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54" r:id="rId2"/>
    <p:sldId id="360" r:id="rId3"/>
    <p:sldId id="545" r:id="rId4"/>
    <p:sldId id="367" r:id="rId5"/>
    <p:sldId id="368" r:id="rId6"/>
    <p:sldId id="371" r:id="rId7"/>
    <p:sldId id="376" r:id="rId8"/>
    <p:sldId id="380" r:id="rId9"/>
    <p:sldId id="556" r:id="rId10"/>
    <p:sldId id="372" r:id="rId11"/>
    <p:sldId id="382" r:id="rId12"/>
    <p:sldId id="546" r:id="rId13"/>
    <p:sldId id="416" r:id="rId14"/>
    <p:sldId id="488" r:id="rId15"/>
    <p:sldId id="543" r:id="rId16"/>
    <p:sldId id="557" r:id="rId17"/>
    <p:sldId id="559" r:id="rId18"/>
    <p:sldId id="558" r:id="rId19"/>
    <p:sldId id="421" r:id="rId20"/>
    <p:sldId id="422" r:id="rId21"/>
    <p:sldId id="461" r:id="rId22"/>
    <p:sldId id="549" r:id="rId23"/>
    <p:sldId id="463" r:id="rId24"/>
    <p:sldId id="492" r:id="rId25"/>
    <p:sldId id="515" r:id="rId26"/>
    <p:sldId id="554" r:id="rId27"/>
    <p:sldId id="551" r:id="rId28"/>
    <p:sldId id="560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0D0B"/>
    <a:srgbClr val="003399"/>
    <a:srgbClr val="00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911" autoAdjust="0"/>
    <p:restoredTop sz="94660"/>
  </p:normalViewPr>
  <p:slideViewPr>
    <p:cSldViewPr snapToGrid="0">
      <p:cViewPr>
        <p:scale>
          <a:sx n="66" d="100"/>
          <a:sy n="66" d="100"/>
        </p:scale>
        <p:origin x="-984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31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Plantilla</a:t>
            </a:r>
            <a:r>
              <a:rPr lang="en-US" dirty="0"/>
              <a:t> </a:t>
            </a:r>
            <a:r>
              <a:rPr lang="en-US" dirty="0" err="1" smtClean="0"/>
              <a:t>cubierta</a:t>
            </a:r>
            <a:endParaRPr lang="en-US" dirty="0"/>
          </a:p>
        </c:rich>
      </c:tx>
      <c:layout/>
    </c:title>
    <c:plotArea>
      <c:layout/>
      <c:scatterChart>
        <c:scatterStyle val="smoothMarker"/>
        <c:ser>
          <c:idx val="0"/>
          <c:order val="0"/>
          <c:tx>
            <c:strRef>
              <c:f>Hoja1!$B$1</c:f>
              <c:strCache>
                <c:ptCount val="1"/>
                <c:pt idx="0">
                  <c:v>Plantilla cubierta</c:v>
                </c:pt>
              </c:strCache>
            </c:strRef>
          </c:tx>
          <c:marker>
            <c:symbol val="none"/>
          </c:marker>
          <c:dLbls>
            <c:showVal val="1"/>
          </c:dLbls>
          <c:xVal>
            <c:numRef>
              <c:f>Hoja1!$A$2:$A$7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xVal>
          <c:yVal>
            <c:numRef>
              <c:f>Hoja1!$B$2:$B$7</c:f>
              <c:numCache>
                <c:formatCode>General</c:formatCode>
                <c:ptCount val="6"/>
                <c:pt idx="0">
                  <c:v>86.9</c:v>
                </c:pt>
                <c:pt idx="1">
                  <c:v>95.6</c:v>
                </c:pt>
                <c:pt idx="2">
                  <c:v>92.2</c:v>
                </c:pt>
                <c:pt idx="3">
                  <c:v>96.7</c:v>
                </c:pt>
                <c:pt idx="4">
                  <c:v>94.6</c:v>
                </c:pt>
                <c:pt idx="5">
                  <c:v>95.08</c:v>
                </c:pt>
              </c:numCache>
            </c:numRef>
          </c:yVal>
          <c:smooth val="1"/>
        </c:ser>
        <c:dLbls>
          <c:showVal val="1"/>
        </c:dLbls>
        <c:axId val="71169536"/>
        <c:axId val="71171456"/>
      </c:scatterChart>
      <c:valAx>
        <c:axId val="71169536"/>
        <c:scaling>
          <c:orientation val="minMax"/>
        </c:scaling>
        <c:axPos val="b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1"/>
        <c:majorTickMark val="none"/>
        <c:tickLblPos val="nextTo"/>
        <c:crossAx val="71171456"/>
        <c:crosses val="autoZero"/>
        <c:crossBetween val="midCat"/>
      </c:valAx>
      <c:valAx>
        <c:axId val="71171456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71169536"/>
        <c:crosses val="autoZero"/>
        <c:crossBetween val="midCat"/>
      </c:valAx>
    </c:plotArea>
    <c:plotVisOnly val="1"/>
    <c:dispBlanksAs val="gap"/>
  </c:chart>
  <c:txPr>
    <a:bodyPr/>
    <a:lstStyle/>
    <a:p>
      <a:pPr>
        <a:defRPr sz="1800"/>
      </a:pPr>
      <a:endParaRPr lang="es-ES"/>
    </a:p>
  </c:txPr>
  <c:externalData r:id="rId1"/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B12B4F-FC88-42D6-81FB-310FF349DC6B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9969F652-4C8D-400B-9E5C-37E2E8CF6579}">
      <dgm:prSet phldrT="[Texto]" custT="1"/>
      <dgm:spPr/>
      <dgm:t>
        <a:bodyPr/>
        <a:lstStyle/>
        <a:p>
          <a:r>
            <a:rPr lang="es-ES" sz="2000" b="1" dirty="0" smtClean="0"/>
            <a:t>Plantilla aprobada: 4769</a:t>
          </a:r>
        </a:p>
        <a:p>
          <a:r>
            <a:rPr lang="es-ES" sz="2000" b="1" dirty="0" smtClean="0"/>
            <a:t>Plantilla cubierta: 3963 (83.1 %)</a:t>
          </a:r>
          <a:endParaRPr lang="es-ES" sz="2000" dirty="0"/>
        </a:p>
      </dgm:t>
    </dgm:pt>
    <dgm:pt modelId="{151DCD62-7290-4EE9-A852-C98BDC894CD5}" type="parTrans" cxnId="{BC058F55-D8A7-4D4B-95BF-A86A24985E63}">
      <dgm:prSet/>
      <dgm:spPr/>
      <dgm:t>
        <a:bodyPr/>
        <a:lstStyle/>
        <a:p>
          <a:endParaRPr lang="es-ES"/>
        </a:p>
      </dgm:t>
    </dgm:pt>
    <dgm:pt modelId="{DC69AA55-3DA0-42C8-81C4-4D1204392596}" type="sibTrans" cxnId="{BC058F55-D8A7-4D4B-95BF-A86A24985E63}">
      <dgm:prSet/>
      <dgm:spPr/>
      <dgm:t>
        <a:bodyPr/>
        <a:lstStyle/>
        <a:p>
          <a:endParaRPr lang="es-ES"/>
        </a:p>
      </dgm:t>
    </dgm:pt>
    <dgm:pt modelId="{2A5C72B1-16D7-437A-82C7-C692510F1CC0}">
      <dgm:prSet phldrT="[Texto]" custT="1"/>
      <dgm:spPr/>
      <dgm:t>
        <a:bodyPr/>
        <a:lstStyle/>
        <a:p>
          <a:r>
            <a:rPr lang="es-ES" sz="1800" b="1" dirty="0" smtClean="0"/>
            <a:t>Total de profesores: 2558</a:t>
          </a:r>
        </a:p>
        <a:p>
          <a:r>
            <a:rPr lang="es-ES" sz="1800" b="1" dirty="0" smtClean="0"/>
            <a:t>Profesores a tiempo completo: 2033 </a:t>
          </a:r>
        </a:p>
      </dgm:t>
    </dgm:pt>
    <dgm:pt modelId="{303BBA35-1BA7-45FD-995E-289886CDDD67}" type="parTrans" cxnId="{C19B0A04-AE71-4B18-8168-AF93A43CA29E}">
      <dgm:prSet/>
      <dgm:spPr/>
      <dgm:t>
        <a:bodyPr/>
        <a:lstStyle/>
        <a:p>
          <a:endParaRPr lang="es-ES"/>
        </a:p>
      </dgm:t>
    </dgm:pt>
    <dgm:pt modelId="{17FD5E7D-0FA9-44A5-9DE9-1D49183CF2BE}" type="sibTrans" cxnId="{C19B0A04-AE71-4B18-8168-AF93A43CA29E}">
      <dgm:prSet/>
      <dgm:spPr/>
      <dgm:t>
        <a:bodyPr/>
        <a:lstStyle/>
        <a:p>
          <a:endParaRPr lang="es-ES"/>
        </a:p>
      </dgm:t>
    </dgm:pt>
    <dgm:pt modelId="{1F4FC96E-4505-4EB0-A6BC-4DEAFF9DA7D6}">
      <dgm:prSet phldrT="[Texto]" custT="1"/>
      <dgm:spPr/>
      <dgm:t>
        <a:bodyPr/>
        <a:lstStyle/>
        <a:p>
          <a:r>
            <a:rPr lang="es-ES" sz="1800" b="1" dirty="0" smtClean="0"/>
            <a:t>Profesores con categoría docente principal:1801 (88.6 %)</a:t>
          </a:r>
        </a:p>
        <a:p>
          <a:r>
            <a:rPr lang="es-ES" sz="1800" b="1" dirty="0" smtClean="0"/>
            <a:t>Profesores con categoría docente superior:1076 (52.9 %)</a:t>
          </a:r>
          <a:endParaRPr lang="es-ES" sz="1800" dirty="0"/>
        </a:p>
      </dgm:t>
    </dgm:pt>
    <dgm:pt modelId="{B54FEA42-F2BC-4CB4-93BC-06AEE9FEB6FA}" type="parTrans" cxnId="{E7F4DD79-0231-4014-B38D-2092C497E394}">
      <dgm:prSet/>
      <dgm:spPr/>
      <dgm:t>
        <a:bodyPr/>
        <a:lstStyle/>
        <a:p>
          <a:endParaRPr lang="es-ES"/>
        </a:p>
      </dgm:t>
    </dgm:pt>
    <dgm:pt modelId="{F238F612-D088-4896-8EA6-59062ED9FD61}" type="sibTrans" cxnId="{E7F4DD79-0231-4014-B38D-2092C497E394}">
      <dgm:prSet/>
      <dgm:spPr/>
      <dgm:t>
        <a:bodyPr/>
        <a:lstStyle/>
        <a:p>
          <a:endParaRPr lang="es-ES"/>
        </a:p>
      </dgm:t>
    </dgm:pt>
    <dgm:pt modelId="{810770B1-D4E4-478F-A267-0FCFC8E66BD5}">
      <dgm:prSet custT="1"/>
      <dgm:spPr/>
      <dgm:t>
        <a:bodyPr/>
        <a:lstStyle/>
        <a:p>
          <a:r>
            <a:rPr lang="es-ES" sz="1800" b="1" dirty="0" smtClean="0"/>
            <a:t>Profesores consultantes: 50</a:t>
          </a:r>
        </a:p>
        <a:p>
          <a:r>
            <a:rPr lang="es-ES" sz="1800" b="1" dirty="0" smtClean="0"/>
            <a:t>Adiestrados: 121</a:t>
          </a:r>
          <a:endParaRPr lang="es-ES" sz="1800" dirty="0"/>
        </a:p>
      </dgm:t>
    </dgm:pt>
    <dgm:pt modelId="{0CE7C8EE-2222-4C23-A065-677180586307}" type="parTrans" cxnId="{7C8AAD84-B6F9-4D9C-994A-1C5515B7DBD1}">
      <dgm:prSet/>
      <dgm:spPr/>
      <dgm:t>
        <a:bodyPr/>
        <a:lstStyle/>
        <a:p>
          <a:endParaRPr lang="es-ES"/>
        </a:p>
      </dgm:t>
    </dgm:pt>
    <dgm:pt modelId="{C282DE5B-6A27-4430-94C4-606CB0FDEF2D}" type="sibTrans" cxnId="{7C8AAD84-B6F9-4D9C-994A-1C5515B7DBD1}">
      <dgm:prSet/>
      <dgm:spPr/>
      <dgm:t>
        <a:bodyPr/>
        <a:lstStyle/>
        <a:p>
          <a:endParaRPr lang="es-ES"/>
        </a:p>
      </dgm:t>
    </dgm:pt>
    <dgm:pt modelId="{0B8CE6A6-8B23-4EF3-955E-87554B2D2948}">
      <dgm:prSet custT="1"/>
      <dgm:spPr/>
      <dgm:t>
        <a:bodyPr/>
        <a:lstStyle/>
        <a:p>
          <a:r>
            <a:rPr lang="es-ES" sz="1800" b="1" dirty="0" smtClean="0"/>
            <a:t>Profesores a tiempo parcial: 525</a:t>
          </a:r>
        </a:p>
        <a:p>
          <a:r>
            <a:rPr lang="es-ES" sz="1800" b="1" dirty="0" smtClean="0"/>
            <a:t>Doctores: 444 (24.6 %)</a:t>
          </a:r>
        </a:p>
        <a:p>
          <a:r>
            <a:rPr lang="es-ES" sz="1800" b="1" dirty="0" smtClean="0"/>
            <a:t>Máster y especialistas: 1257 (63.1 %)</a:t>
          </a:r>
          <a:endParaRPr lang="es-ES" sz="1800" dirty="0"/>
        </a:p>
      </dgm:t>
    </dgm:pt>
    <dgm:pt modelId="{CFA13588-A2D2-4F01-A7FC-8E05ADA8E889}" type="parTrans" cxnId="{A365AD31-3A18-4904-B6B8-B85067B10CA6}">
      <dgm:prSet/>
      <dgm:spPr/>
      <dgm:t>
        <a:bodyPr/>
        <a:lstStyle/>
        <a:p>
          <a:endParaRPr lang="es-ES"/>
        </a:p>
      </dgm:t>
    </dgm:pt>
    <dgm:pt modelId="{FEC2F8D3-30CB-480A-B9CF-9651EE3A9170}" type="sibTrans" cxnId="{A365AD31-3A18-4904-B6B8-B85067B10CA6}">
      <dgm:prSet/>
      <dgm:spPr/>
      <dgm:t>
        <a:bodyPr/>
        <a:lstStyle/>
        <a:p>
          <a:endParaRPr lang="es-ES"/>
        </a:p>
      </dgm:t>
    </dgm:pt>
    <dgm:pt modelId="{7E09A63F-AF9B-4414-87D9-5105958BF6AD}" type="pres">
      <dgm:prSet presAssocID="{21B12B4F-FC88-42D6-81FB-310FF349DC6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606342B4-1619-4815-8CBC-18E67EF33767}" type="pres">
      <dgm:prSet presAssocID="{21B12B4F-FC88-42D6-81FB-310FF349DC6B}" presName="Name1" presStyleCnt="0"/>
      <dgm:spPr/>
    </dgm:pt>
    <dgm:pt modelId="{E0406D99-9827-4986-A67C-7354D433CA60}" type="pres">
      <dgm:prSet presAssocID="{21B12B4F-FC88-42D6-81FB-310FF349DC6B}" presName="cycle" presStyleCnt="0"/>
      <dgm:spPr/>
    </dgm:pt>
    <dgm:pt modelId="{D7D48055-2F53-4B1A-A7F6-17D8C37F27E3}" type="pres">
      <dgm:prSet presAssocID="{21B12B4F-FC88-42D6-81FB-310FF349DC6B}" presName="srcNode" presStyleLbl="node1" presStyleIdx="0" presStyleCnt="5"/>
      <dgm:spPr/>
    </dgm:pt>
    <dgm:pt modelId="{E1FC7C66-1283-4D26-84CD-F62C8846D0F3}" type="pres">
      <dgm:prSet presAssocID="{21B12B4F-FC88-42D6-81FB-310FF349DC6B}" presName="conn" presStyleLbl="parChTrans1D2" presStyleIdx="0" presStyleCnt="1"/>
      <dgm:spPr/>
      <dgm:t>
        <a:bodyPr/>
        <a:lstStyle/>
        <a:p>
          <a:endParaRPr lang="es-ES"/>
        </a:p>
      </dgm:t>
    </dgm:pt>
    <dgm:pt modelId="{82020FF1-F23D-4BB1-B210-71236C3C9980}" type="pres">
      <dgm:prSet presAssocID="{21B12B4F-FC88-42D6-81FB-310FF349DC6B}" presName="extraNode" presStyleLbl="node1" presStyleIdx="0" presStyleCnt="5"/>
      <dgm:spPr/>
    </dgm:pt>
    <dgm:pt modelId="{1048DC49-2D2B-4ED0-B437-4302D50A3344}" type="pres">
      <dgm:prSet presAssocID="{21B12B4F-FC88-42D6-81FB-310FF349DC6B}" presName="dstNode" presStyleLbl="node1" presStyleIdx="0" presStyleCnt="5"/>
      <dgm:spPr/>
    </dgm:pt>
    <dgm:pt modelId="{D1F554E2-A841-44C4-8E17-033F05613FEB}" type="pres">
      <dgm:prSet presAssocID="{9969F652-4C8D-400B-9E5C-37E2E8CF6579}" presName="text_1" presStyleLbl="node1" presStyleIdx="0" presStyleCnt="5" custScaleY="141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0A73CD-C993-4D83-9223-44C228B51D8E}" type="pres">
      <dgm:prSet presAssocID="{9969F652-4C8D-400B-9E5C-37E2E8CF6579}" presName="accent_1" presStyleCnt="0"/>
      <dgm:spPr/>
    </dgm:pt>
    <dgm:pt modelId="{BA145849-5A9A-4458-BBC4-82B2C285866B}" type="pres">
      <dgm:prSet presAssocID="{9969F652-4C8D-400B-9E5C-37E2E8CF6579}" presName="accentRepeatNode" presStyleLbl="solidFgAcc1" presStyleIdx="0" presStyleCnt="5"/>
      <dgm:spPr>
        <a:solidFill>
          <a:schemeClr val="accent1">
            <a:lumMod val="75000"/>
          </a:schemeClr>
        </a:solidFill>
      </dgm:spPr>
    </dgm:pt>
    <dgm:pt modelId="{9F15F32A-B78B-4B5A-9C08-26333C6FD2F4}" type="pres">
      <dgm:prSet presAssocID="{2A5C72B1-16D7-437A-82C7-C692510F1CC0}" presName="text_2" presStyleLbl="node1" presStyleIdx="1" presStyleCnt="5" custScaleY="141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F03F1B-2B22-4265-800E-49724DD5EAFD}" type="pres">
      <dgm:prSet presAssocID="{2A5C72B1-16D7-437A-82C7-C692510F1CC0}" presName="accent_2" presStyleCnt="0"/>
      <dgm:spPr/>
    </dgm:pt>
    <dgm:pt modelId="{A1A51806-60FF-4E82-9054-8913421A8A08}" type="pres">
      <dgm:prSet presAssocID="{2A5C72B1-16D7-437A-82C7-C692510F1CC0}" presName="accentRepeatNode" presStyleLbl="solidFgAcc1" presStyleIdx="1" presStyleCnt="5"/>
      <dgm:spPr>
        <a:solidFill>
          <a:schemeClr val="accent1">
            <a:lumMod val="75000"/>
          </a:schemeClr>
        </a:solidFill>
      </dgm:spPr>
    </dgm:pt>
    <dgm:pt modelId="{27BF35CD-03C1-4330-8CBE-1802FBED0F5E}" type="pres">
      <dgm:prSet presAssocID="{0B8CE6A6-8B23-4EF3-955E-87554B2D2948}" presName="text_3" presStyleLbl="node1" presStyleIdx="2" presStyleCnt="5" custScaleY="141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EEE764-F062-4338-80FE-AB09BECA3713}" type="pres">
      <dgm:prSet presAssocID="{0B8CE6A6-8B23-4EF3-955E-87554B2D2948}" presName="accent_3" presStyleCnt="0"/>
      <dgm:spPr/>
    </dgm:pt>
    <dgm:pt modelId="{85924135-EF80-40C3-A8BE-51FEAC658F25}" type="pres">
      <dgm:prSet presAssocID="{0B8CE6A6-8B23-4EF3-955E-87554B2D2948}" presName="accentRepeatNode" presStyleLbl="solidFgAcc1" presStyleIdx="2" presStyleCnt="5"/>
      <dgm:spPr>
        <a:solidFill>
          <a:schemeClr val="accent1">
            <a:lumMod val="75000"/>
          </a:schemeClr>
        </a:solidFill>
      </dgm:spPr>
    </dgm:pt>
    <dgm:pt modelId="{6BD405CF-88A0-4C83-ADC7-DF3C6456A6C2}" type="pres">
      <dgm:prSet presAssocID="{1F4FC96E-4505-4EB0-A6BC-4DEAFF9DA7D6}" presName="text_4" presStyleLbl="node1" presStyleIdx="3" presStyleCnt="5" custScaleY="141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DDBF76-4795-4CCA-8807-30238F64E2E0}" type="pres">
      <dgm:prSet presAssocID="{1F4FC96E-4505-4EB0-A6BC-4DEAFF9DA7D6}" presName="accent_4" presStyleCnt="0"/>
      <dgm:spPr/>
    </dgm:pt>
    <dgm:pt modelId="{E782D59D-4FDA-4F3B-8847-7A0C64B37005}" type="pres">
      <dgm:prSet presAssocID="{1F4FC96E-4505-4EB0-A6BC-4DEAFF9DA7D6}" presName="accentRepeatNode" presStyleLbl="solidFgAcc1" presStyleIdx="3" presStyleCnt="5"/>
      <dgm:spPr>
        <a:solidFill>
          <a:schemeClr val="accent1">
            <a:lumMod val="75000"/>
          </a:schemeClr>
        </a:solidFill>
      </dgm:spPr>
    </dgm:pt>
    <dgm:pt modelId="{79B15346-4EF3-4739-80DB-1470580C77C2}" type="pres">
      <dgm:prSet presAssocID="{810770B1-D4E4-478F-A267-0FCFC8E66BD5}" presName="text_5" presStyleLbl="node1" presStyleIdx="4" presStyleCnt="5" custScaleY="1416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EC8A0B-AB30-4319-B4AE-8E5FC7DBE81C}" type="pres">
      <dgm:prSet presAssocID="{810770B1-D4E4-478F-A267-0FCFC8E66BD5}" presName="accent_5" presStyleCnt="0"/>
      <dgm:spPr/>
    </dgm:pt>
    <dgm:pt modelId="{976B49D0-9CE8-42F4-99A4-54ABD0E7D1D4}" type="pres">
      <dgm:prSet presAssocID="{810770B1-D4E4-478F-A267-0FCFC8E66BD5}" presName="accentRepeatNode" presStyleLbl="solidFgAcc1" presStyleIdx="4" presStyleCnt="5"/>
      <dgm:spPr>
        <a:solidFill>
          <a:schemeClr val="accent1">
            <a:lumMod val="75000"/>
          </a:schemeClr>
        </a:solidFill>
      </dgm:spPr>
    </dgm:pt>
  </dgm:ptLst>
  <dgm:cxnLst>
    <dgm:cxn modelId="{E7F4DD79-0231-4014-B38D-2092C497E394}" srcId="{21B12B4F-FC88-42D6-81FB-310FF349DC6B}" destId="{1F4FC96E-4505-4EB0-A6BC-4DEAFF9DA7D6}" srcOrd="3" destOrd="0" parTransId="{B54FEA42-F2BC-4CB4-93BC-06AEE9FEB6FA}" sibTransId="{F238F612-D088-4896-8EA6-59062ED9FD61}"/>
    <dgm:cxn modelId="{8605BCC4-CFE3-4B84-9F88-700AA756C66C}" type="presOf" srcId="{21B12B4F-FC88-42D6-81FB-310FF349DC6B}" destId="{7E09A63F-AF9B-4414-87D9-5105958BF6AD}" srcOrd="0" destOrd="0" presId="urn:microsoft.com/office/officeart/2008/layout/VerticalCurvedList"/>
    <dgm:cxn modelId="{64BA582B-853F-4446-993E-2984860A335C}" type="presOf" srcId="{1F4FC96E-4505-4EB0-A6BC-4DEAFF9DA7D6}" destId="{6BD405CF-88A0-4C83-ADC7-DF3C6456A6C2}" srcOrd="0" destOrd="0" presId="urn:microsoft.com/office/officeart/2008/layout/VerticalCurvedList"/>
    <dgm:cxn modelId="{A365AD31-3A18-4904-B6B8-B85067B10CA6}" srcId="{21B12B4F-FC88-42D6-81FB-310FF349DC6B}" destId="{0B8CE6A6-8B23-4EF3-955E-87554B2D2948}" srcOrd="2" destOrd="0" parTransId="{CFA13588-A2D2-4F01-A7FC-8E05ADA8E889}" sibTransId="{FEC2F8D3-30CB-480A-B9CF-9651EE3A9170}"/>
    <dgm:cxn modelId="{7C8AAD84-B6F9-4D9C-994A-1C5515B7DBD1}" srcId="{21B12B4F-FC88-42D6-81FB-310FF349DC6B}" destId="{810770B1-D4E4-478F-A267-0FCFC8E66BD5}" srcOrd="4" destOrd="0" parTransId="{0CE7C8EE-2222-4C23-A065-677180586307}" sibTransId="{C282DE5B-6A27-4430-94C4-606CB0FDEF2D}"/>
    <dgm:cxn modelId="{BC058F55-D8A7-4D4B-95BF-A86A24985E63}" srcId="{21B12B4F-FC88-42D6-81FB-310FF349DC6B}" destId="{9969F652-4C8D-400B-9E5C-37E2E8CF6579}" srcOrd="0" destOrd="0" parTransId="{151DCD62-7290-4EE9-A852-C98BDC894CD5}" sibTransId="{DC69AA55-3DA0-42C8-81C4-4D1204392596}"/>
    <dgm:cxn modelId="{9AFA82CB-CB47-47ED-B5CC-B1D39B10AE98}" type="presOf" srcId="{810770B1-D4E4-478F-A267-0FCFC8E66BD5}" destId="{79B15346-4EF3-4739-80DB-1470580C77C2}" srcOrd="0" destOrd="0" presId="urn:microsoft.com/office/officeart/2008/layout/VerticalCurvedList"/>
    <dgm:cxn modelId="{493221A5-C03C-4779-8636-BC6B6F0D60FC}" type="presOf" srcId="{2A5C72B1-16D7-437A-82C7-C692510F1CC0}" destId="{9F15F32A-B78B-4B5A-9C08-26333C6FD2F4}" srcOrd="0" destOrd="0" presId="urn:microsoft.com/office/officeart/2008/layout/VerticalCurvedList"/>
    <dgm:cxn modelId="{7990E83F-F0AA-43D9-860C-C997C58B9791}" type="presOf" srcId="{9969F652-4C8D-400B-9E5C-37E2E8CF6579}" destId="{D1F554E2-A841-44C4-8E17-033F05613FEB}" srcOrd="0" destOrd="0" presId="urn:microsoft.com/office/officeart/2008/layout/VerticalCurvedList"/>
    <dgm:cxn modelId="{AB2CC0C1-A65D-44EB-AC70-862D91DFC7DF}" type="presOf" srcId="{DC69AA55-3DA0-42C8-81C4-4D1204392596}" destId="{E1FC7C66-1283-4D26-84CD-F62C8846D0F3}" srcOrd="0" destOrd="0" presId="urn:microsoft.com/office/officeart/2008/layout/VerticalCurvedList"/>
    <dgm:cxn modelId="{6E73AE24-7914-40AF-8958-BFEA8239C6E5}" type="presOf" srcId="{0B8CE6A6-8B23-4EF3-955E-87554B2D2948}" destId="{27BF35CD-03C1-4330-8CBE-1802FBED0F5E}" srcOrd="0" destOrd="0" presId="urn:microsoft.com/office/officeart/2008/layout/VerticalCurvedList"/>
    <dgm:cxn modelId="{C19B0A04-AE71-4B18-8168-AF93A43CA29E}" srcId="{21B12B4F-FC88-42D6-81FB-310FF349DC6B}" destId="{2A5C72B1-16D7-437A-82C7-C692510F1CC0}" srcOrd="1" destOrd="0" parTransId="{303BBA35-1BA7-45FD-995E-289886CDDD67}" sibTransId="{17FD5E7D-0FA9-44A5-9DE9-1D49183CF2BE}"/>
    <dgm:cxn modelId="{9EA16504-C36E-4D24-8318-B4B05C71F593}" type="presParOf" srcId="{7E09A63F-AF9B-4414-87D9-5105958BF6AD}" destId="{606342B4-1619-4815-8CBC-18E67EF33767}" srcOrd="0" destOrd="0" presId="urn:microsoft.com/office/officeart/2008/layout/VerticalCurvedList"/>
    <dgm:cxn modelId="{944F8B97-63C6-4687-8222-8A2C8F575F07}" type="presParOf" srcId="{606342B4-1619-4815-8CBC-18E67EF33767}" destId="{E0406D99-9827-4986-A67C-7354D433CA60}" srcOrd="0" destOrd="0" presId="urn:microsoft.com/office/officeart/2008/layout/VerticalCurvedList"/>
    <dgm:cxn modelId="{07EBDB10-A03A-4E87-AC90-C1C36B6236F2}" type="presParOf" srcId="{E0406D99-9827-4986-A67C-7354D433CA60}" destId="{D7D48055-2F53-4B1A-A7F6-17D8C37F27E3}" srcOrd="0" destOrd="0" presId="urn:microsoft.com/office/officeart/2008/layout/VerticalCurvedList"/>
    <dgm:cxn modelId="{BAF5C963-5961-43C0-A814-E072ED44021D}" type="presParOf" srcId="{E0406D99-9827-4986-A67C-7354D433CA60}" destId="{E1FC7C66-1283-4D26-84CD-F62C8846D0F3}" srcOrd="1" destOrd="0" presId="urn:microsoft.com/office/officeart/2008/layout/VerticalCurvedList"/>
    <dgm:cxn modelId="{4CA03638-F009-48C0-A286-4C88E3A4E9C4}" type="presParOf" srcId="{E0406D99-9827-4986-A67C-7354D433CA60}" destId="{82020FF1-F23D-4BB1-B210-71236C3C9980}" srcOrd="2" destOrd="0" presId="urn:microsoft.com/office/officeart/2008/layout/VerticalCurvedList"/>
    <dgm:cxn modelId="{7A58F60E-AC9A-438F-85F1-DDFC06F86A83}" type="presParOf" srcId="{E0406D99-9827-4986-A67C-7354D433CA60}" destId="{1048DC49-2D2B-4ED0-B437-4302D50A3344}" srcOrd="3" destOrd="0" presId="urn:microsoft.com/office/officeart/2008/layout/VerticalCurvedList"/>
    <dgm:cxn modelId="{BDBFF058-7C0A-459F-BE93-92063269308A}" type="presParOf" srcId="{606342B4-1619-4815-8CBC-18E67EF33767}" destId="{D1F554E2-A841-44C4-8E17-033F05613FEB}" srcOrd="1" destOrd="0" presId="urn:microsoft.com/office/officeart/2008/layout/VerticalCurvedList"/>
    <dgm:cxn modelId="{A1959E4E-BDAF-425D-8E6F-D49325256E98}" type="presParOf" srcId="{606342B4-1619-4815-8CBC-18E67EF33767}" destId="{690A73CD-C993-4D83-9223-44C228B51D8E}" srcOrd="2" destOrd="0" presId="urn:microsoft.com/office/officeart/2008/layout/VerticalCurvedList"/>
    <dgm:cxn modelId="{EF5E80E7-0258-4EDA-AB2D-5A31B04AA666}" type="presParOf" srcId="{690A73CD-C993-4D83-9223-44C228B51D8E}" destId="{BA145849-5A9A-4458-BBC4-82B2C285866B}" srcOrd="0" destOrd="0" presId="urn:microsoft.com/office/officeart/2008/layout/VerticalCurvedList"/>
    <dgm:cxn modelId="{D5A2B1B5-F67A-40B1-847A-736F63D6C635}" type="presParOf" srcId="{606342B4-1619-4815-8CBC-18E67EF33767}" destId="{9F15F32A-B78B-4B5A-9C08-26333C6FD2F4}" srcOrd="3" destOrd="0" presId="urn:microsoft.com/office/officeart/2008/layout/VerticalCurvedList"/>
    <dgm:cxn modelId="{7BAAF503-E0F4-4028-8837-FB3040854916}" type="presParOf" srcId="{606342B4-1619-4815-8CBC-18E67EF33767}" destId="{8CF03F1B-2B22-4265-800E-49724DD5EAFD}" srcOrd="4" destOrd="0" presId="urn:microsoft.com/office/officeart/2008/layout/VerticalCurvedList"/>
    <dgm:cxn modelId="{21F83398-3216-4D17-BA39-B76441AA4845}" type="presParOf" srcId="{8CF03F1B-2B22-4265-800E-49724DD5EAFD}" destId="{A1A51806-60FF-4E82-9054-8913421A8A08}" srcOrd="0" destOrd="0" presId="urn:microsoft.com/office/officeart/2008/layout/VerticalCurvedList"/>
    <dgm:cxn modelId="{6B08895C-E472-457B-A701-0E79C2B4E787}" type="presParOf" srcId="{606342B4-1619-4815-8CBC-18E67EF33767}" destId="{27BF35CD-03C1-4330-8CBE-1802FBED0F5E}" srcOrd="5" destOrd="0" presId="urn:microsoft.com/office/officeart/2008/layout/VerticalCurvedList"/>
    <dgm:cxn modelId="{CD5B0512-75E3-4012-A811-0B5EC5BBFA2E}" type="presParOf" srcId="{606342B4-1619-4815-8CBC-18E67EF33767}" destId="{72EEE764-F062-4338-80FE-AB09BECA3713}" srcOrd="6" destOrd="0" presId="urn:microsoft.com/office/officeart/2008/layout/VerticalCurvedList"/>
    <dgm:cxn modelId="{1BF1D008-0581-4D07-9FC3-0CFEB0C3633C}" type="presParOf" srcId="{72EEE764-F062-4338-80FE-AB09BECA3713}" destId="{85924135-EF80-40C3-A8BE-51FEAC658F25}" srcOrd="0" destOrd="0" presId="urn:microsoft.com/office/officeart/2008/layout/VerticalCurvedList"/>
    <dgm:cxn modelId="{3F67FE2D-9A3A-415D-9305-E945E6AA690D}" type="presParOf" srcId="{606342B4-1619-4815-8CBC-18E67EF33767}" destId="{6BD405CF-88A0-4C83-ADC7-DF3C6456A6C2}" srcOrd="7" destOrd="0" presId="urn:microsoft.com/office/officeart/2008/layout/VerticalCurvedList"/>
    <dgm:cxn modelId="{C770EAEE-D6EB-470C-8979-253F0D04F109}" type="presParOf" srcId="{606342B4-1619-4815-8CBC-18E67EF33767}" destId="{04DDBF76-4795-4CCA-8807-30238F64E2E0}" srcOrd="8" destOrd="0" presId="urn:microsoft.com/office/officeart/2008/layout/VerticalCurvedList"/>
    <dgm:cxn modelId="{0D7B2A69-7532-48BA-AF5C-1672DCB7BA6E}" type="presParOf" srcId="{04DDBF76-4795-4CCA-8807-30238F64E2E0}" destId="{E782D59D-4FDA-4F3B-8847-7A0C64B37005}" srcOrd="0" destOrd="0" presId="urn:microsoft.com/office/officeart/2008/layout/VerticalCurvedList"/>
    <dgm:cxn modelId="{76B0ECCF-FDCA-4080-BFB0-570784830AE1}" type="presParOf" srcId="{606342B4-1619-4815-8CBC-18E67EF33767}" destId="{79B15346-4EF3-4739-80DB-1470580C77C2}" srcOrd="9" destOrd="0" presId="urn:microsoft.com/office/officeart/2008/layout/VerticalCurvedList"/>
    <dgm:cxn modelId="{E0ADFAE1-DE96-4B36-B55F-B7FA50640AAC}" type="presParOf" srcId="{606342B4-1619-4815-8CBC-18E67EF33767}" destId="{B7EC8A0B-AB30-4319-B4AE-8E5FC7DBE81C}" srcOrd="10" destOrd="0" presId="urn:microsoft.com/office/officeart/2008/layout/VerticalCurvedList"/>
    <dgm:cxn modelId="{13E70452-5FDE-4EF1-9829-73741FB5A287}" type="presParOf" srcId="{B7EC8A0B-AB30-4319-B4AE-8E5FC7DBE81C}" destId="{976B49D0-9CE8-42F4-99A4-54ABD0E7D1D4}" srcOrd="0" destOrd="0" presId="urn:microsoft.com/office/officeart/2008/layout/VerticalCurvedList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348C08-A930-44AD-8946-99568F3B70D3}" type="doc">
      <dgm:prSet loTypeId="urn:microsoft.com/office/officeart/2005/8/layout/vList3#1" loCatId="list" qsTypeId="urn:microsoft.com/office/officeart/2005/8/quickstyle/simple5" qsCatId="simple" csTypeId="urn:microsoft.com/office/officeart/2005/8/colors/accent1_4" csCatId="accent1" phldr="1"/>
      <dgm:spPr/>
    </dgm:pt>
    <dgm:pt modelId="{BCF89F3C-F90A-48F9-BFE0-5BE2EDCAF1DC}">
      <dgm:prSet phldrT="[Texto]"/>
      <dgm:spPr/>
      <dgm:t>
        <a:bodyPr/>
        <a:lstStyle/>
        <a:p>
          <a:r>
            <a:rPr lang="es-ES" b="1" dirty="0" smtClean="0">
              <a:latin typeface="+mn-lt"/>
            </a:rPr>
            <a:t>Plantilla aprobada: 285</a:t>
          </a:r>
        </a:p>
        <a:p>
          <a:r>
            <a:rPr lang="es-ES" b="1" dirty="0" smtClean="0">
              <a:latin typeface="+mn-lt"/>
            </a:rPr>
            <a:t>Plantilla cubierta: 271 (95.1 %)</a:t>
          </a:r>
          <a:endParaRPr lang="es-ES" dirty="0"/>
        </a:p>
      </dgm:t>
    </dgm:pt>
    <dgm:pt modelId="{0FB4AEA2-AAC2-404A-B215-3C19A9D821A0}" type="parTrans" cxnId="{CFB88526-4283-464D-AF80-83673030B6EB}">
      <dgm:prSet/>
      <dgm:spPr/>
      <dgm:t>
        <a:bodyPr/>
        <a:lstStyle/>
        <a:p>
          <a:endParaRPr lang="es-ES"/>
        </a:p>
      </dgm:t>
    </dgm:pt>
    <dgm:pt modelId="{B7EE7E0F-A116-4894-B6B8-474F9610D364}" type="sibTrans" cxnId="{CFB88526-4283-464D-AF80-83673030B6EB}">
      <dgm:prSet/>
      <dgm:spPr/>
      <dgm:t>
        <a:bodyPr/>
        <a:lstStyle/>
        <a:p>
          <a:endParaRPr lang="es-ES"/>
        </a:p>
      </dgm:t>
    </dgm:pt>
    <dgm:pt modelId="{B51FB4F5-BD74-4A37-86CF-3E7A7BF86385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+mn-lt"/>
            </a:rPr>
            <a:t>Categoría docente principal: 216 (73.1 %)</a:t>
          </a:r>
        </a:p>
        <a:p>
          <a:r>
            <a:rPr lang="es-ES" b="1" dirty="0" smtClean="0">
              <a:solidFill>
                <a:schemeClr val="tx1"/>
              </a:solidFill>
              <a:latin typeface="+mn-lt"/>
            </a:rPr>
            <a:t>Categoría docente superior: 171 (63 %)</a:t>
          </a:r>
        </a:p>
        <a:p>
          <a:r>
            <a:rPr lang="es-ES" b="1" dirty="0" smtClean="0">
              <a:solidFill>
                <a:schemeClr val="tx1"/>
              </a:solidFill>
              <a:latin typeface="+mn-lt"/>
            </a:rPr>
            <a:t>Cuadros docentes aprobados por dispensa: 55 (20.2 %)</a:t>
          </a:r>
          <a:endParaRPr lang="es-ES" dirty="0">
            <a:solidFill>
              <a:schemeClr val="tx1"/>
            </a:solidFill>
          </a:endParaRPr>
        </a:p>
      </dgm:t>
    </dgm:pt>
    <dgm:pt modelId="{2BB0E771-025F-42D9-8144-6303AB0655B0}" type="parTrans" cxnId="{650016D5-3B15-4314-858C-ADAAC67FAADA}">
      <dgm:prSet/>
      <dgm:spPr/>
      <dgm:t>
        <a:bodyPr/>
        <a:lstStyle/>
        <a:p>
          <a:endParaRPr lang="es-ES"/>
        </a:p>
      </dgm:t>
    </dgm:pt>
    <dgm:pt modelId="{FD475597-84C6-40A9-BE8A-C2D1D53B90F9}" type="sibTrans" cxnId="{650016D5-3B15-4314-858C-ADAAC67FAADA}">
      <dgm:prSet/>
      <dgm:spPr/>
      <dgm:t>
        <a:bodyPr/>
        <a:lstStyle/>
        <a:p>
          <a:endParaRPr lang="es-ES"/>
        </a:p>
      </dgm:t>
    </dgm:pt>
    <dgm:pt modelId="{8F0A8750-4FE1-41C8-9B68-703DEB785AAF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  <a:latin typeface="+mn-lt"/>
            </a:rPr>
            <a:t>Doctores: 101 (31.2 %)</a:t>
          </a:r>
        </a:p>
        <a:p>
          <a:r>
            <a:rPr lang="es-ES" b="1" dirty="0" smtClean="0">
              <a:solidFill>
                <a:schemeClr val="tx1"/>
              </a:solidFill>
              <a:latin typeface="+mn-lt"/>
            </a:rPr>
            <a:t>Máster o especialistas: 128 (47.2 %)</a:t>
          </a:r>
        </a:p>
        <a:p>
          <a:r>
            <a:rPr lang="es-ES" b="1" dirty="0" smtClean="0">
              <a:solidFill>
                <a:schemeClr val="tx1"/>
              </a:solidFill>
              <a:latin typeface="+mn-lt"/>
            </a:rPr>
            <a:t>Edad promedio: 46 años</a:t>
          </a:r>
          <a:endParaRPr lang="es-ES" dirty="0">
            <a:solidFill>
              <a:schemeClr val="tx1"/>
            </a:solidFill>
          </a:endParaRPr>
        </a:p>
      </dgm:t>
    </dgm:pt>
    <dgm:pt modelId="{418F4052-6B5C-4D20-ABDE-A8E6E1F648BD}" type="parTrans" cxnId="{C966B121-2D94-48D1-AA05-3CA341C46C36}">
      <dgm:prSet/>
      <dgm:spPr/>
      <dgm:t>
        <a:bodyPr/>
        <a:lstStyle/>
        <a:p>
          <a:endParaRPr lang="es-ES"/>
        </a:p>
      </dgm:t>
    </dgm:pt>
    <dgm:pt modelId="{8D6AE687-5D0E-4B81-ACCA-07FB19F2AD8E}" type="sibTrans" cxnId="{C966B121-2D94-48D1-AA05-3CA341C46C36}">
      <dgm:prSet/>
      <dgm:spPr/>
      <dgm:t>
        <a:bodyPr/>
        <a:lstStyle/>
        <a:p>
          <a:endParaRPr lang="es-ES"/>
        </a:p>
      </dgm:t>
    </dgm:pt>
    <dgm:pt modelId="{3AFA6376-F06A-4B7A-B147-C8A948694BE1}" type="pres">
      <dgm:prSet presAssocID="{F5348C08-A930-44AD-8946-99568F3B70D3}" presName="linearFlow" presStyleCnt="0">
        <dgm:presLayoutVars>
          <dgm:dir/>
          <dgm:resizeHandles val="exact"/>
        </dgm:presLayoutVars>
      </dgm:prSet>
      <dgm:spPr/>
    </dgm:pt>
    <dgm:pt modelId="{D192470F-976E-4781-8BE9-C387093C9F4A}" type="pres">
      <dgm:prSet presAssocID="{BCF89F3C-F90A-48F9-BFE0-5BE2EDCAF1DC}" presName="composite" presStyleCnt="0"/>
      <dgm:spPr/>
    </dgm:pt>
    <dgm:pt modelId="{9B05BEAC-5134-4AAC-8466-FC247C1B7210}" type="pres">
      <dgm:prSet presAssocID="{BCF89F3C-F90A-48F9-BFE0-5BE2EDCAF1DC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0A8CEA5-B4B4-461A-B734-EE96594989C6}" type="pres">
      <dgm:prSet presAssocID="{BCF89F3C-F90A-48F9-BFE0-5BE2EDCAF1DC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F08824-7752-499B-96B2-FECBBF5D8376}" type="pres">
      <dgm:prSet presAssocID="{B7EE7E0F-A116-4894-B6B8-474F9610D364}" presName="spacing" presStyleCnt="0"/>
      <dgm:spPr/>
    </dgm:pt>
    <dgm:pt modelId="{A38DA2A4-75C9-4D7A-86A1-9F915AD21385}" type="pres">
      <dgm:prSet presAssocID="{B51FB4F5-BD74-4A37-86CF-3E7A7BF86385}" presName="composite" presStyleCnt="0"/>
      <dgm:spPr/>
    </dgm:pt>
    <dgm:pt modelId="{D6DC6655-C097-44EE-BCCC-34FCEEF97C2E}" type="pres">
      <dgm:prSet presAssocID="{B51FB4F5-BD74-4A37-86CF-3E7A7BF86385}" presName="imgShp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FBCEE7-D1D1-4FD2-949F-9BFB4A2EC7C3}" type="pres">
      <dgm:prSet presAssocID="{B51FB4F5-BD74-4A37-86CF-3E7A7BF8638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600445-0B0C-42DF-9EF4-6D8D471C2F58}" type="pres">
      <dgm:prSet presAssocID="{FD475597-84C6-40A9-BE8A-C2D1D53B90F9}" presName="spacing" presStyleCnt="0"/>
      <dgm:spPr/>
    </dgm:pt>
    <dgm:pt modelId="{596D1B0E-49F4-4D2E-A38D-65EEC8B7755F}" type="pres">
      <dgm:prSet presAssocID="{8F0A8750-4FE1-41C8-9B68-703DEB785AAF}" presName="composite" presStyleCnt="0"/>
      <dgm:spPr/>
    </dgm:pt>
    <dgm:pt modelId="{1605587F-D769-4F99-8C1B-6452BDEBE75A}" type="pres">
      <dgm:prSet presAssocID="{8F0A8750-4FE1-41C8-9B68-703DEB785AAF}" presName="imgShp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1A4976-1CB3-4A24-B0C4-39B9453B6951}" type="pres">
      <dgm:prSet presAssocID="{8F0A8750-4FE1-41C8-9B68-703DEB785AA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FB88526-4283-464D-AF80-83673030B6EB}" srcId="{F5348C08-A930-44AD-8946-99568F3B70D3}" destId="{BCF89F3C-F90A-48F9-BFE0-5BE2EDCAF1DC}" srcOrd="0" destOrd="0" parTransId="{0FB4AEA2-AAC2-404A-B215-3C19A9D821A0}" sibTransId="{B7EE7E0F-A116-4894-B6B8-474F9610D364}"/>
    <dgm:cxn modelId="{BD78CA5E-0BD3-4A42-9372-66B2622DFDC9}" type="presOf" srcId="{BCF89F3C-F90A-48F9-BFE0-5BE2EDCAF1DC}" destId="{30A8CEA5-B4B4-461A-B734-EE96594989C6}" srcOrd="0" destOrd="0" presId="urn:microsoft.com/office/officeart/2005/8/layout/vList3#1"/>
    <dgm:cxn modelId="{37CACBA8-101D-4803-8957-F8523FF15DE5}" type="presOf" srcId="{B51FB4F5-BD74-4A37-86CF-3E7A7BF86385}" destId="{DDFBCEE7-D1D1-4FD2-949F-9BFB4A2EC7C3}" srcOrd="0" destOrd="0" presId="urn:microsoft.com/office/officeart/2005/8/layout/vList3#1"/>
    <dgm:cxn modelId="{C966B121-2D94-48D1-AA05-3CA341C46C36}" srcId="{F5348C08-A930-44AD-8946-99568F3B70D3}" destId="{8F0A8750-4FE1-41C8-9B68-703DEB785AAF}" srcOrd="2" destOrd="0" parTransId="{418F4052-6B5C-4D20-ABDE-A8E6E1F648BD}" sibTransId="{8D6AE687-5D0E-4B81-ACCA-07FB19F2AD8E}"/>
    <dgm:cxn modelId="{D472F4EA-AFE0-4BEA-8F4C-2A4362A98C90}" type="presOf" srcId="{F5348C08-A930-44AD-8946-99568F3B70D3}" destId="{3AFA6376-F06A-4B7A-B147-C8A948694BE1}" srcOrd="0" destOrd="0" presId="urn:microsoft.com/office/officeart/2005/8/layout/vList3#1"/>
    <dgm:cxn modelId="{650016D5-3B15-4314-858C-ADAAC67FAADA}" srcId="{F5348C08-A930-44AD-8946-99568F3B70D3}" destId="{B51FB4F5-BD74-4A37-86CF-3E7A7BF86385}" srcOrd="1" destOrd="0" parTransId="{2BB0E771-025F-42D9-8144-6303AB0655B0}" sibTransId="{FD475597-84C6-40A9-BE8A-C2D1D53B90F9}"/>
    <dgm:cxn modelId="{F3B635DB-BC18-401B-B699-E58F698976D5}" type="presOf" srcId="{8F0A8750-4FE1-41C8-9B68-703DEB785AAF}" destId="{841A4976-1CB3-4A24-B0C4-39B9453B6951}" srcOrd="0" destOrd="0" presId="urn:microsoft.com/office/officeart/2005/8/layout/vList3#1"/>
    <dgm:cxn modelId="{CC8F9979-47B6-40F9-8B84-76CECE95686F}" type="presParOf" srcId="{3AFA6376-F06A-4B7A-B147-C8A948694BE1}" destId="{D192470F-976E-4781-8BE9-C387093C9F4A}" srcOrd="0" destOrd="0" presId="urn:microsoft.com/office/officeart/2005/8/layout/vList3#1"/>
    <dgm:cxn modelId="{C5987171-5FD5-4C56-915F-F3FBD4F268FF}" type="presParOf" srcId="{D192470F-976E-4781-8BE9-C387093C9F4A}" destId="{9B05BEAC-5134-4AAC-8466-FC247C1B7210}" srcOrd="0" destOrd="0" presId="urn:microsoft.com/office/officeart/2005/8/layout/vList3#1"/>
    <dgm:cxn modelId="{1EA92EF5-006B-433E-8580-DBEF44E2983D}" type="presParOf" srcId="{D192470F-976E-4781-8BE9-C387093C9F4A}" destId="{30A8CEA5-B4B4-461A-B734-EE96594989C6}" srcOrd="1" destOrd="0" presId="urn:microsoft.com/office/officeart/2005/8/layout/vList3#1"/>
    <dgm:cxn modelId="{12190795-2105-449A-9818-EA21B0DB8989}" type="presParOf" srcId="{3AFA6376-F06A-4B7A-B147-C8A948694BE1}" destId="{35F08824-7752-499B-96B2-FECBBF5D8376}" srcOrd="1" destOrd="0" presId="urn:microsoft.com/office/officeart/2005/8/layout/vList3#1"/>
    <dgm:cxn modelId="{93AEE4E2-8793-4FBC-8BCE-C97F5D4091D5}" type="presParOf" srcId="{3AFA6376-F06A-4B7A-B147-C8A948694BE1}" destId="{A38DA2A4-75C9-4D7A-86A1-9F915AD21385}" srcOrd="2" destOrd="0" presId="urn:microsoft.com/office/officeart/2005/8/layout/vList3#1"/>
    <dgm:cxn modelId="{348DA096-9A41-4212-8970-B443664731E7}" type="presParOf" srcId="{A38DA2A4-75C9-4D7A-86A1-9F915AD21385}" destId="{D6DC6655-C097-44EE-BCCC-34FCEEF97C2E}" srcOrd="0" destOrd="0" presId="urn:microsoft.com/office/officeart/2005/8/layout/vList3#1"/>
    <dgm:cxn modelId="{BCE205C1-60F8-4C8C-B2F1-7A6A0EFECFB7}" type="presParOf" srcId="{A38DA2A4-75C9-4D7A-86A1-9F915AD21385}" destId="{DDFBCEE7-D1D1-4FD2-949F-9BFB4A2EC7C3}" srcOrd="1" destOrd="0" presId="urn:microsoft.com/office/officeart/2005/8/layout/vList3#1"/>
    <dgm:cxn modelId="{ECB95E70-3F21-4383-BAD4-D7C0371149A2}" type="presParOf" srcId="{3AFA6376-F06A-4B7A-B147-C8A948694BE1}" destId="{17600445-0B0C-42DF-9EF4-6D8D471C2F58}" srcOrd="3" destOrd="0" presId="urn:microsoft.com/office/officeart/2005/8/layout/vList3#1"/>
    <dgm:cxn modelId="{731EF833-4F1B-424D-A5CE-E7C8C284D338}" type="presParOf" srcId="{3AFA6376-F06A-4B7A-B147-C8A948694BE1}" destId="{596D1B0E-49F4-4D2E-A38D-65EEC8B7755F}" srcOrd="4" destOrd="0" presId="urn:microsoft.com/office/officeart/2005/8/layout/vList3#1"/>
    <dgm:cxn modelId="{417DC8CB-3F94-4360-85BE-136B30C887A9}" type="presParOf" srcId="{596D1B0E-49F4-4D2E-A38D-65EEC8B7755F}" destId="{1605587F-D769-4F99-8C1B-6452BDEBE75A}" srcOrd="0" destOrd="0" presId="urn:microsoft.com/office/officeart/2005/8/layout/vList3#1"/>
    <dgm:cxn modelId="{F4B7D0C5-75CC-4A96-B469-C1C08623B80A}" type="presParOf" srcId="{596D1B0E-49F4-4D2E-A38D-65EEC8B7755F}" destId="{841A4976-1CB3-4A24-B0C4-39B9453B6951}" srcOrd="1" destOrd="0" presId="urn:microsoft.com/office/officeart/2005/8/layout/vList3#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F8BC9F-E9A4-4114-BA36-8A5D51FA558E}" type="doc">
      <dgm:prSet loTypeId="urn:microsoft.com/office/officeart/2005/8/layout/vList4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43ED788-4B33-42D6-95CE-8B69CF40D089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174 Proyectos de Investigación</a:t>
          </a:r>
          <a:r>
            <a:rPr lang="es-ES" sz="2000" dirty="0" smtClean="0">
              <a:solidFill>
                <a:schemeClr val="tx1"/>
              </a:solidFill>
            </a:rPr>
            <a:t>: 37 Proyectos asociados a Programas, 6 Proyectos no asociados a Programas, 18 Proyectos Empresariales, 18 Proyectos Internacionales y 95 Proyectos Institucionales (61 PIVENE)</a:t>
          </a:r>
          <a:endParaRPr lang="es-ES" sz="2000" dirty="0">
            <a:solidFill>
              <a:schemeClr val="tx1"/>
            </a:solidFill>
          </a:endParaRPr>
        </a:p>
      </dgm:t>
    </dgm:pt>
    <dgm:pt modelId="{77CDB90F-96FC-4FE4-9721-FF2940D03CF4}" type="parTrans" cxnId="{B8BFD296-45C5-468A-9794-0F71F08183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3199253-5559-4BB9-BFC0-33E3279B8B7D}" type="sibTrans" cxnId="{B8BFD296-45C5-468A-9794-0F71F08183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90DC0DD-810B-4AE0-A74A-045A70B762C5}">
      <dgm:prSet phldrT="[Texto]" custT="1"/>
      <dgm:spPr/>
      <dgm:t>
        <a:bodyPr/>
        <a:lstStyle/>
        <a:p>
          <a:r>
            <a:rPr lang="es-ES" sz="2400" dirty="0" smtClean="0">
              <a:solidFill>
                <a:schemeClr val="tx1"/>
              </a:solidFill>
            </a:rPr>
            <a:t>35 Maestrías, 4 Especialidades , 28 Programas de Doctorado</a:t>
          </a:r>
          <a:endParaRPr lang="es-ES" sz="2400" dirty="0">
            <a:solidFill>
              <a:schemeClr val="tx1"/>
            </a:solidFill>
          </a:endParaRPr>
        </a:p>
      </dgm:t>
    </dgm:pt>
    <dgm:pt modelId="{A6C3B20C-6F6C-47EF-9F53-26731E205351}" type="parTrans" cxnId="{D9C32009-2A34-497E-ABE4-941B3699E5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EE2DD7C-9B50-42B3-9A87-1FF389BB960E}" type="sibTrans" cxnId="{D9C32009-2A34-497E-ABE4-941B3699E5C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21EEF39-A50B-40B3-A9FF-FC435DFD3537}">
      <dgm:prSet phldrT="[Texto]"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Convenios, acuerdos y redes</a:t>
          </a:r>
        </a:p>
        <a:p>
          <a:r>
            <a:rPr lang="es-ES" sz="2400" b="1" dirty="0" smtClean="0">
              <a:solidFill>
                <a:schemeClr val="tx1"/>
              </a:solidFill>
            </a:rPr>
            <a:t>163 nacionales </a:t>
          </a:r>
          <a:r>
            <a:rPr lang="es-ES" sz="2400" dirty="0" smtClean="0">
              <a:solidFill>
                <a:schemeClr val="tx1"/>
              </a:solidFill>
            </a:rPr>
            <a:t>(OACE, Universidades, otras instituciones) y 28 redes temáticas</a:t>
          </a:r>
          <a:endParaRPr lang="es-ES" sz="2400" dirty="0">
            <a:solidFill>
              <a:schemeClr val="tx1"/>
            </a:solidFill>
          </a:endParaRPr>
        </a:p>
      </dgm:t>
    </dgm:pt>
    <dgm:pt modelId="{8555142B-ADA5-464A-BA69-4DE0CF0D6DD7}" type="parTrans" cxnId="{AE15F399-7B86-4A58-8523-9F9F7DD8D4E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73A4304-925F-4915-B960-0CB6734EE0EB}" type="sibTrans" cxnId="{AE15F399-7B86-4A58-8523-9F9F7DD8D4E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D1256F2-0834-44C2-9ACB-B8CF14ABC3DB}">
      <dgm:prSet custT="1"/>
      <dgm:spPr/>
      <dgm:t>
        <a:bodyPr/>
        <a:lstStyle/>
        <a:p>
          <a:r>
            <a:rPr lang="es-ES" sz="2400" b="1" dirty="0" smtClean="0">
              <a:solidFill>
                <a:schemeClr val="tx1"/>
              </a:solidFill>
            </a:rPr>
            <a:t>229 internacionales </a:t>
          </a:r>
          <a:r>
            <a:rPr lang="es-ES" sz="2400" dirty="0" smtClean="0">
              <a:solidFill>
                <a:schemeClr val="tx1"/>
              </a:solidFill>
            </a:rPr>
            <a:t>(Bélgica, España, Francia, Alemania, Venezuela, Canadá, Brasil, Ecuador, México, Colombia, Argentina) </a:t>
          </a:r>
          <a:endParaRPr lang="es-ES" sz="2400" dirty="0">
            <a:solidFill>
              <a:schemeClr val="tx1"/>
            </a:solidFill>
          </a:endParaRPr>
        </a:p>
      </dgm:t>
    </dgm:pt>
    <dgm:pt modelId="{1B2B63C6-98D3-4F3F-B728-4536CD1F7867}" type="parTrans" cxnId="{151C7B03-A88F-4168-A3BD-963541728D1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F5D78EC-E48B-4BDA-8DB2-F9E8863A2E0C}" type="sibTrans" cxnId="{151C7B03-A88F-4168-A3BD-963541728D1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1A4895B-B832-4EE3-89E3-9D9BDC747D56}" type="pres">
      <dgm:prSet presAssocID="{88F8BC9F-E9A4-4114-BA36-8A5D51FA558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C7965F-F7F6-47C0-AAE7-655462A14C72}" type="pres">
      <dgm:prSet presAssocID="{A43ED788-4B33-42D6-95CE-8B69CF40D089}" presName="comp" presStyleCnt="0"/>
      <dgm:spPr/>
    </dgm:pt>
    <dgm:pt modelId="{CB185F67-AF69-444B-8485-0CFA28EBA86A}" type="pres">
      <dgm:prSet presAssocID="{A43ED788-4B33-42D6-95CE-8B69CF40D089}" presName="box" presStyleLbl="node1" presStyleIdx="0" presStyleCnt="4"/>
      <dgm:spPr/>
      <dgm:t>
        <a:bodyPr/>
        <a:lstStyle/>
        <a:p>
          <a:endParaRPr lang="es-ES"/>
        </a:p>
      </dgm:t>
    </dgm:pt>
    <dgm:pt modelId="{46BF1439-44EA-4CC3-B866-ED8946CFA8E4}" type="pres">
      <dgm:prSet presAssocID="{A43ED788-4B33-42D6-95CE-8B69CF40D089}" presName="img" presStyleLbl="fgImgPlace1" presStyleIdx="0" presStyleCnt="4" custScaleX="476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17FCD863-2E44-4F36-A868-E2B993D20352}" type="pres">
      <dgm:prSet presAssocID="{A43ED788-4B33-42D6-95CE-8B69CF40D08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BE112C-91E1-4E57-910F-040FF8DCA717}" type="pres">
      <dgm:prSet presAssocID="{F3199253-5559-4BB9-BFC0-33E3279B8B7D}" presName="spacer" presStyleCnt="0"/>
      <dgm:spPr/>
    </dgm:pt>
    <dgm:pt modelId="{62DDE1FA-5A74-4B84-8C92-7559EC57406D}" type="pres">
      <dgm:prSet presAssocID="{C90DC0DD-810B-4AE0-A74A-045A70B762C5}" presName="comp" presStyleCnt="0"/>
      <dgm:spPr/>
    </dgm:pt>
    <dgm:pt modelId="{92C9F14F-7896-4BEC-B39A-4CAC1157407E}" type="pres">
      <dgm:prSet presAssocID="{C90DC0DD-810B-4AE0-A74A-045A70B762C5}" presName="box" presStyleLbl="node1" presStyleIdx="1" presStyleCnt="4"/>
      <dgm:spPr/>
      <dgm:t>
        <a:bodyPr/>
        <a:lstStyle/>
        <a:p>
          <a:endParaRPr lang="es-ES"/>
        </a:p>
      </dgm:t>
    </dgm:pt>
    <dgm:pt modelId="{2A153E9B-0001-4612-9034-A3C32FCD7632}" type="pres">
      <dgm:prSet presAssocID="{C90DC0DD-810B-4AE0-A74A-045A70B762C5}" presName="img" presStyleLbl="fgImgPlace1" presStyleIdx="1" presStyleCnt="4" custScaleX="47676" custLinFactNeighborX="-729" custLinFactNeighborY="-48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D0A71BA-4A0F-4A5D-A3A2-828071D4327A}" type="pres">
      <dgm:prSet presAssocID="{C90DC0DD-810B-4AE0-A74A-045A70B762C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EA4486-D723-4400-9B12-799805E1F3AA}" type="pres">
      <dgm:prSet presAssocID="{9EE2DD7C-9B50-42B3-9A87-1FF389BB960E}" presName="spacer" presStyleCnt="0"/>
      <dgm:spPr/>
    </dgm:pt>
    <dgm:pt modelId="{F5F7AFAF-B34A-4E5E-B50A-06A801E2DB42}" type="pres">
      <dgm:prSet presAssocID="{F21EEF39-A50B-40B3-A9FF-FC435DFD3537}" presName="comp" presStyleCnt="0"/>
      <dgm:spPr/>
    </dgm:pt>
    <dgm:pt modelId="{7ADDAE44-9DCC-4FB7-95AB-089393BF556B}" type="pres">
      <dgm:prSet presAssocID="{F21EEF39-A50B-40B3-A9FF-FC435DFD3537}" presName="box" presStyleLbl="node1" presStyleIdx="2" presStyleCnt="4"/>
      <dgm:spPr/>
      <dgm:t>
        <a:bodyPr/>
        <a:lstStyle/>
        <a:p>
          <a:endParaRPr lang="es-ES"/>
        </a:p>
      </dgm:t>
    </dgm:pt>
    <dgm:pt modelId="{6CF93964-20F3-4325-B8AE-7CA8F007E9DD}" type="pres">
      <dgm:prSet presAssocID="{F21EEF39-A50B-40B3-A9FF-FC435DFD3537}" presName="img" presStyleLbl="fgImgPlace1" presStyleIdx="2" presStyleCnt="4" custScaleX="476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F0398D0-6484-4C83-BCCF-F85F1277D344}" type="pres">
      <dgm:prSet presAssocID="{F21EEF39-A50B-40B3-A9FF-FC435DFD3537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62D8B77-1550-4345-B844-FA8E1D24D62A}" type="pres">
      <dgm:prSet presAssocID="{E73A4304-925F-4915-B960-0CB6734EE0EB}" presName="spacer" presStyleCnt="0"/>
      <dgm:spPr/>
    </dgm:pt>
    <dgm:pt modelId="{62D826E0-311A-43C2-8D70-9310BA06998B}" type="pres">
      <dgm:prSet presAssocID="{2D1256F2-0834-44C2-9ACB-B8CF14ABC3DB}" presName="comp" presStyleCnt="0"/>
      <dgm:spPr/>
    </dgm:pt>
    <dgm:pt modelId="{73968D0D-8219-4FD4-9FB6-81AE44DC8878}" type="pres">
      <dgm:prSet presAssocID="{2D1256F2-0834-44C2-9ACB-B8CF14ABC3DB}" presName="box" presStyleLbl="node1" presStyleIdx="3" presStyleCnt="4"/>
      <dgm:spPr/>
      <dgm:t>
        <a:bodyPr/>
        <a:lstStyle/>
        <a:p>
          <a:endParaRPr lang="es-ES"/>
        </a:p>
      </dgm:t>
    </dgm:pt>
    <dgm:pt modelId="{B3C55E62-0655-4B31-90B7-22C7001217F2}" type="pres">
      <dgm:prSet presAssocID="{2D1256F2-0834-44C2-9ACB-B8CF14ABC3DB}" presName="img" presStyleLbl="fgImgPlace1" presStyleIdx="3" presStyleCnt="4" custScaleX="4767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86EDD43-E030-44AD-A91C-DD373C77726F}" type="pres">
      <dgm:prSet presAssocID="{2D1256F2-0834-44C2-9ACB-B8CF14ABC3D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1CC4605-37E0-4BA2-A2B4-6B329A58E5E5}" type="presOf" srcId="{A43ED788-4B33-42D6-95CE-8B69CF40D089}" destId="{17FCD863-2E44-4F36-A868-E2B993D20352}" srcOrd="1" destOrd="0" presId="urn:microsoft.com/office/officeart/2005/8/layout/vList4#1"/>
    <dgm:cxn modelId="{AE15F399-7B86-4A58-8523-9F9F7DD8D4EA}" srcId="{88F8BC9F-E9A4-4114-BA36-8A5D51FA558E}" destId="{F21EEF39-A50B-40B3-A9FF-FC435DFD3537}" srcOrd="2" destOrd="0" parTransId="{8555142B-ADA5-464A-BA69-4DE0CF0D6DD7}" sibTransId="{E73A4304-925F-4915-B960-0CB6734EE0EB}"/>
    <dgm:cxn modelId="{265D6C5A-ED28-4865-A2B1-9B68D86F0CF1}" type="presOf" srcId="{F21EEF39-A50B-40B3-A9FF-FC435DFD3537}" destId="{7F0398D0-6484-4C83-BCCF-F85F1277D344}" srcOrd="1" destOrd="0" presId="urn:microsoft.com/office/officeart/2005/8/layout/vList4#1"/>
    <dgm:cxn modelId="{6F1C55CB-1055-419B-B83E-5BC970C00D04}" type="presOf" srcId="{F21EEF39-A50B-40B3-A9FF-FC435DFD3537}" destId="{7ADDAE44-9DCC-4FB7-95AB-089393BF556B}" srcOrd="0" destOrd="0" presId="urn:microsoft.com/office/officeart/2005/8/layout/vList4#1"/>
    <dgm:cxn modelId="{D9C32009-2A34-497E-ABE4-941B3699E5CD}" srcId="{88F8BC9F-E9A4-4114-BA36-8A5D51FA558E}" destId="{C90DC0DD-810B-4AE0-A74A-045A70B762C5}" srcOrd="1" destOrd="0" parTransId="{A6C3B20C-6F6C-47EF-9F53-26731E205351}" sibTransId="{9EE2DD7C-9B50-42B3-9A87-1FF389BB960E}"/>
    <dgm:cxn modelId="{DA986431-80CF-47E1-9DA1-C60BD92E6F51}" type="presOf" srcId="{C90DC0DD-810B-4AE0-A74A-045A70B762C5}" destId="{92C9F14F-7896-4BEC-B39A-4CAC1157407E}" srcOrd="0" destOrd="0" presId="urn:microsoft.com/office/officeart/2005/8/layout/vList4#1"/>
    <dgm:cxn modelId="{B8BFD296-45C5-468A-9794-0F71F0818397}" srcId="{88F8BC9F-E9A4-4114-BA36-8A5D51FA558E}" destId="{A43ED788-4B33-42D6-95CE-8B69CF40D089}" srcOrd="0" destOrd="0" parTransId="{77CDB90F-96FC-4FE4-9721-FF2940D03CF4}" sibTransId="{F3199253-5559-4BB9-BFC0-33E3279B8B7D}"/>
    <dgm:cxn modelId="{151C7B03-A88F-4168-A3BD-963541728D15}" srcId="{88F8BC9F-E9A4-4114-BA36-8A5D51FA558E}" destId="{2D1256F2-0834-44C2-9ACB-B8CF14ABC3DB}" srcOrd="3" destOrd="0" parTransId="{1B2B63C6-98D3-4F3F-B728-4536CD1F7867}" sibTransId="{AF5D78EC-E48B-4BDA-8DB2-F9E8863A2E0C}"/>
    <dgm:cxn modelId="{967D2F6F-E549-4702-9DC8-F19F5944A533}" type="presOf" srcId="{C90DC0DD-810B-4AE0-A74A-045A70B762C5}" destId="{5D0A71BA-4A0F-4A5D-A3A2-828071D4327A}" srcOrd="1" destOrd="0" presId="urn:microsoft.com/office/officeart/2005/8/layout/vList4#1"/>
    <dgm:cxn modelId="{25C9AD72-6D32-4CB2-A0B4-D6AC5DA6BCA3}" type="presOf" srcId="{2D1256F2-0834-44C2-9ACB-B8CF14ABC3DB}" destId="{73968D0D-8219-4FD4-9FB6-81AE44DC8878}" srcOrd="0" destOrd="0" presId="urn:microsoft.com/office/officeart/2005/8/layout/vList4#1"/>
    <dgm:cxn modelId="{44A0B8F9-2CFB-4DB6-891A-B6E172D02363}" type="presOf" srcId="{88F8BC9F-E9A4-4114-BA36-8A5D51FA558E}" destId="{F1A4895B-B832-4EE3-89E3-9D9BDC747D56}" srcOrd="0" destOrd="0" presId="urn:microsoft.com/office/officeart/2005/8/layout/vList4#1"/>
    <dgm:cxn modelId="{36A0C65E-DCCE-4BA5-A4A3-53BAF78D5D8A}" type="presOf" srcId="{A43ED788-4B33-42D6-95CE-8B69CF40D089}" destId="{CB185F67-AF69-444B-8485-0CFA28EBA86A}" srcOrd="0" destOrd="0" presId="urn:microsoft.com/office/officeart/2005/8/layout/vList4#1"/>
    <dgm:cxn modelId="{E919173B-BF0F-44D5-8DA8-473990CD4126}" type="presOf" srcId="{2D1256F2-0834-44C2-9ACB-B8CF14ABC3DB}" destId="{286EDD43-E030-44AD-A91C-DD373C77726F}" srcOrd="1" destOrd="0" presId="urn:microsoft.com/office/officeart/2005/8/layout/vList4#1"/>
    <dgm:cxn modelId="{8E7AFD3F-5A9A-408C-9148-18E2478A8189}" type="presParOf" srcId="{F1A4895B-B832-4EE3-89E3-9D9BDC747D56}" destId="{57C7965F-F7F6-47C0-AAE7-655462A14C72}" srcOrd="0" destOrd="0" presId="urn:microsoft.com/office/officeart/2005/8/layout/vList4#1"/>
    <dgm:cxn modelId="{AB49AEF3-0532-4CD2-BDAC-DB9B2913E914}" type="presParOf" srcId="{57C7965F-F7F6-47C0-AAE7-655462A14C72}" destId="{CB185F67-AF69-444B-8485-0CFA28EBA86A}" srcOrd="0" destOrd="0" presId="urn:microsoft.com/office/officeart/2005/8/layout/vList4#1"/>
    <dgm:cxn modelId="{8C09D8FF-A644-4A0D-B792-EE4358BDA1C8}" type="presParOf" srcId="{57C7965F-F7F6-47C0-AAE7-655462A14C72}" destId="{46BF1439-44EA-4CC3-B866-ED8946CFA8E4}" srcOrd="1" destOrd="0" presId="urn:microsoft.com/office/officeart/2005/8/layout/vList4#1"/>
    <dgm:cxn modelId="{CD8873A9-DDDC-4704-B5C9-D5FA73C9599E}" type="presParOf" srcId="{57C7965F-F7F6-47C0-AAE7-655462A14C72}" destId="{17FCD863-2E44-4F36-A868-E2B993D20352}" srcOrd="2" destOrd="0" presId="urn:microsoft.com/office/officeart/2005/8/layout/vList4#1"/>
    <dgm:cxn modelId="{94C7ABD5-DEF1-4982-A3F8-996DE112FE36}" type="presParOf" srcId="{F1A4895B-B832-4EE3-89E3-9D9BDC747D56}" destId="{08BE112C-91E1-4E57-910F-040FF8DCA717}" srcOrd="1" destOrd="0" presId="urn:microsoft.com/office/officeart/2005/8/layout/vList4#1"/>
    <dgm:cxn modelId="{72712F75-EE6D-4209-A13E-30515D5B04B3}" type="presParOf" srcId="{F1A4895B-B832-4EE3-89E3-9D9BDC747D56}" destId="{62DDE1FA-5A74-4B84-8C92-7559EC57406D}" srcOrd="2" destOrd="0" presId="urn:microsoft.com/office/officeart/2005/8/layout/vList4#1"/>
    <dgm:cxn modelId="{10C92C45-4500-4DFB-9457-5391AB3AC949}" type="presParOf" srcId="{62DDE1FA-5A74-4B84-8C92-7559EC57406D}" destId="{92C9F14F-7896-4BEC-B39A-4CAC1157407E}" srcOrd="0" destOrd="0" presId="urn:microsoft.com/office/officeart/2005/8/layout/vList4#1"/>
    <dgm:cxn modelId="{F1F196EC-42D7-4D95-91E2-71221DAB258E}" type="presParOf" srcId="{62DDE1FA-5A74-4B84-8C92-7559EC57406D}" destId="{2A153E9B-0001-4612-9034-A3C32FCD7632}" srcOrd="1" destOrd="0" presId="urn:microsoft.com/office/officeart/2005/8/layout/vList4#1"/>
    <dgm:cxn modelId="{D196E736-2E85-43AA-BAAB-B5FF9F5264A4}" type="presParOf" srcId="{62DDE1FA-5A74-4B84-8C92-7559EC57406D}" destId="{5D0A71BA-4A0F-4A5D-A3A2-828071D4327A}" srcOrd="2" destOrd="0" presId="urn:microsoft.com/office/officeart/2005/8/layout/vList4#1"/>
    <dgm:cxn modelId="{3BC8DA13-C92C-4E4A-98C2-C8FBD9E16C25}" type="presParOf" srcId="{F1A4895B-B832-4EE3-89E3-9D9BDC747D56}" destId="{A5EA4486-D723-4400-9B12-799805E1F3AA}" srcOrd="3" destOrd="0" presId="urn:microsoft.com/office/officeart/2005/8/layout/vList4#1"/>
    <dgm:cxn modelId="{B7C91188-AB10-4C78-B0C8-47B09FF8CF23}" type="presParOf" srcId="{F1A4895B-B832-4EE3-89E3-9D9BDC747D56}" destId="{F5F7AFAF-B34A-4E5E-B50A-06A801E2DB42}" srcOrd="4" destOrd="0" presId="urn:microsoft.com/office/officeart/2005/8/layout/vList4#1"/>
    <dgm:cxn modelId="{7E9D106B-A706-4AFE-BFBD-9E51552C7838}" type="presParOf" srcId="{F5F7AFAF-B34A-4E5E-B50A-06A801E2DB42}" destId="{7ADDAE44-9DCC-4FB7-95AB-089393BF556B}" srcOrd="0" destOrd="0" presId="urn:microsoft.com/office/officeart/2005/8/layout/vList4#1"/>
    <dgm:cxn modelId="{657E630F-930E-4A6A-A4B7-552DA9755421}" type="presParOf" srcId="{F5F7AFAF-B34A-4E5E-B50A-06A801E2DB42}" destId="{6CF93964-20F3-4325-B8AE-7CA8F007E9DD}" srcOrd="1" destOrd="0" presId="urn:microsoft.com/office/officeart/2005/8/layout/vList4#1"/>
    <dgm:cxn modelId="{72524748-DABF-48BB-AEC4-6DC23346576E}" type="presParOf" srcId="{F5F7AFAF-B34A-4E5E-B50A-06A801E2DB42}" destId="{7F0398D0-6484-4C83-BCCF-F85F1277D344}" srcOrd="2" destOrd="0" presId="urn:microsoft.com/office/officeart/2005/8/layout/vList4#1"/>
    <dgm:cxn modelId="{AC49FB6A-E20A-4508-92C1-C2823BE0E3D5}" type="presParOf" srcId="{F1A4895B-B832-4EE3-89E3-9D9BDC747D56}" destId="{B62D8B77-1550-4345-B844-FA8E1D24D62A}" srcOrd="5" destOrd="0" presId="urn:microsoft.com/office/officeart/2005/8/layout/vList4#1"/>
    <dgm:cxn modelId="{8E3664B7-8B1B-4E9E-8CBD-40C283DB69E7}" type="presParOf" srcId="{F1A4895B-B832-4EE3-89E3-9D9BDC747D56}" destId="{62D826E0-311A-43C2-8D70-9310BA06998B}" srcOrd="6" destOrd="0" presId="urn:microsoft.com/office/officeart/2005/8/layout/vList4#1"/>
    <dgm:cxn modelId="{3F0CC140-75CE-4055-934D-678C9D5B9EA0}" type="presParOf" srcId="{62D826E0-311A-43C2-8D70-9310BA06998B}" destId="{73968D0D-8219-4FD4-9FB6-81AE44DC8878}" srcOrd="0" destOrd="0" presId="urn:microsoft.com/office/officeart/2005/8/layout/vList4#1"/>
    <dgm:cxn modelId="{DFE520AF-6E58-483B-A5CC-17C7B48CB077}" type="presParOf" srcId="{62D826E0-311A-43C2-8D70-9310BA06998B}" destId="{B3C55E62-0655-4B31-90B7-22C7001217F2}" srcOrd="1" destOrd="0" presId="urn:microsoft.com/office/officeart/2005/8/layout/vList4#1"/>
    <dgm:cxn modelId="{BDC984EA-FA1C-4B33-8885-3C663256E611}" type="presParOf" srcId="{62D826E0-311A-43C2-8D70-9310BA06998B}" destId="{286EDD43-E030-44AD-A91C-DD373C77726F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13EB3-A65A-4A4B-A7D8-ABCF72D11223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E5648-1302-4459-9853-DF673CD33D1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3000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2E849E-AB5F-4460-845D-7D0226CA8470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69D469-D2B6-4DD8-99F4-67504237540B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FB1FDE-E423-4D25-8C4B-59E05711E575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89E8D5-08EC-4AA0-B4D3-75FE0A04E132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14BEB6-8356-4059-934B-FA35B2E2C677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EA1E0-1ED7-4913-8529-FD40739F5072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327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4C28AD-6134-4E89-8663-484FC1482839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1545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88167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5067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19576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0695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13097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28672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88648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78002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8133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84031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448C0-4811-422E-8EBA-91F6F4817806}" type="datetimeFigureOut">
              <a:rPr lang="es-ES" smtClean="0"/>
              <a:pPr/>
              <a:t>31/10/2017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F81A4-A572-4DC0-8175-B65A8A22C8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49794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chart" Target="../charts/chart1.xml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tempi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35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1 CuadroTexto"/>
          <p:cNvSpPr txBox="1">
            <a:spLocks noChangeArrowheads="1"/>
          </p:cNvSpPr>
          <p:nvPr/>
        </p:nvSpPr>
        <p:spPr bwMode="auto">
          <a:xfrm>
            <a:off x="5011616" y="1568992"/>
            <a:ext cx="686107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ES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5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Presentación</a:t>
            </a:r>
            <a:endParaRPr lang="es-ES" altLang="es-ES" sz="5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s-ES" altLang="es-E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 </a:t>
            </a:r>
            <a:r>
              <a:rPr lang="es-ES" altLang="es-E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Comprobación Nacional a</a:t>
            </a:r>
            <a:r>
              <a:rPr lang="es-ES" altLang="es-E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es-ES" altLang="es-ES" sz="36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Interno</a:t>
            </a:r>
          </a:p>
          <a:p>
            <a:pPr algn="ctr" eaLnBrk="1" hangingPunct="1"/>
            <a:endParaRPr lang="es-ES" altLang="es-ES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Rectora: Dra. C. Diana Sedal Yanes </a:t>
            </a:r>
          </a:p>
          <a:p>
            <a:pPr algn="ctr" eaLnBrk="1" hangingPunct="1"/>
            <a:endParaRPr lang="es-ES" altLang="es-ES" sz="20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0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Evaluación Institucional</a:t>
            </a:r>
          </a:p>
          <a:p>
            <a:pPr algn="ctr" eaLnBrk="1" hangingPunct="1"/>
            <a:r>
              <a:rPr lang="es-ES" altLang="es-E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de </a:t>
            </a:r>
            <a:r>
              <a:rPr lang="es-ES" altLang="es-E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noviembre </a:t>
            </a:r>
            <a:r>
              <a:rPr lang="es-ES" altLang="es-E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2017</a:t>
            </a:r>
          </a:p>
          <a:p>
            <a:pPr algn="ctr" eaLnBrk="1" hangingPunct="1"/>
            <a:r>
              <a:rPr lang="es-ES" sz="2000" b="1" dirty="0" smtClean="0">
                <a:latin typeface="+mn-lt"/>
              </a:rPr>
              <a:t>“Año 59 de la Revolución”</a:t>
            </a:r>
            <a:endParaRPr lang="es-ES" sz="2000" b="1" dirty="0">
              <a:latin typeface="+mn-lt"/>
            </a:endParaRPr>
          </a:p>
        </p:txBody>
      </p:sp>
      <p:pic>
        <p:nvPicPr>
          <p:cNvPr id="6148" name="Picture 2" descr="D:\70 Aniv UO\identidad1_uo_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99" y="323321"/>
            <a:ext cx="5415573" cy="118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53323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4 CuadroTexto"/>
          <p:cNvSpPr txBox="1">
            <a:spLocks noChangeArrowheads="1"/>
          </p:cNvSpPr>
          <p:nvPr/>
        </p:nvSpPr>
        <p:spPr bwMode="auto">
          <a:xfrm>
            <a:off x="3225800" y="1611314"/>
            <a:ext cx="8661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endParaRPr lang="es-ES" sz="2400" b="1" dirty="0"/>
          </a:p>
          <a:p>
            <a:pPr algn="just" eaLnBrk="1" hangingPunct="1"/>
            <a:r>
              <a:rPr lang="es-ES" sz="2400" dirty="0"/>
              <a:t>En 1976 se crea el Ministerio de Educación Superior (MES) y se fundan  </a:t>
            </a:r>
            <a:r>
              <a:rPr lang="es-ES" sz="2400" dirty="0" smtClean="0"/>
              <a:t>nuevas instituciones de nivel superior.</a:t>
            </a:r>
            <a:endParaRPr lang="es-ES" sz="2400" dirty="0"/>
          </a:p>
          <a:p>
            <a:pPr algn="just" eaLnBrk="1" hangingPunct="1"/>
            <a:endParaRPr lang="es-ES" sz="2400" dirty="0"/>
          </a:p>
          <a:p>
            <a:pPr algn="just" eaLnBrk="1" hangingPunct="1"/>
            <a:r>
              <a:rPr lang="es-ES" sz="2400" dirty="0"/>
              <a:t>En la </a:t>
            </a:r>
            <a:r>
              <a:rPr lang="es-ES" sz="2400" dirty="0" smtClean="0"/>
              <a:t>UO </a:t>
            </a:r>
            <a:r>
              <a:rPr lang="es-ES" sz="2400" dirty="0"/>
              <a:t>el proceso conllevó a la </a:t>
            </a:r>
            <a:r>
              <a:rPr lang="es-ES" sz="2400" dirty="0" smtClean="0"/>
              <a:t>multiplicación </a:t>
            </a:r>
            <a:r>
              <a:rPr lang="es-ES" sz="2400" dirty="0"/>
              <a:t>y creación de </a:t>
            </a:r>
            <a:r>
              <a:rPr lang="es-ES" sz="2400" dirty="0" smtClean="0"/>
              <a:t> </a:t>
            </a:r>
            <a:r>
              <a:rPr lang="es-ES" sz="2400" dirty="0"/>
              <a:t>nuevos CES en </a:t>
            </a:r>
            <a:r>
              <a:rPr lang="es-ES" sz="2400" dirty="0" smtClean="0"/>
              <a:t>las provincias orientales, permaneciendo </a:t>
            </a:r>
            <a:r>
              <a:rPr lang="es-ES" sz="2400" dirty="0"/>
              <a:t>11 facultades y 23 </a:t>
            </a:r>
            <a:r>
              <a:rPr lang="es-ES" sz="2400" dirty="0" smtClean="0"/>
              <a:t>especialidades en sus predios</a:t>
            </a:r>
            <a:r>
              <a:rPr lang="es-ES" sz="2400" i="1" dirty="0" smtClean="0"/>
              <a:t>. </a:t>
            </a:r>
            <a:endParaRPr lang="es-ES" sz="2400" i="1" dirty="0"/>
          </a:p>
          <a:p>
            <a:pPr eaLnBrk="1" hangingPunct="1"/>
            <a:endParaRPr lang="es-ES" sz="2400" dirty="0"/>
          </a:p>
        </p:txBody>
      </p:sp>
      <p:sp>
        <p:nvSpPr>
          <p:cNvPr id="2" name="1 Rectángulo"/>
          <p:cNvSpPr/>
          <p:nvPr/>
        </p:nvSpPr>
        <p:spPr>
          <a:xfrm>
            <a:off x="3357977" y="1184154"/>
            <a:ext cx="864127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just"/>
            <a:r>
              <a:rPr lang="es-ES_tradnl" sz="2800" b="1" dirty="0">
                <a:solidFill>
                  <a:schemeClr val="bg1"/>
                </a:solidFill>
              </a:rPr>
              <a:t>Creación del MES  y otros Centros de Educación </a:t>
            </a:r>
            <a:r>
              <a:rPr lang="es-ES_tradnl" sz="2800" b="1" dirty="0" smtClean="0">
                <a:solidFill>
                  <a:schemeClr val="bg1"/>
                </a:solidFill>
              </a:rPr>
              <a:t>Superior</a:t>
            </a:r>
            <a:endParaRPr lang="es-ES_tradnl" sz="2800" b="1" dirty="0">
              <a:solidFill>
                <a:schemeClr val="bg1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8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7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99" y="4658302"/>
            <a:ext cx="3336803" cy="19429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9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014" y="4658302"/>
            <a:ext cx="3336803" cy="19429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9719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 CuadroTexto"/>
          <p:cNvSpPr txBox="1">
            <a:spLocks noChangeArrowheads="1"/>
          </p:cNvSpPr>
          <p:nvPr/>
        </p:nvSpPr>
        <p:spPr bwMode="auto">
          <a:xfrm>
            <a:off x="1265141" y="950066"/>
            <a:ext cx="9872848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s-MX" sz="3600" b="1" dirty="0" smtClean="0">
                <a:solidFill>
                  <a:schemeClr val="bg1"/>
                </a:solidFill>
                <a:latin typeface="Arial Narrow" pitchFamily="34" charset="0"/>
              </a:rPr>
              <a:t>Universidad de Oriente integrada (2015)</a:t>
            </a:r>
          </a:p>
          <a:p>
            <a:pPr eaLnBrk="1" hangingPunct="1"/>
            <a:r>
              <a:rPr lang="es-ES" sz="2000" b="1" i="1" dirty="0">
                <a:solidFill>
                  <a:schemeClr val="bg1"/>
                </a:solidFill>
              </a:rPr>
              <a:t>Acuerdo </a:t>
            </a:r>
            <a:r>
              <a:rPr lang="es-ES" sz="2400" b="1" i="1" dirty="0">
                <a:solidFill>
                  <a:schemeClr val="bg1"/>
                </a:solidFill>
              </a:rPr>
              <a:t>7599. Fecha: 2/agosto/2014</a:t>
            </a:r>
            <a:br>
              <a:rPr lang="es-ES" sz="2400" b="1" i="1" dirty="0">
                <a:solidFill>
                  <a:schemeClr val="bg1"/>
                </a:solidFill>
              </a:rPr>
            </a:br>
            <a:r>
              <a:rPr lang="es-ES" sz="2400" i="1" dirty="0">
                <a:solidFill>
                  <a:schemeClr val="bg1"/>
                </a:solidFill>
              </a:rPr>
              <a:t>Consejo de Ministros “Fusión de los Centros de Educación Superior</a:t>
            </a:r>
            <a:r>
              <a:rPr lang="es-ES" sz="2400" i="1" dirty="0" smtClean="0">
                <a:solidFill>
                  <a:schemeClr val="bg1"/>
                </a:solidFill>
              </a:rPr>
              <a:t>”</a:t>
            </a:r>
            <a:endParaRPr lang="es-MX" sz="24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Imagen 2" descr="Nuevos Campus U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407" r="28528" b="14305"/>
          <a:stretch>
            <a:fillRect/>
          </a:stretch>
        </p:blipFill>
        <p:spPr bwMode="auto">
          <a:xfrm>
            <a:off x="520700" y="2628900"/>
            <a:ext cx="11092736" cy="40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9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8462743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614056" y="1841242"/>
            <a:ext cx="81715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1" dirty="0">
                <a:ea typeface="Calibri" pitchFamily="34" charset="0"/>
                <a:cs typeface="Calibri" pitchFamily="34" charset="0"/>
              </a:rPr>
              <a:t>La Universidad de Oriente preserva, desarrolla y promueve la cultura, en su condición de universidad revolucionaria, a través de la constante búsqueda de la excelencia en la formación integral del estudiante de pregrado y postgrado, la investigación científica, su aplicación y la extensión a la sociedad con la pertinencia e impacto que exige nuestro tiempo.</a:t>
            </a:r>
          </a:p>
          <a:p>
            <a:pPr algn="just"/>
            <a:endParaRPr lang="es-ES" sz="3200" dirty="0"/>
          </a:p>
        </p:txBody>
      </p:sp>
      <p:sp>
        <p:nvSpPr>
          <p:cNvPr id="4" name="3 CuadroTexto"/>
          <p:cNvSpPr txBox="1"/>
          <p:nvPr/>
        </p:nvSpPr>
        <p:spPr>
          <a:xfrm>
            <a:off x="3425371" y="846312"/>
            <a:ext cx="8496998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chemeClr val="bg1"/>
                </a:solidFill>
              </a:rPr>
              <a:t>Misión de la Universidad </a:t>
            </a:r>
            <a:endParaRPr lang="es-ES" sz="4000" dirty="0">
              <a:solidFill>
                <a:schemeClr val="bg1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Imagen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8046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6 CuadroTexto"/>
          <p:cNvSpPr txBox="1">
            <a:spLocks noChangeArrowheads="1"/>
          </p:cNvSpPr>
          <p:nvPr/>
        </p:nvSpPr>
        <p:spPr bwMode="auto">
          <a:xfrm>
            <a:off x="179142" y="154294"/>
            <a:ext cx="757148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3600" dirty="0">
                <a:solidFill>
                  <a:schemeClr val="bg1"/>
                </a:solidFill>
                <a:latin typeface="+mn-lt"/>
              </a:rPr>
              <a:t>Estructura</a:t>
            </a:r>
          </a:p>
        </p:txBody>
      </p:sp>
      <p:sp>
        <p:nvSpPr>
          <p:cNvPr id="4101" name="6 CuadroTexto"/>
          <p:cNvSpPr txBox="1">
            <a:spLocks noChangeArrowheads="1"/>
          </p:cNvSpPr>
          <p:nvPr/>
        </p:nvSpPr>
        <p:spPr bwMode="auto">
          <a:xfrm>
            <a:off x="476251" y="1285875"/>
            <a:ext cx="11239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200"/>
              </a:spcAft>
            </a:pPr>
            <a:r>
              <a:rPr lang="es-ES" b="1"/>
              <a:t> </a:t>
            </a:r>
            <a:endParaRPr lang="es-MX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19150"/>
            <a:ext cx="120650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7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9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893775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6 CuadroTexto"/>
          <p:cNvSpPr txBox="1">
            <a:spLocks noChangeArrowheads="1"/>
          </p:cNvSpPr>
          <p:nvPr/>
        </p:nvSpPr>
        <p:spPr bwMode="auto">
          <a:xfrm>
            <a:off x="602291" y="355303"/>
            <a:ext cx="759655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3600" b="1" dirty="0" smtClean="0">
                <a:solidFill>
                  <a:schemeClr val="bg1"/>
                </a:solidFill>
                <a:latin typeface="+mn-lt"/>
              </a:rPr>
              <a:t>Escenarios Universitarios (2017)</a:t>
            </a:r>
            <a:endParaRPr lang="es-E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126" name="Picture 2" descr="C:\Documents and Settings\jc\Escritorio\Gene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1" y="1143000"/>
            <a:ext cx="9982288" cy="560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1613186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3 Grupo"/>
          <p:cNvGrpSpPr/>
          <p:nvPr/>
        </p:nvGrpSpPr>
        <p:grpSpPr>
          <a:xfrm>
            <a:off x="714348" y="642919"/>
            <a:ext cx="10610144" cy="5863389"/>
            <a:chOff x="611560" y="997709"/>
            <a:chExt cx="7776864" cy="5722866"/>
          </a:xfrm>
        </p:grpSpPr>
        <p:pic>
          <p:nvPicPr>
            <p:cNvPr id="5" name="Picture 9" descr="mapastgomod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997709"/>
              <a:ext cx="7776864" cy="48075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12 Grupo"/>
            <p:cNvGrpSpPr/>
            <p:nvPr/>
          </p:nvGrpSpPr>
          <p:grpSpPr>
            <a:xfrm>
              <a:off x="1290933" y="2420888"/>
              <a:ext cx="6917046" cy="4299687"/>
              <a:chOff x="1290933" y="2420888"/>
              <a:chExt cx="6917046" cy="4299687"/>
            </a:xfrm>
          </p:grpSpPr>
          <p:sp>
            <p:nvSpPr>
              <p:cNvPr id="7" name="6 CuadroTexto"/>
              <p:cNvSpPr txBox="1"/>
              <p:nvPr/>
            </p:nvSpPr>
            <p:spPr>
              <a:xfrm>
                <a:off x="5121255" y="2420888"/>
                <a:ext cx="576064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243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7 CuadroTexto"/>
              <p:cNvSpPr txBox="1"/>
              <p:nvPr/>
            </p:nvSpPr>
            <p:spPr>
              <a:xfrm>
                <a:off x="5796136" y="3401485"/>
                <a:ext cx="576064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542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8 CuadroTexto"/>
              <p:cNvSpPr txBox="1"/>
              <p:nvPr/>
            </p:nvSpPr>
            <p:spPr>
              <a:xfrm>
                <a:off x="7164288" y="2420888"/>
                <a:ext cx="720080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414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6372200" y="3770817"/>
                <a:ext cx="576064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690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3635896" y="3284984"/>
                <a:ext cx="648072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753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11 CuadroTexto"/>
              <p:cNvSpPr txBox="1"/>
              <p:nvPr/>
            </p:nvSpPr>
            <p:spPr>
              <a:xfrm>
                <a:off x="4683526" y="3770817"/>
                <a:ext cx="727599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1058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12 CuadroTexto"/>
              <p:cNvSpPr txBox="1"/>
              <p:nvPr/>
            </p:nvSpPr>
            <p:spPr>
              <a:xfrm>
                <a:off x="2483768" y="4725144"/>
                <a:ext cx="648072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394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13 Llamada con línea 1 (sin borde)"/>
              <p:cNvSpPr/>
              <p:nvPr/>
            </p:nvSpPr>
            <p:spPr>
              <a:xfrm>
                <a:off x="1290933" y="5424431"/>
                <a:ext cx="6917046" cy="1296144"/>
              </a:xfrm>
              <a:prstGeom prst="callout1">
                <a:avLst>
                  <a:gd name="adj1" fmla="val 18995"/>
                  <a:gd name="adj2" fmla="val 57700"/>
                  <a:gd name="adj3" fmla="val -47721"/>
                  <a:gd name="adj4" fmla="val 69874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2400" b="1" dirty="0" smtClean="0">
                    <a:solidFill>
                      <a:schemeClr val="tx1"/>
                    </a:solidFill>
                  </a:rPr>
                  <a:t>Sede Central</a:t>
                </a:r>
              </a:p>
              <a:p>
                <a:r>
                  <a:rPr lang="es-ES" sz="2400" b="1" dirty="0" smtClean="0">
                    <a:solidFill>
                      <a:schemeClr val="tx1"/>
                    </a:solidFill>
                  </a:rPr>
                  <a:t>CD:  6690                                         CPE: 5744                         </a:t>
                </a:r>
                <a:r>
                  <a:rPr lang="es-ES" sz="2400" b="1" dirty="0" err="1" smtClean="0">
                    <a:solidFill>
                      <a:schemeClr val="tx1"/>
                    </a:solidFill>
                  </a:rPr>
                  <a:t>EaD</a:t>
                </a:r>
                <a:r>
                  <a:rPr lang="es-ES" sz="2400" b="1" dirty="0" smtClean="0">
                    <a:solidFill>
                      <a:schemeClr val="tx1"/>
                    </a:solidFill>
                  </a:rPr>
                  <a:t>:  659</a:t>
                </a:r>
                <a:endParaRPr lang="es-ES" sz="2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3635896" y="4005064"/>
                <a:ext cx="648072" cy="3905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 smtClean="0">
                    <a:solidFill>
                      <a:schemeClr val="bg1"/>
                    </a:solidFill>
                  </a:rPr>
                  <a:t>393</a:t>
                </a:r>
                <a:endParaRPr lang="es-E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6" name="15 CuadroTexto"/>
          <p:cNvSpPr txBox="1"/>
          <p:nvPr/>
        </p:nvSpPr>
        <p:spPr>
          <a:xfrm>
            <a:off x="785786" y="2731454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CUM</a:t>
            </a:r>
          </a:p>
          <a:p>
            <a:r>
              <a:rPr lang="es-ES" sz="2400" b="1" dirty="0" smtClean="0"/>
              <a:t>CPE: </a:t>
            </a:r>
            <a:r>
              <a:rPr lang="es-ES" sz="2400" b="1" dirty="0"/>
              <a:t>4487</a:t>
            </a:r>
          </a:p>
        </p:txBody>
      </p:sp>
      <p:sp>
        <p:nvSpPr>
          <p:cNvPr id="19" name="8 CuadroTexto"/>
          <p:cNvSpPr txBox="1">
            <a:spLocks noChangeArrowheads="1"/>
          </p:cNvSpPr>
          <p:nvPr/>
        </p:nvSpPr>
        <p:spPr bwMode="auto">
          <a:xfrm>
            <a:off x="2794017" y="218734"/>
            <a:ext cx="4977173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s-MX" sz="32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Matrícula inicial actual</a:t>
            </a:r>
            <a:endParaRPr lang="es-MX" sz="32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grpSp>
        <p:nvGrpSpPr>
          <p:cNvPr id="20" name="1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21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15240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647320" y="314778"/>
            <a:ext cx="676274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3200" b="1" dirty="0">
                <a:solidFill>
                  <a:schemeClr val="bg1"/>
                </a:solidFill>
                <a:latin typeface="+mn-lt"/>
              </a:rPr>
              <a:t>Caracterización de la plantilla</a:t>
            </a:r>
          </a:p>
        </p:txBody>
      </p:sp>
      <p:sp>
        <p:nvSpPr>
          <p:cNvPr id="6149" name="6 CuadroTexto"/>
          <p:cNvSpPr txBox="1">
            <a:spLocks noChangeArrowheads="1"/>
          </p:cNvSpPr>
          <p:nvPr/>
        </p:nvSpPr>
        <p:spPr bwMode="auto">
          <a:xfrm>
            <a:off x="476251" y="1285875"/>
            <a:ext cx="11239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200"/>
              </a:spcAft>
            </a:pPr>
            <a:r>
              <a:rPr lang="es-ES" b="1"/>
              <a:t> </a:t>
            </a:r>
            <a:endParaRPr lang="es-MX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="" xmlns:p14="http://schemas.microsoft.com/office/powerpoint/2010/main" val="1844164272"/>
              </p:ext>
            </p:extLst>
          </p:nvPr>
        </p:nvGraphicFramePr>
        <p:xfrm>
          <a:off x="0" y="1127379"/>
          <a:ext cx="73883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69" y="2243328"/>
            <a:ext cx="4562475" cy="2590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95170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6 CuadroTexto"/>
          <p:cNvSpPr txBox="1">
            <a:spLocks noChangeArrowheads="1"/>
          </p:cNvSpPr>
          <p:nvPr/>
        </p:nvSpPr>
        <p:spPr bwMode="auto">
          <a:xfrm>
            <a:off x="2447310" y="245860"/>
            <a:ext cx="3669325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4000" b="1" dirty="0">
                <a:solidFill>
                  <a:schemeClr val="bg1"/>
                </a:solidFill>
                <a:latin typeface="+mn-lt"/>
              </a:rPr>
              <a:t>Cuadros</a:t>
            </a:r>
          </a:p>
        </p:txBody>
      </p:sp>
      <p:grpSp>
        <p:nvGrpSpPr>
          <p:cNvPr id="2" name="3 Grupo"/>
          <p:cNvGrpSpPr/>
          <p:nvPr/>
        </p:nvGrpSpPr>
        <p:grpSpPr>
          <a:xfrm>
            <a:off x="6338275" y="1565266"/>
            <a:ext cx="5623168" cy="4248212"/>
            <a:chOff x="6322647" y="1406770"/>
            <a:chExt cx="5623168" cy="4248212"/>
          </a:xfrm>
        </p:grpSpPr>
        <p:graphicFrame>
          <p:nvGraphicFramePr>
            <p:cNvPr id="9" name="6 Gráfico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2046369365"/>
                </p:ext>
              </p:extLst>
            </p:nvPr>
          </p:nvGraphicFramePr>
          <p:xfrm>
            <a:off x="6322647" y="1406770"/>
            <a:ext cx="5623168" cy="42482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" name="2 CuadroTexto"/>
            <p:cNvSpPr txBox="1"/>
            <p:nvPr/>
          </p:nvSpPr>
          <p:spPr>
            <a:xfrm>
              <a:off x="6447690" y="5254550"/>
              <a:ext cx="540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            2012      2013     2014      2015    2016        2017 </a:t>
              </a:r>
              <a:endParaRPr lang="es-ES" dirty="0"/>
            </a:p>
          </p:txBody>
        </p:sp>
      </p:grpSp>
      <p:grpSp>
        <p:nvGrpSpPr>
          <p:cNvPr id="4" name="1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4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6" name="5 Diagrama"/>
          <p:cNvGraphicFramePr/>
          <p:nvPr>
            <p:extLst>
              <p:ext uri="{D42A27DB-BD31-4B8C-83A1-F6EECF244321}">
                <p14:modId xmlns="" xmlns:p14="http://schemas.microsoft.com/office/powerpoint/2010/main" val="1129210597"/>
              </p:ext>
            </p:extLst>
          </p:nvPr>
        </p:nvGraphicFramePr>
        <p:xfrm>
          <a:off x="-831363" y="1115012"/>
          <a:ext cx="8128000" cy="5440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1451909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6 CuadroTexto"/>
          <p:cNvSpPr txBox="1">
            <a:spLocks noChangeArrowheads="1"/>
          </p:cNvSpPr>
          <p:nvPr/>
        </p:nvSpPr>
        <p:spPr bwMode="auto">
          <a:xfrm>
            <a:off x="3328416" y="203474"/>
            <a:ext cx="449884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2800" b="1" dirty="0">
                <a:solidFill>
                  <a:schemeClr val="bg1"/>
                </a:solidFill>
                <a:latin typeface="+mn-lt"/>
              </a:rPr>
              <a:t>Adiestramiento Laboral</a:t>
            </a:r>
          </a:p>
        </p:txBody>
      </p:sp>
      <p:sp>
        <p:nvSpPr>
          <p:cNvPr id="7173" name="6 CuadroTexto"/>
          <p:cNvSpPr txBox="1">
            <a:spLocks noChangeArrowheads="1"/>
          </p:cNvSpPr>
          <p:nvPr/>
        </p:nvSpPr>
        <p:spPr bwMode="auto">
          <a:xfrm>
            <a:off x="3048000" y="831902"/>
            <a:ext cx="89916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s-ES" sz="2400" dirty="0">
                <a:latin typeface="+mn-lt"/>
              </a:rPr>
              <a:t>Realizan el adiestramiento laboral 121 recién graduados en: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s-ES" sz="2400" dirty="0" smtClean="0">
                <a:latin typeface="+mn-lt"/>
              </a:rPr>
              <a:t>Facultades</a:t>
            </a:r>
            <a:endParaRPr lang="es-ES" sz="2400" dirty="0">
              <a:latin typeface="+mn-lt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s-ES" sz="2400" dirty="0" smtClean="0">
                <a:latin typeface="+mn-lt"/>
              </a:rPr>
              <a:t>CUM</a:t>
            </a:r>
            <a:endParaRPr lang="es-ES" sz="2400" dirty="0">
              <a:latin typeface="+mn-lt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s-ES" sz="2400" dirty="0">
                <a:latin typeface="+mn-lt"/>
              </a:rPr>
              <a:t>Áreas Administrativas: 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ES" sz="2400" dirty="0">
                <a:latin typeface="+mn-lt"/>
              </a:rPr>
              <a:t>Dirección General Económica. (Licenciatura en Economía y Contabilidad y Finanzas) 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ES" sz="2400" dirty="0">
                <a:latin typeface="+mn-lt"/>
              </a:rPr>
              <a:t>Dirección de Inversiones y Mantenimiento. (Arquitectura, Ingeniería Civil e Hidráulica)</a:t>
            </a:r>
          </a:p>
          <a:p>
            <a:pPr lvl="1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s-ES" sz="2400" dirty="0">
                <a:latin typeface="+mn-lt"/>
              </a:rPr>
              <a:t>Departamento de Asesoría Jurídica. (Derecho)</a:t>
            </a: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s-ES" sz="2400" dirty="0">
                <a:latin typeface="+mn-lt"/>
              </a:rPr>
              <a:t>Diplomado en Educación Superior </a:t>
            </a:r>
            <a:endParaRPr lang="es-ES" sz="2400" dirty="0" smtClean="0">
              <a:latin typeface="+mn-lt"/>
            </a:endParaRPr>
          </a:p>
          <a:p>
            <a:pPr eaLnBrk="1" hangingPunct="1">
              <a:spcAft>
                <a:spcPts val="1200"/>
              </a:spcAft>
            </a:pPr>
            <a:r>
              <a:rPr lang="es-ES" sz="2400" dirty="0">
                <a:latin typeface="+mn-lt"/>
              </a:rPr>
              <a:t> </a:t>
            </a:r>
            <a:r>
              <a:rPr lang="es-ES" sz="2400" dirty="0" smtClean="0">
                <a:latin typeface="+mn-lt"/>
              </a:rPr>
              <a:t>      (</a:t>
            </a:r>
            <a:r>
              <a:rPr lang="es-ES" sz="2400" dirty="0">
                <a:latin typeface="+mn-lt"/>
              </a:rPr>
              <a:t>146 graduados en tres cursos</a:t>
            </a:r>
            <a:r>
              <a:rPr lang="es-ES" sz="2400" dirty="0" smtClean="0">
                <a:latin typeface="+mn-lt"/>
              </a:rPr>
              <a:t>)  </a:t>
            </a:r>
            <a:endParaRPr lang="es-MX" sz="2400" dirty="0">
              <a:latin typeface="+mn-lt"/>
            </a:endParaRPr>
          </a:p>
        </p:txBody>
      </p:sp>
      <p:sp>
        <p:nvSpPr>
          <p:cNvPr id="2" name="AutoShape 2" descr="https://www.uo.edu.cu/sites/default/files/centros_estudios/cees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https://www.uo.edu.cu/sites/default/files/centros_estudios/cees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" name="Imagen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019" t="58092" r="2597" b="18813"/>
          <a:stretch/>
        </p:blipFill>
        <p:spPr bwMode="auto">
          <a:xfrm>
            <a:off x="9447846" y="4755738"/>
            <a:ext cx="2591754" cy="18864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1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4" name="Imagen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n_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1014653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250" t="13041" r="12308" b="10036"/>
          <a:stretch/>
        </p:blipFill>
        <p:spPr bwMode="auto">
          <a:xfrm rot="1211615">
            <a:off x="6789584" y="1317009"/>
            <a:ext cx="4181079" cy="3365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220" name="6 CuadroTexto"/>
          <p:cNvSpPr txBox="1">
            <a:spLocks noChangeArrowheads="1"/>
          </p:cNvSpPr>
          <p:nvPr/>
        </p:nvSpPr>
        <p:spPr bwMode="auto">
          <a:xfrm>
            <a:off x="254770" y="179535"/>
            <a:ext cx="753004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3200" dirty="0">
                <a:solidFill>
                  <a:schemeClr val="bg1"/>
                </a:solidFill>
                <a:latin typeface="+mn-lt"/>
              </a:rPr>
              <a:t>Sistema de </a:t>
            </a:r>
            <a:r>
              <a:rPr lang="es-ES" sz="3200" dirty="0" smtClean="0">
                <a:solidFill>
                  <a:schemeClr val="bg1"/>
                </a:solidFill>
                <a:latin typeface="+mn-lt"/>
              </a:rPr>
              <a:t>Comunicación institucional</a:t>
            </a:r>
            <a:endParaRPr lang="es-ES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21" t="13933" r="3125" b="28027"/>
          <a:stretch/>
        </p:blipFill>
        <p:spPr bwMode="auto">
          <a:xfrm rot="21137620">
            <a:off x="1084916" y="1087265"/>
            <a:ext cx="3969997" cy="3177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3" name="Picture 7" descr="C:\Documents and Settings\jc\Escritorio\Nueva carpeta\blogrector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343"/>
          <a:stretch/>
        </p:blipFill>
        <p:spPr bwMode="auto">
          <a:xfrm>
            <a:off x="1459722" y="4517008"/>
            <a:ext cx="4632616" cy="2258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Documents and Settings\jc\Escritorio\Nueva carpeta\tablilla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511"/>
          <a:stretch/>
        </p:blipFill>
        <p:spPr bwMode="auto">
          <a:xfrm>
            <a:off x="6623537" y="4517008"/>
            <a:ext cx="4513172" cy="22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4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1257196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02 Biblioteca\01 Banco de Imágenes\04 Historia Universitaria\1947\Portad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522"/>
          <a:stretch>
            <a:fillRect/>
          </a:stretch>
        </p:blipFill>
        <p:spPr bwMode="auto">
          <a:xfrm>
            <a:off x="167217" y="743561"/>
            <a:ext cx="11868149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2 CuadroTexto"/>
          <p:cNvSpPr txBox="1">
            <a:spLocks noChangeArrowheads="1"/>
          </p:cNvSpPr>
          <p:nvPr/>
        </p:nvSpPr>
        <p:spPr bwMode="auto">
          <a:xfrm>
            <a:off x="133675" y="5012349"/>
            <a:ext cx="11948583" cy="181588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b="1" dirty="0">
                <a:solidFill>
                  <a:schemeClr val="bg1"/>
                </a:solidFill>
              </a:rPr>
              <a:t>El 10 de octubre de 1947</a:t>
            </a:r>
            <a:r>
              <a:rPr lang="es-ES" sz="2800" dirty="0">
                <a:solidFill>
                  <a:schemeClr val="bg1"/>
                </a:solidFill>
              </a:rPr>
              <a:t>, en acto solemne realizado en el Gobierno Provincial de </a:t>
            </a:r>
            <a:r>
              <a:rPr lang="es-ES" sz="2800" dirty="0" smtClean="0">
                <a:solidFill>
                  <a:schemeClr val="bg1"/>
                </a:solidFill>
              </a:rPr>
              <a:t>Oriente, en la ciudad de Santiago de Cuba, </a:t>
            </a:r>
            <a:r>
              <a:rPr lang="es-ES" sz="2800" dirty="0">
                <a:solidFill>
                  <a:schemeClr val="bg1"/>
                </a:solidFill>
              </a:rPr>
              <a:t>con la presencia de la campana de La </a:t>
            </a:r>
            <a:r>
              <a:rPr lang="es-ES" sz="2800" dirty="0" err="1">
                <a:solidFill>
                  <a:schemeClr val="bg1"/>
                </a:solidFill>
              </a:rPr>
              <a:t>Demajagua</a:t>
            </a:r>
            <a:r>
              <a:rPr lang="es-ES" sz="2800" dirty="0">
                <a:solidFill>
                  <a:schemeClr val="bg1"/>
                </a:solidFill>
              </a:rPr>
              <a:t> y las autoridades de la provincia, se fundó la Universidad de </a:t>
            </a:r>
            <a:r>
              <a:rPr lang="es-ES" sz="2800" dirty="0" smtClean="0">
                <a:solidFill>
                  <a:schemeClr val="bg1"/>
                </a:solidFill>
              </a:rPr>
              <a:t>Oriente.</a:t>
            </a:r>
            <a:endParaRPr lang="es-ES" sz="2800" dirty="0">
              <a:solidFill>
                <a:schemeClr val="bg1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8511370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6 CuadroTexto"/>
          <p:cNvSpPr txBox="1">
            <a:spLocks noChangeArrowheads="1"/>
          </p:cNvSpPr>
          <p:nvPr/>
        </p:nvSpPr>
        <p:spPr bwMode="auto">
          <a:xfrm>
            <a:off x="218344" y="249333"/>
            <a:ext cx="7729904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sz="3600" b="1" dirty="0">
                <a:solidFill>
                  <a:schemeClr val="bg1"/>
                </a:solidFill>
                <a:latin typeface="+mn-lt"/>
              </a:rPr>
              <a:t>Relaciones Laborales</a:t>
            </a:r>
          </a:p>
        </p:txBody>
      </p:sp>
      <p:pic>
        <p:nvPicPr>
          <p:cNvPr id="10245" name="Picture 3" descr="C:\Documents and Settings\jc\Escritorio\Nueva carpeta\_C7A1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4" y="1428750"/>
            <a:ext cx="3524249" cy="1938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4" descr="C:\Documents and Settings\jc\Escritorio\Nueva carpeta\_C7A41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43" y="4643439"/>
            <a:ext cx="3570816" cy="17859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247" name="9 Rectángulo"/>
          <p:cNvSpPr>
            <a:spLocks noChangeArrowheads="1"/>
          </p:cNvSpPr>
          <p:nvPr/>
        </p:nvSpPr>
        <p:spPr bwMode="auto">
          <a:xfrm>
            <a:off x="3915508" y="1229505"/>
            <a:ext cx="4283337" cy="543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/>
              <a:t>Convenio Colectivo de Trabajo.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/>
              <a:t>Reglamento Disciplinario Interno. Resolución Rectoral 200/2015.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/>
              <a:t>Reglamento de Estimulación a Agentes de Seguridad y Protección. Resolución Rectoral 167/2017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/>
              <a:t>Comités de Expertos. Resolución Rectoral 1168/2015.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/>
              <a:t>Órganos de Justicia Laboral de Base. </a:t>
            </a:r>
            <a:endParaRPr lang="es-ES" b="1" dirty="0" smtClean="0"/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s-ES" b="1" dirty="0" smtClean="0"/>
              <a:t>Actas </a:t>
            </a:r>
            <a:r>
              <a:rPr lang="es-ES" b="1" dirty="0"/>
              <a:t>de Asambleas sindicales de fecha:  09/03  y 3/04 de 2017. </a:t>
            </a:r>
            <a:endParaRPr lang="es-MX" dirty="0"/>
          </a:p>
        </p:txBody>
      </p:sp>
      <p:pic>
        <p:nvPicPr>
          <p:cNvPr id="10248" name="Picture 5" descr="C:\Documents and Settings\jc\Escritorio\Custodio y trabajadores 13-9-17\_C7A1924 - cop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1428749"/>
            <a:ext cx="3729567" cy="1928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9" name="Picture 6" descr="C:\Documents and Settings\jc\Escritorio\Custodio y trabajadores 13-9-17\_C7A1931 - cop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1" y="4572000"/>
            <a:ext cx="3721100" cy="1857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1" name="10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2" name="Imagen 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imagen_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795330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87057670"/>
              </p:ext>
            </p:extLst>
          </p:nvPr>
        </p:nvGraphicFramePr>
        <p:xfrm>
          <a:off x="436729" y="1378860"/>
          <a:ext cx="5823126" cy="5449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1563"/>
                <a:gridCol w="2911563"/>
              </a:tblGrid>
              <a:tr h="236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Facultades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Carreras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Facultad de Ciencias Económicas y Empresariales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Economía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Contabilidad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Finanzas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Economía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Turismo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Facultad de Ciencias Naturales y Exactas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Matemática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Ciencias</a:t>
                      </a:r>
                      <a:r>
                        <a:rPr lang="en-US" sz="1300" dirty="0">
                          <a:effectLst/>
                        </a:rPr>
                        <a:t> de la </a:t>
                      </a:r>
                      <a:r>
                        <a:rPr lang="en-US" sz="1300" dirty="0" err="1">
                          <a:effectLst/>
                        </a:rPr>
                        <a:t>Computación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Física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Química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Biología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Ciencias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Farmacéuticas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Facultad de</a:t>
                      </a:r>
                      <a:endParaRPr lang="es-ES" sz="13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Ciencias Sociales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Filosofía Marxista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Historia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Sociología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Psicología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Facultad de Humanidades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Historia</a:t>
                      </a:r>
                      <a:r>
                        <a:rPr lang="en-US" sz="1300" dirty="0">
                          <a:effectLst/>
                        </a:rPr>
                        <a:t> del Arte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Letras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Comunicación Social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Periodismo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Lengua Inglesa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Gestión Sociocultural para el desarrollo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Estudios</a:t>
                      </a:r>
                      <a:r>
                        <a:rPr lang="en-US" sz="1300" dirty="0">
                          <a:effectLst/>
                        </a:rPr>
                        <a:t> Socio-</a:t>
                      </a:r>
                      <a:r>
                        <a:rPr lang="en-US" sz="1300" dirty="0" err="1">
                          <a:effectLst/>
                        </a:rPr>
                        <a:t>culturales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3693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Lengua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Inglesa</a:t>
                      </a:r>
                      <a:r>
                        <a:rPr lang="en-US" sz="1300" dirty="0">
                          <a:effectLst/>
                        </a:rPr>
                        <a:t> (</a:t>
                      </a:r>
                      <a:r>
                        <a:rPr lang="en-US" sz="1300" dirty="0" err="1">
                          <a:effectLst/>
                        </a:rPr>
                        <a:t>Preparatoria</a:t>
                      </a:r>
                      <a:r>
                        <a:rPr lang="en-US" sz="1300" dirty="0">
                          <a:effectLst/>
                        </a:rPr>
                        <a:t>)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</a:tbl>
          </a:graphicData>
        </a:graphic>
      </p:graphicFrame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92600102"/>
              </p:ext>
            </p:extLst>
          </p:nvPr>
        </p:nvGraphicFramePr>
        <p:xfrm>
          <a:off x="6717792" y="1393377"/>
          <a:ext cx="5107574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53787"/>
                <a:gridCol w="2553787"/>
              </a:tblGrid>
              <a:tr h="227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Facultades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Carreras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7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Facultad de Derecho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Derecho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454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Facultad de la Cultura Física y el Deporte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Lic. en Cultura Física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Facultad</a:t>
                      </a:r>
                      <a:r>
                        <a:rPr lang="en-US" sz="1300" dirty="0">
                          <a:effectLst/>
                        </a:rPr>
                        <a:t> de </a:t>
                      </a:r>
                      <a:r>
                        <a:rPr lang="en-US" sz="1300" dirty="0" err="1">
                          <a:effectLst/>
                        </a:rPr>
                        <a:t>Ingeniería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Eléctrica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en Automática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Eléctrica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Biomédica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Informática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Ingeniería en Telecomunicaciones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Eléctrica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Facultad de Ingeniería Mecánica e Industrial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Mecánica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Mecánica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Mecanización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Industrial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Facultad de Construcciones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Arquitectura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Ingeniería</a:t>
                      </a:r>
                      <a:r>
                        <a:rPr lang="en-US" sz="1300" dirty="0">
                          <a:effectLst/>
                        </a:rPr>
                        <a:t> Civil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Hidráulica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Construcción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Facultad de Ingeniería Química y Agronomía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Ingeniería Química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Agronomía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Química Industrial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22199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Agropecuaria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  <a:tr h="45458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Ingeniería</a:t>
                      </a:r>
                      <a:r>
                        <a:rPr lang="en-US" sz="1300" dirty="0">
                          <a:effectLst/>
                        </a:rPr>
                        <a:t> en </a:t>
                      </a:r>
                      <a:r>
                        <a:rPr lang="en-US" sz="1300" dirty="0" err="1">
                          <a:effectLst/>
                        </a:rPr>
                        <a:t>procesos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agroindustriales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82345" y="183734"/>
            <a:ext cx="756684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Mapa de carreras  de la UO</a:t>
            </a:r>
            <a:endParaRPr lang="es-ES" sz="3200" dirty="0">
              <a:solidFill>
                <a:schemeClr val="bg1"/>
              </a:solidFill>
            </a:endParaRPr>
          </a:p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Curso académico 2017 -2018</a:t>
            </a:r>
            <a:endParaRPr lang="es-ES" sz="3200" b="1" dirty="0">
              <a:solidFill>
                <a:schemeClr val="bg1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198845" y="111948"/>
            <a:ext cx="3899370" cy="610395"/>
            <a:chOff x="4693645" y="885671"/>
            <a:chExt cx="3899370" cy="610395"/>
          </a:xfrm>
        </p:grpSpPr>
        <p:pic>
          <p:nvPicPr>
            <p:cNvPr id="8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506788" y="17891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kumimoji="0" lang="es-E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450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84689767"/>
              </p:ext>
            </p:extLst>
          </p:nvPr>
        </p:nvGraphicFramePr>
        <p:xfrm>
          <a:off x="382345" y="1328928"/>
          <a:ext cx="5657736" cy="546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28868"/>
                <a:gridCol w="2828868"/>
              </a:tblGrid>
              <a:tr h="2259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Facultades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Carreras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row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Facultad de Educación Ciencias Naturales y Exactas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Biología-Geografía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Biología Química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Laboral-Informática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Matemática-Física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Informática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Biología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Geografía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Matemática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Laboral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Química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en Física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Facultad de Educación Ciencias Sociales y Humanidades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Artística 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Español - Literatura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Lengua Extranjera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Educación Marxismo Leninismo e Historia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Historia y Educación Cívica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Instructor de Arte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Facultad</a:t>
                      </a:r>
                      <a:r>
                        <a:rPr lang="en-US" sz="1300" dirty="0">
                          <a:effectLst/>
                        </a:rPr>
                        <a:t> de </a:t>
                      </a:r>
                      <a:r>
                        <a:rPr lang="en-US" sz="1300" dirty="0" err="1">
                          <a:effectLst/>
                        </a:rPr>
                        <a:t>Educación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Infantil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Especial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Logopedia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Pedagogía-Psicología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Educación Preescolar</a:t>
                      </a:r>
                      <a:endParaRPr lang="es-ES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  <a:tr h="2071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Educación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Primaria</a:t>
                      </a:r>
                      <a:endParaRPr lang="es-ES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449" marR="43449" marT="0" marB="0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6040081" y="3000513"/>
            <a:ext cx="6058134" cy="163121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s-ES" sz="2400" dirty="0" smtClean="0"/>
              <a:t>Carreras </a:t>
            </a:r>
            <a:r>
              <a:rPr lang="es-ES" sz="2400" dirty="0"/>
              <a:t>en Plan de Estudio C:  </a:t>
            </a:r>
            <a:r>
              <a:rPr lang="es-ES" sz="2800" dirty="0"/>
              <a:t> </a:t>
            </a:r>
            <a:r>
              <a:rPr lang="es-ES" sz="2800" b="1" dirty="0"/>
              <a:t>2</a:t>
            </a:r>
          </a:p>
          <a:p>
            <a:pPr>
              <a:lnSpc>
                <a:spcPts val="4000"/>
              </a:lnSpc>
            </a:pPr>
            <a:r>
              <a:rPr lang="es-ES" sz="2400" dirty="0"/>
              <a:t>Carreras en Plan de Estudio D: </a:t>
            </a:r>
            <a:r>
              <a:rPr lang="es-ES" sz="2800" b="1" dirty="0"/>
              <a:t>48</a:t>
            </a:r>
          </a:p>
          <a:p>
            <a:pPr>
              <a:lnSpc>
                <a:spcPts val="4000"/>
              </a:lnSpc>
            </a:pPr>
            <a:r>
              <a:rPr lang="es-ES" sz="2400" dirty="0"/>
              <a:t>Carreras en Plan de Estudio E: </a:t>
            </a:r>
            <a:r>
              <a:rPr lang="es-ES" sz="2800" b="1" dirty="0" smtClean="0"/>
              <a:t>33   (52,38 %)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8198845" y="111948"/>
            <a:ext cx="3899370" cy="610395"/>
            <a:chOff x="4693645" y="885671"/>
            <a:chExt cx="3899370" cy="610395"/>
          </a:xfrm>
        </p:grpSpPr>
        <p:pic>
          <p:nvPicPr>
            <p:cNvPr id="5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6 CuadroTexto"/>
          <p:cNvSpPr txBox="1"/>
          <p:nvPr/>
        </p:nvSpPr>
        <p:spPr>
          <a:xfrm>
            <a:off x="382345" y="183734"/>
            <a:ext cx="756684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</a:rPr>
              <a:t>Mapa de carreras  de la UO</a:t>
            </a:r>
            <a:endParaRPr lang="es-ES" sz="3200" dirty="0">
              <a:solidFill>
                <a:schemeClr val="bg1"/>
              </a:solidFill>
            </a:endParaRPr>
          </a:p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Curso académico 2017 -2018</a:t>
            </a:r>
            <a:endParaRPr lang="es-E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12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24340860"/>
              </p:ext>
            </p:extLst>
          </p:nvPr>
        </p:nvGraphicFramePr>
        <p:xfrm>
          <a:off x="287229" y="2217234"/>
          <a:ext cx="11330873" cy="3929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2835"/>
                <a:gridCol w="2397927"/>
                <a:gridCol w="2575811"/>
                <a:gridCol w="2362200"/>
                <a:gridCol w="1562100"/>
              </a:tblGrid>
              <a:tr h="12190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Matrícula por tipo de curso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Curso académico 2015-2016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Curso académico 2016-2017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Curso académico 2017-2018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7287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Curso diurno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7012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6685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</a:rPr>
                        <a:t>6 930</a:t>
                      </a:r>
                      <a:endParaRPr lang="es-ES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es-ES" sz="2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>
                    <a:lnT w="38100" cmpd="sng">
                      <a:noFill/>
                    </a:lnT>
                  </a:tcPr>
                </a:tc>
              </a:tr>
              <a:tr h="79175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Curso por encuentro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2000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7181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</a:rPr>
                        <a:t>10 231</a:t>
                      </a: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 smtClean="0">
                          <a:solidFill>
                            <a:srgbClr val="C00000"/>
                          </a:solidFill>
                          <a:effectLst/>
                        </a:rPr>
                        <a:t>5,1 veces</a:t>
                      </a:r>
                      <a:endParaRPr lang="es-ES" sz="2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791756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Educación a Distancia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222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" sz="2400" dirty="0">
                          <a:effectLst/>
                        </a:rPr>
                        <a:t>513</a:t>
                      </a:r>
                      <a:endParaRPr lang="es-E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>
                          <a:effectLst/>
                        </a:rPr>
                        <a:t>659</a:t>
                      </a: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solidFill>
                            <a:srgbClr val="C00000"/>
                          </a:solidFill>
                          <a:effectLst/>
                        </a:rPr>
                        <a:t>2,9 veces</a:t>
                      </a:r>
                      <a:endParaRPr lang="es-ES" sz="2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  <a:tr h="689222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s-ES" sz="2400" dirty="0">
                          <a:solidFill>
                            <a:sysClr val="windowText" lastClr="000000"/>
                          </a:solidFill>
                          <a:effectLst/>
                        </a:rPr>
                        <a:t>TOTAL</a:t>
                      </a:r>
                      <a:endParaRPr lang="es-ES" sz="2400" b="1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es-ES" sz="2800" dirty="0" smtClean="0"/>
                        <a:t>9234</a:t>
                      </a:r>
                      <a:endParaRPr lang="es-E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ts val="3000"/>
                        </a:lnSpc>
                      </a:pPr>
                      <a:r>
                        <a:rPr lang="es-ES" sz="2800" dirty="0" smtClean="0"/>
                        <a:t>14379</a:t>
                      </a:r>
                      <a:endParaRPr lang="es-E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</a:rPr>
                        <a:t>17 820</a:t>
                      </a: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es-ES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92100" y="848216"/>
            <a:ext cx="11326002" cy="95667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</a:rPr>
              <a:t>Matrícula</a:t>
            </a:r>
          </a:p>
          <a:p>
            <a:pPr algn="ctr">
              <a:lnSpc>
                <a:spcPts val="2900"/>
              </a:lnSpc>
            </a:pPr>
            <a:r>
              <a:rPr lang="es-ES" sz="2800" dirty="0" smtClean="0">
                <a:solidFill>
                  <a:schemeClr val="bg1"/>
                </a:solidFill>
              </a:rPr>
              <a:t>Se incrementa el acceso a la formación del profesional de pregrado</a:t>
            </a:r>
            <a:endParaRPr lang="es-ES" sz="2800" b="1" dirty="0">
              <a:solidFill>
                <a:schemeClr val="bg1"/>
              </a:solidFill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1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4548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1 Diagrama"/>
          <p:cNvGraphicFramePr/>
          <p:nvPr>
            <p:extLst>
              <p:ext uri="{D42A27DB-BD31-4B8C-83A1-F6EECF244321}">
                <p14:modId xmlns="" xmlns:p14="http://schemas.microsoft.com/office/powerpoint/2010/main" val="2022759163"/>
              </p:ext>
            </p:extLst>
          </p:nvPr>
        </p:nvGraphicFramePr>
        <p:xfrm>
          <a:off x="499872" y="1134194"/>
          <a:ext cx="1111823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718546" y="219456"/>
            <a:ext cx="72516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chemeClr val="bg1"/>
                </a:solidFill>
              </a:rPr>
              <a:t>Programas, Convenios y Proyectos </a:t>
            </a:r>
            <a:endParaRPr lang="es-E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070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0EA6F2">
                <a:tint val="45000"/>
                <a:satMod val="400000"/>
              </a:srgbClr>
            </a:duotone>
            <a:extLst/>
          </a:blip>
          <a:stretch>
            <a:fillRect/>
          </a:stretch>
        </p:blipFill>
        <p:spPr>
          <a:xfrm>
            <a:off x="0" y="5589240"/>
            <a:ext cx="12192000" cy="1268760"/>
          </a:xfrm>
          <a:prstGeom prst="rect">
            <a:avLst/>
          </a:prstGeom>
        </p:spPr>
      </p:pic>
      <p:sp>
        <p:nvSpPr>
          <p:cNvPr id="11269" name="1 Rectángulo"/>
          <p:cNvSpPr>
            <a:spLocks noChangeArrowheads="1"/>
          </p:cNvSpPr>
          <p:nvPr/>
        </p:nvSpPr>
        <p:spPr bwMode="auto">
          <a:xfrm>
            <a:off x="300567" y="1046163"/>
            <a:ext cx="11618384" cy="113877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just"/>
            <a:r>
              <a:rPr lang="es-ES" sz="2000" b="1" dirty="0">
                <a:solidFill>
                  <a:schemeClr val="bg1"/>
                </a:solidFill>
                <a:latin typeface="Calibri" pitchFamily="34" charset="0"/>
              </a:rPr>
              <a:t>Perfeccionamiento de los mecanismos de control en los procesos de gestión administrativa, contable y financiera que garantizan el uso racional de los recursos materiales y financieros asignados.</a:t>
            </a:r>
          </a:p>
          <a:p>
            <a:pPr marL="457200" indent="-457200">
              <a:buFont typeface="Calibri" pitchFamily="34" charset="0"/>
              <a:buAutoNum type="arabicPeriod" startAt="2"/>
            </a:pPr>
            <a:endParaRPr lang="es-ES" sz="800" b="1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Calibri" pitchFamily="34" charset="0"/>
              </a:rPr>
              <a:t>Satisfactoria gestión y distribución de la bibliografía, materiales e insumos.</a:t>
            </a:r>
          </a:p>
        </p:txBody>
      </p:sp>
      <p:grpSp>
        <p:nvGrpSpPr>
          <p:cNvPr id="11270" name="1 Grupo"/>
          <p:cNvGrpSpPr>
            <a:grpSpLocks/>
          </p:cNvGrpSpPr>
          <p:nvPr/>
        </p:nvGrpSpPr>
        <p:grpSpPr bwMode="auto">
          <a:xfrm>
            <a:off x="0" y="2619376"/>
            <a:ext cx="12192000" cy="4302125"/>
            <a:chOff x="0" y="2618910"/>
            <a:chExt cx="9144000" cy="4302357"/>
          </a:xfrm>
        </p:grpSpPr>
        <p:pic>
          <p:nvPicPr>
            <p:cNvPr id="11271" name="Picture 7" descr="G:\Sandy y mantenimiento\Reparaciones despues de Sandy\DSC0257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80" y="2618910"/>
              <a:ext cx="5652120" cy="423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12" descr="G:\Sandy y mantenimiento\Reparaciones despues de Sandy\DSC0257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18910"/>
              <a:ext cx="3519523" cy="4302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8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0" name="Imagen 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n_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2848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6\Pictures\wallpapersel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7" y="638629"/>
            <a:ext cx="10043886" cy="5816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-72571"/>
            <a:ext cx="12192000" cy="711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Universidad </a:t>
            </a:r>
            <a:r>
              <a:rPr lang="en-US" sz="2800" dirty="0" err="1" smtClean="0">
                <a:solidFill>
                  <a:schemeClr val="bg1"/>
                </a:solidFill>
              </a:rPr>
              <a:t>mambisa</a:t>
            </a:r>
            <a:r>
              <a:rPr lang="en-US" sz="2800" dirty="0" smtClean="0">
                <a:solidFill>
                  <a:schemeClr val="bg1"/>
                </a:solidFill>
              </a:rPr>
              <a:t>, popular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humanista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tecnológica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progresista</a:t>
            </a:r>
            <a:r>
              <a:rPr lang="en-US" sz="2800" dirty="0" smtClean="0">
                <a:solidFill>
                  <a:schemeClr val="bg1"/>
                </a:solidFill>
              </a:rPr>
              <a:t> y </a:t>
            </a:r>
            <a:r>
              <a:rPr lang="en-US" sz="2800" dirty="0" err="1" smtClean="0">
                <a:solidFill>
                  <a:schemeClr val="bg1"/>
                </a:solidFill>
              </a:rPr>
              <a:t>fidelista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6146800"/>
            <a:ext cx="12192000" cy="711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 smtClean="0">
                <a:solidFill>
                  <a:schemeClr val="bg1"/>
                </a:solidFill>
              </a:rPr>
              <a:t>Una</a:t>
            </a:r>
            <a:r>
              <a:rPr lang="en-US" sz="2800" dirty="0" smtClean="0">
                <a:solidFill>
                  <a:schemeClr val="bg1"/>
                </a:solidFill>
              </a:rPr>
              <a:t> Universidad con 70 </a:t>
            </a:r>
            <a:r>
              <a:rPr lang="en-US" sz="2800" dirty="0" err="1" smtClean="0">
                <a:solidFill>
                  <a:schemeClr val="bg1"/>
                </a:solidFill>
              </a:rPr>
              <a:t>años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haciendo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historia</a:t>
            </a:r>
            <a:r>
              <a:rPr lang="en-US" sz="2800" dirty="0" smtClean="0">
                <a:solidFill>
                  <a:schemeClr val="bg1"/>
                </a:solidFill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</a:rPr>
              <a:t>talento</a:t>
            </a:r>
            <a:r>
              <a:rPr lang="en-US" sz="2800" dirty="0" smtClean="0">
                <a:solidFill>
                  <a:schemeClr val="bg1"/>
                </a:solidFill>
              </a:rPr>
              <a:t> y </a:t>
            </a:r>
            <a:r>
              <a:rPr lang="en-US" sz="2800" dirty="0" err="1" smtClean="0">
                <a:solidFill>
                  <a:schemeClr val="bg1"/>
                </a:solidFill>
              </a:rPr>
              <a:t>corazón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97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tempi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35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1 CuadroTexto"/>
          <p:cNvSpPr txBox="1">
            <a:spLocks noChangeArrowheads="1"/>
          </p:cNvSpPr>
          <p:nvPr/>
        </p:nvSpPr>
        <p:spPr bwMode="auto">
          <a:xfrm>
            <a:off x="5011616" y="1394820"/>
            <a:ext cx="6424246" cy="566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s-ES" altLang="es-ES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4400" b="1" u="sng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5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Presentación</a:t>
            </a:r>
          </a:p>
          <a:p>
            <a:pPr algn="ctr" eaLnBrk="1" hangingPunct="1"/>
            <a:r>
              <a:rPr lang="es-ES" altLang="es-E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s-ES" altLang="es-ES" sz="5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la Institución</a:t>
            </a:r>
            <a:endParaRPr lang="es-ES" altLang="es-ES" sz="4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4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24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Rectora: Dra. C. Diana Sedal Yanes </a:t>
            </a:r>
          </a:p>
          <a:p>
            <a:pPr algn="ctr" eaLnBrk="1" hangingPunct="1"/>
            <a:endParaRPr lang="es-ES" altLang="es-ES" sz="20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s-ES" altLang="es-ES" sz="20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s-ES" altLang="es-E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Evaluación Institucional</a:t>
            </a:r>
          </a:p>
          <a:p>
            <a:pPr algn="ctr" eaLnBrk="1" hangingPunct="1"/>
            <a:r>
              <a:rPr lang="es-ES" altLang="es-ES" sz="2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de octubre de 2017</a:t>
            </a:r>
            <a:r>
              <a:rPr lang="es-ES" alt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altLang="es-E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altLang="es-ES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2" descr="D:\70 Aniv UO\identidad1_uo_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32" y="337836"/>
            <a:ext cx="5849814" cy="118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375565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6 Imagen" descr="logosetentacompletocolortransparenc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0225" y="317500"/>
            <a:ext cx="651033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3 Imagen" descr="G:\01 Autoevaluacion UO 2017\imágenes\Sin título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616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351338" y="1828800"/>
            <a:ext cx="7016750" cy="4830763"/>
          </a:xfrm>
        </p:spPr>
        <p:txBody>
          <a:bodyPr/>
          <a:lstStyle/>
          <a:p>
            <a:pPr algn="just" eaLnBrk="1" hangingPunct="1">
              <a:defRPr/>
            </a:pPr>
            <a:r>
              <a:rPr lang="es-ES" sz="2800" b="1" dirty="0" smtClean="0">
                <a:latin typeface="+mn-lt"/>
                <a:cs typeface="Arial" pitchFamily="34" charset="0"/>
              </a:rPr>
              <a:t>“La clave del éxito, radica en trabajar con: organización, constancia y disciplina, educados sencillamente en el estricto cumplimiento del deber, buscar constantemente la mayor efectividad en cada tarea y pensar con cabeza propia, cómo resolver los problemas, tratando además de evitar que nos sorprendan, y consolidar cada paso adelante que demos, sea grande o pequeño”</a:t>
            </a:r>
            <a:r>
              <a:rPr lang="es-ES" sz="1800" dirty="0" smtClean="0">
                <a:latin typeface="+mn-lt"/>
                <a:cs typeface="Arial" pitchFamily="34" charset="0"/>
              </a:rPr>
              <a:t/>
            </a:r>
            <a:br>
              <a:rPr lang="es-ES" sz="1800" dirty="0" smtClean="0">
                <a:latin typeface="+mn-lt"/>
                <a:cs typeface="Arial" pitchFamily="34" charset="0"/>
              </a:rPr>
            </a:br>
            <a:r>
              <a:rPr lang="es-ES" sz="1800" dirty="0" smtClean="0">
                <a:latin typeface="+mn-lt"/>
                <a:cs typeface="Arial" pitchFamily="34" charset="0"/>
              </a:rPr>
              <a:t/>
            </a:r>
            <a:br>
              <a:rPr lang="es-ES" sz="1800" dirty="0" smtClean="0">
                <a:latin typeface="+mn-lt"/>
                <a:cs typeface="Arial" pitchFamily="34" charset="0"/>
              </a:rPr>
            </a:br>
            <a:endParaRPr lang="es-ES" sz="1800" dirty="0" smtClean="0"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Rectángulo"/>
          <p:cNvSpPr>
            <a:spLocks noChangeArrowheads="1"/>
          </p:cNvSpPr>
          <p:nvPr/>
        </p:nvSpPr>
        <p:spPr bwMode="auto">
          <a:xfrm>
            <a:off x="201083" y="5689067"/>
            <a:ext cx="11475101" cy="10156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ES" sz="2000" i="1" dirty="0">
                <a:solidFill>
                  <a:schemeClr val="bg1"/>
                </a:solidFill>
                <a:latin typeface="Calibri" pitchFamily="34" charset="0"/>
              </a:rPr>
              <a:t>Nacimos gracias al apoyo de miles de personas en la región oriental y en la capital, </a:t>
            </a:r>
          </a:p>
          <a:p>
            <a:pPr algn="ctr"/>
            <a:r>
              <a:rPr lang="es-ES" sz="2000" i="1" dirty="0">
                <a:solidFill>
                  <a:schemeClr val="bg1"/>
                </a:solidFill>
                <a:latin typeface="Calibri" pitchFamily="34" charset="0"/>
              </a:rPr>
              <a:t>que se manifestaron a favor de un centro de estudios superiores primero, </a:t>
            </a:r>
          </a:p>
          <a:p>
            <a:pPr algn="ctr"/>
            <a:r>
              <a:rPr lang="es-ES" sz="2000" i="1" dirty="0">
                <a:solidFill>
                  <a:schemeClr val="bg1"/>
                </a:solidFill>
                <a:latin typeface="Calibri" pitchFamily="34" charset="0"/>
              </a:rPr>
              <a:t>y en contra de su privatización, después. </a:t>
            </a:r>
            <a:endParaRPr lang="es-E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195" name="Picture 2" descr="Apoyo popular a la Universidad de Ori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401"/>
          <a:stretch>
            <a:fillRect/>
          </a:stretch>
        </p:blipFill>
        <p:spPr bwMode="auto">
          <a:xfrm>
            <a:off x="1102785" y="1401931"/>
            <a:ext cx="9531736" cy="415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1 Rectángulo"/>
          <p:cNvSpPr>
            <a:spLocks noChangeArrowheads="1"/>
          </p:cNvSpPr>
          <p:nvPr/>
        </p:nvSpPr>
        <p:spPr bwMode="auto">
          <a:xfrm>
            <a:off x="501267" y="760579"/>
            <a:ext cx="1073477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latin typeface="Calibri" pitchFamily="34" charset="0"/>
              </a:rPr>
              <a:t>La Universidad de Oriente es de origen popular 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8270559" y="44626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49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4 CuadroTexto"/>
          <p:cNvSpPr txBox="1">
            <a:spLocks noChangeArrowheads="1"/>
          </p:cNvSpPr>
          <p:nvPr/>
        </p:nvSpPr>
        <p:spPr bwMode="auto">
          <a:xfrm>
            <a:off x="3296556" y="2417741"/>
            <a:ext cx="8646886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dirty="0" smtClean="0"/>
              <a:t>La </a:t>
            </a:r>
            <a:r>
              <a:rPr lang="es-ES" sz="2800" dirty="0"/>
              <a:t>entrada de Vilma Espín a la Universidad de Oriente, como estudiante de Ingeniería Química Industrial,  significó para la joven revolucionaria el estrechamiento de sus vínculos con  la vanguardia revolucionaria santiaguera.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4532154" y="1534053"/>
            <a:ext cx="617569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Vilma en la Universidad de </a:t>
            </a:r>
            <a:r>
              <a:rPr lang="es-ES" sz="3200" b="1" dirty="0" smtClean="0">
                <a:solidFill>
                  <a:schemeClr val="bg1"/>
                </a:solidFill>
              </a:rPr>
              <a:t>Oriente</a:t>
            </a:r>
            <a:endParaRPr lang="es-ES" sz="3200" b="1" dirty="0">
              <a:solidFill>
                <a:schemeClr val="bg1"/>
              </a:solidFill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8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3" descr="C:\Users\Calidad - PC\Downloads\Fotos Pawer\Vilma Esp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721" y="4388873"/>
            <a:ext cx="2445721" cy="203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6382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E:\02 Biblioteca\01 Banco de Imágenes\04 Historia Universitaria\Personalidades, Personas y Colectivos\Vilma Espín en la UO\vilmacoral -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29"/>
          <a:stretch>
            <a:fillRect/>
          </a:stretch>
        </p:blipFill>
        <p:spPr bwMode="auto">
          <a:xfrm>
            <a:off x="648608" y="1249355"/>
            <a:ext cx="5116475" cy="3675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02 Biblioteca\01 Banco de Imágenes\04 Historia Universitaria\Personalidades, Personas y Colectivos\Vilma Espín en la UO\Vilma (298) - co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69"/>
          <a:stretch>
            <a:fillRect/>
          </a:stretch>
        </p:blipFill>
        <p:spPr bwMode="auto">
          <a:xfrm>
            <a:off x="6731302" y="1159878"/>
            <a:ext cx="4822069" cy="3670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393701" y="5146676"/>
            <a:ext cx="11425767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dirty="0">
                <a:solidFill>
                  <a:schemeClr val="bg1"/>
                </a:solidFill>
              </a:rPr>
              <a:t>Estudiante integral: integró la Coral Universitaria desde su fundación, el equipo femenino  Mambises de voleibol (del cual fue su capitana), grupos de danza y ballet, etc.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9988889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Biblioteca\Imágenes\Fotos\Fotos UO 2\Universidad de Oriente Antiguas\2009-10-13\1959\IMAGE005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13" b="50000"/>
          <a:stretch>
            <a:fillRect/>
          </a:stretch>
        </p:blipFill>
        <p:spPr bwMode="auto">
          <a:xfrm>
            <a:off x="148165" y="1764126"/>
            <a:ext cx="11899901" cy="39016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2 Rectángulo"/>
          <p:cNvSpPr>
            <a:spLocks noChangeArrowheads="1"/>
          </p:cNvSpPr>
          <p:nvPr/>
        </p:nvSpPr>
        <p:spPr bwMode="auto">
          <a:xfrm>
            <a:off x="360481" y="5878801"/>
            <a:ext cx="11523133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>
            <a:spAutoFit/>
          </a:bodyPr>
          <a:lstStyle/>
          <a:p>
            <a:pPr algn="just"/>
            <a:r>
              <a:rPr lang="es-ES" sz="2400" b="1" i="1" dirty="0">
                <a:solidFill>
                  <a:schemeClr val="bg1"/>
                </a:solidFill>
              </a:rPr>
              <a:t>3 de enero de 1959</a:t>
            </a:r>
            <a:r>
              <a:rPr lang="es-ES" sz="2400" i="1" dirty="0">
                <a:solidFill>
                  <a:schemeClr val="bg1"/>
                </a:solidFill>
              </a:rPr>
              <a:t>  se constituye el </a:t>
            </a:r>
            <a:r>
              <a:rPr lang="es-ES" sz="2400" i="1" dirty="0" smtClean="0">
                <a:solidFill>
                  <a:schemeClr val="bg1"/>
                </a:solidFill>
              </a:rPr>
              <a:t>primer Gobierno revolucionario, </a:t>
            </a:r>
            <a:r>
              <a:rPr lang="es-ES" sz="2400" i="1" dirty="0">
                <a:solidFill>
                  <a:schemeClr val="bg1"/>
                </a:solidFill>
              </a:rPr>
              <a:t>en la Biblioteca “Francisco Martínez Anaya” de la Universidad de Oriente.</a:t>
            </a: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996298" y="957214"/>
            <a:ext cx="1020363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800" b="1" dirty="0">
                <a:solidFill>
                  <a:schemeClr val="bg1"/>
                </a:solidFill>
              </a:rPr>
              <a:t>El triunfo de la Revolución (1959) y la Reforma Universitaria (1962</a:t>
            </a:r>
            <a:r>
              <a:rPr lang="es-ES" sz="2800" b="1" dirty="0" smtClean="0">
                <a:solidFill>
                  <a:schemeClr val="bg1"/>
                </a:solidFill>
              </a:rPr>
              <a:t>) </a:t>
            </a:r>
            <a:endParaRPr lang="es-ES" sz="2800" b="1" dirty="0">
              <a:solidFill>
                <a:schemeClr val="bg1"/>
              </a:solidFill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7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0662103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02 Biblioteca\01 Banco de Imágenes\04 Historia Universitaria\Personalidades, Personas y Colectivos\Ernesto Che Guevara en la UO\image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2" y="1368385"/>
            <a:ext cx="4167576" cy="23837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02 Biblioteca\01 Banco de Imágenes\04 Historia Universitaria\Personalidades, Personas y Colectivos\Alicia y Carlos Amat Homenaje 17 Mar 19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5" r="9819"/>
          <a:stretch/>
        </p:blipFill>
        <p:spPr bwMode="auto">
          <a:xfrm>
            <a:off x="476252" y="4325991"/>
            <a:ext cx="4167576" cy="23837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386322" y="845165"/>
            <a:ext cx="956116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es-ES_tradnl" sz="2800" b="1" dirty="0" smtClean="0">
                <a:solidFill>
                  <a:schemeClr val="bg1"/>
                </a:solidFill>
              </a:rPr>
              <a:t>     Algunas </a:t>
            </a:r>
            <a:r>
              <a:rPr lang="es-ES_tradnl" sz="2800" b="1" dirty="0">
                <a:solidFill>
                  <a:schemeClr val="bg1"/>
                </a:solidFill>
              </a:rPr>
              <a:t>personalidades que han visitado la </a:t>
            </a:r>
            <a:r>
              <a:rPr lang="es-ES_tradnl" sz="2800" b="1" dirty="0" smtClean="0">
                <a:solidFill>
                  <a:schemeClr val="bg1"/>
                </a:solidFill>
              </a:rPr>
              <a:t>institución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Proyecto Ciudad Universitaria Antonio Mace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61" y="4403684"/>
            <a:ext cx="4170496" cy="2306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Imagen" descr="Ernesto Che Guevara y Raul Castro en la Universidad de Oriente 196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291" b="21851"/>
          <a:stretch>
            <a:fillRect/>
          </a:stretch>
        </p:blipFill>
        <p:spPr bwMode="auto">
          <a:xfrm>
            <a:off x="7309242" y="1368385"/>
            <a:ext cx="4583915" cy="25045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4 CuadroTexto"/>
          <p:cNvSpPr txBox="1">
            <a:spLocks noChangeArrowheads="1"/>
          </p:cNvSpPr>
          <p:nvPr/>
        </p:nvSpPr>
        <p:spPr bwMode="auto">
          <a:xfrm>
            <a:off x="4589400" y="2115789"/>
            <a:ext cx="4191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/>
            <a:r>
              <a:rPr lang="es-ES" sz="2400" b="1" i="1" dirty="0" smtClean="0"/>
              <a:t>Fidel </a:t>
            </a:r>
            <a:r>
              <a:rPr lang="es-ES" sz="2400" b="1" i="1" dirty="0"/>
              <a:t>Castro Ruz</a:t>
            </a:r>
          </a:p>
          <a:p>
            <a:pPr algn="just" eaLnBrk="1" hangingPunct="1"/>
            <a:r>
              <a:rPr lang="es-ES" sz="2400" b="1" i="1" dirty="0"/>
              <a:t>Raúl Castro Ruz</a:t>
            </a:r>
          </a:p>
          <a:p>
            <a:pPr algn="just" eaLnBrk="1" hangingPunct="1"/>
            <a:r>
              <a:rPr lang="es-ES" sz="2400" b="1" i="1" dirty="0"/>
              <a:t>Ernesto Che </a:t>
            </a:r>
            <a:r>
              <a:rPr lang="es-ES" sz="2400" b="1" i="1" dirty="0" smtClean="0"/>
              <a:t>Guevara</a:t>
            </a:r>
          </a:p>
          <a:p>
            <a:pPr algn="just" eaLnBrk="1" hangingPunct="1"/>
            <a:r>
              <a:rPr lang="es-ES" sz="2400" b="1" i="1" dirty="0" smtClean="0"/>
              <a:t>Juan Almeida Bosque</a:t>
            </a:r>
            <a:endParaRPr lang="es-ES" sz="2400" b="1" i="1" dirty="0"/>
          </a:p>
          <a:p>
            <a:pPr algn="just" eaLnBrk="1" hangingPunct="1"/>
            <a:r>
              <a:rPr lang="es-ES" sz="2400" b="1" i="1" dirty="0"/>
              <a:t>Osvaldo </a:t>
            </a:r>
            <a:r>
              <a:rPr lang="es-ES" sz="2400" b="1" i="1" dirty="0" err="1"/>
              <a:t>Dorticós</a:t>
            </a:r>
            <a:endParaRPr lang="es-ES" sz="2400" b="1" i="1" dirty="0"/>
          </a:p>
          <a:p>
            <a:pPr algn="just" eaLnBrk="1" hangingPunct="1"/>
            <a:r>
              <a:rPr lang="es-ES" sz="2400" b="1" i="1" dirty="0"/>
              <a:t>Leonel Fernández (Presidente de la República Dominicana)</a:t>
            </a:r>
            <a:endParaRPr lang="es-ES_tradnl" sz="2400" b="1" i="1" dirty="0"/>
          </a:p>
          <a:p>
            <a:pPr algn="just" eaLnBrk="1" hangingPunct="1"/>
            <a:r>
              <a:rPr lang="es-ES" sz="2400" b="1" i="1" dirty="0" smtClean="0"/>
              <a:t>Juan </a:t>
            </a:r>
            <a:r>
              <a:rPr lang="es-ES" sz="2400" b="1" i="1" dirty="0" err="1"/>
              <a:t>Marinello</a:t>
            </a:r>
            <a:endParaRPr lang="es-ES" sz="2400" b="1" i="1" dirty="0"/>
          </a:p>
          <a:p>
            <a:pPr algn="just" eaLnBrk="1" hangingPunct="1"/>
            <a:r>
              <a:rPr lang="es-ES" sz="2400" b="1" i="1" dirty="0"/>
              <a:t>Alicia Alonso</a:t>
            </a:r>
          </a:p>
          <a:p>
            <a:pPr algn="just" eaLnBrk="1" hangingPunct="1"/>
            <a:r>
              <a:rPr lang="es-ES" sz="2400" b="1" i="1" dirty="0" smtClean="0"/>
              <a:t>Arnaldo </a:t>
            </a:r>
            <a:r>
              <a:rPr lang="es-ES" sz="2400" b="1" i="1" dirty="0"/>
              <a:t>Tamayo Méndez</a:t>
            </a:r>
          </a:p>
          <a:p>
            <a:pPr algn="just" eaLnBrk="1" hangingPunct="1"/>
            <a:r>
              <a:rPr lang="es-ES" sz="2400" b="1" i="1" dirty="0"/>
              <a:t>Humberto </a:t>
            </a:r>
            <a:r>
              <a:rPr lang="es-ES" sz="2400" b="1" i="1" dirty="0" err="1"/>
              <a:t>Solás</a:t>
            </a:r>
            <a:endParaRPr lang="es-ES" sz="2400" dirty="0"/>
          </a:p>
        </p:txBody>
      </p:sp>
      <p:grpSp>
        <p:nvGrpSpPr>
          <p:cNvPr id="11" name="10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12" name="Imagen 3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imagen_0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9886273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E:\02 Biblioteca\01 Banco de Imágenes\04 Historia Universitaria\Personalidades, Personas y Colectivos\Fidel Castro\Fidel Ca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644" y="3360734"/>
            <a:ext cx="5445656" cy="2659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58" y="3360734"/>
            <a:ext cx="5445656" cy="2659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grpSp>
        <p:nvGrpSpPr>
          <p:cNvPr id="5" name="4 Grupo"/>
          <p:cNvGrpSpPr/>
          <p:nvPr/>
        </p:nvGrpSpPr>
        <p:grpSpPr>
          <a:xfrm>
            <a:off x="8198845" y="100225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1270089" y="1624230"/>
            <a:ext cx="98679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bg1"/>
                </a:solidFill>
              </a:rPr>
              <a:t>El Comandante en Jefe en su visita a la UO en 1970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8402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CuadroTexto"/>
          <p:cNvSpPr txBox="1">
            <a:spLocks noChangeArrowheads="1"/>
          </p:cNvSpPr>
          <p:nvPr/>
        </p:nvSpPr>
        <p:spPr bwMode="auto">
          <a:xfrm>
            <a:off x="90970" y="5159375"/>
            <a:ext cx="12046856" cy="17543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s-ES" sz="2400" b="1" dirty="0">
                <a:solidFill>
                  <a:schemeClr val="bg1"/>
                </a:solidFill>
              </a:rPr>
              <a:t>Las </a:t>
            </a:r>
            <a:r>
              <a:rPr lang="es-ES" sz="2400" b="1" dirty="0">
                <a:solidFill>
                  <a:srgbClr val="C00000"/>
                </a:solidFill>
              </a:rPr>
              <a:t>carreras fundadoras </a:t>
            </a:r>
            <a:r>
              <a:rPr lang="es-ES" sz="2400" b="1" dirty="0">
                <a:solidFill>
                  <a:schemeClr val="bg1"/>
                </a:solidFill>
              </a:rPr>
              <a:t>de este centro fueron: Pedagogía, </a:t>
            </a:r>
            <a:r>
              <a:rPr lang="es-ES" sz="2400" b="1" dirty="0" smtClean="0">
                <a:solidFill>
                  <a:schemeClr val="bg1"/>
                </a:solidFill>
              </a:rPr>
              <a:t>Filosofía y Letras, </a:t>
            </a:r>
            <a:r>
              <a:rPr lang="es-ES" sz="2400" b="1" dirty="0">
                <a:solidFill>
                  <a:schemeClr val="bg1"/>
                </a:solidFill>
              </a:rPr>
              <a:t>Derecho, Ciencias Comerciales,  Ingeniería Química </a:t>
            </a:r>
            <a:r>
              <a:rPr lang="es-ES" sz="2400" b="1" dirty="0" smtClean="0">
                <a:solidFill>
                  <a:schemeClr val="bg1"/>
                </a:solidFill>
              </a:rPr>
              <a:t>Industrial y los </a:t>
            </a:r>
            <a:r>
              <a:rPr lang="es-ES" sz="2400" b="1" dirty="0" smtClean="0">
                <a:solidFill>
                  <a:srgbClr val="C00000"/>
                </a:solidFill>
              </a:rPr>
              <a:t>departamentos</a:t>
            </a:r>
            <a:r>
              <a:rPr lang="es-ES" sz="2400" b="1" dirty="0" smtClean="0">
                <a:solidFill>
                  <a:schemeClr val="bg1"/>
                </a:solidFill>
              </a:rPr>
              <a:t> de Relaciones Culturales y Educación Física. </a:t>
            </a:r>
            <a:endParaRPr lang="es-ES" sz="2400" b="1" dirty="0">
              <a:solidFill>
                <a:schemeClr val="bg1"/>
              </a:solidFill>
            </a:endParaRPr>
          </a:p>
          <a:p>
            <a:pPr algn="just"/>
            <a:r>
              <a:rPr lang="es-ES" sz="2400" b="1" dirty="0">
                <a:solidFill>
                  <a:schemeClr val="bg1"/>
                </a:solidFill>
              </a:rPr>
              <a:t>Matrícula </a:t>
            </a:r>
            <a:r>
              <a:rPr lang="es-ES" sz="2400" b="1" dirty="0" smtClean="0">
                <a:solidFill>
                  <a:schemeClr val="bg1"/>
                </a:solidFill>
              </a:rPr>
              <a:t>fue de 1947 de</a:t>
            </a:r>
            <a:r>
              <a:rPr lang="es-ES" sz="3600" b="1" dirty="0" smtClean="0">
                <a:solidFill>
                  <a:srgbClr val="FF0000"/>
                </a:solidFill>
              </a:rPr>
              <a:t> 147 </a:t>
            </a:r>
            <a:r>
              <a:rPr lang="es-ES" sz="2400" b="1" dirty="0" smtClean="0">
                <a:solidFill>
                  <a:schemeClr val="bg1"/>
                </a:solidFill>
              </a:rPr>
              <a:t>estudiantes</a:t>
            </a:r>
            <a:r>
              <a:rPr lang="es-ES" sz="2400" b="1" dirty="0">
                <a:solidFill>
                  <a:schemeClr val="bg1"/>
                </a:solidFill>
              </a:rPr>
              <a:t>. Su primera sede fue la </a:t>
            </a:r>
            <a:r>
              <a:rPr lang="es-ES" sz="2400" b="1" dirty="0" smtClean="0">
                <a:solidFill>
                  <a:schemeClr val="bg1"/>
                </a:solidFill>
              </a:rPr>
              <a:t>Escuela </a:t>
            </a:r>
            <a:r>
              <a:rPr lang="es-ES" sz="2400" b="1" dirty="0">
                <a:solidFill>
                  <a:schemeClr val="bg1"/>
                </a:solidFill>
              </a:rPr>
              <a:t>de Comercio.</a:t>
            </a:r>
          </a:p>
        </p:txBody>
      </p:sp>
      <p:pic>
        <p:nvPicPr>
          <p:cNvPr id="5123" name="Picture 6" descr="E:\02 Biblioteca\01 Banco de Imágenes\04 Historia Universitaria\1953\Develan tarja en el Edificio Fundacional\0006 - 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839"/>
          <a:stretch>
            <a:fillRect/>
          </a:stretch>
        </p:blipFill>
        <p:spPr bwMode="auto">
          <a:xfrm>
            <a:off x="1122439" y="852487"/>
            <a:ext cx="9889067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4 Grupo"/>
          <p:cNvGrpSpPr/>
          <p:nvPr/>
        </p:nvGrpSpPr>
        <p:grpSpPr>
          <a:xfrm>
            <a:off x="8238456" y="107064"/>
            <a:ext cx="3899370" cy="610395"/>
            <a:chOff x="4693645" y="885671"/>
            <a:chExt cx="3899370" cy="610395"/>
          </a:xfrm>
        </p:grpSpPr>
        <p:pic>
          <p:nvPicPr>
            <p:cNvPr id="6" name="Imagen 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645" y="885672"/>
              <a:ext cx="2939143" cy="610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n_0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2789" y="885671"/>
              <a:ext cx="960226" cy="61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359707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54000">
          <a:solidFill>
            <a:srgbClr val="003399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</TotalTime>
  <Words>1285</Words>
  <Application>Microsoft Office PowerPoint</Application>
  <PresentationFormat>Personalizado</PresentationFormat>
  <Paragraphs>250</Paragraphs>
  <Slides>28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“La clave del éxito, radica en trabajar con: organización, constancia y disciplina, educados sencillamente en el estricto cumplimiento del deber, buscar constantemente la mayor efectividad en cada tarea y pensar con cabeza propia, cómo resolver los problemas, tratando además de evitar que nos sorprendan, y consolidar cada paso adelante que demos, sea grande o pequeño”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Rector</cp:lastModifiedBy>
  <cp:revision>281</cp:revision>
  <dcterms:created xsi:type="dcterms:W3CDTF">2017-09-20T14:41:35Z</dcterms:created>
  <dcterms:modified xsi:type="dcterms:W3CDTF">2017-11-01T00:26:12Z</dcterms:modified>
</cp:coreProperties>
</file>