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3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2"/>
  </p:notesMasterIdLst>
  <p:sldIdLst>
    <p:sldId id="354" r:id="rId2"/>
    <p:sldId id="544" r:id="rId3"/>
    <p:sldId id="359" r:id="rId4"/>
    <p:sldId id="360" r:id="rId5"/>
    <p:sldId id="361" r:id="rId6"/>
    <p:sldId id="545" r:id="rId7"/>
    <p:sldId id="363" r:id="rId8"/>
    <p:sldId id="364" r:id="rId9"/>
    <p:sldId id="365" r:id="rId10"/>
    <p:sldId id="366" r:id="rId11"/>
    <p:sldId id="367" r:id="rId12"/>
    <p:sldId id="368" r:id="rId13"/>
    <p:sldId id="369" r:id="rId14"/>
    <p:sldId id="371" r:id="rId15"/>
    <p:sldId id="373" r:id="rId16"/>
    <p:sldId id="376" r:id="rId17"/>
    <p:sldId id="380" r:id="rId18"/>
    <p:sldId id="372" r:id="rId19"/>
    <p:sldId id="382" r:id="rId20"/>
    <p:sldId id="487" r:id="rId21"/>
    <p:sldId id="546" r:id="rId22"/>
    <p:sldId id="416" r:id="rId23"/>
    <p:sldId id="488" r:id="rId24"/>
    <p:sldId id="543" r:id="rId25"/>
    <p:sldId id="388" r:id="rId26"/>
    <p:sldId id="390" r:id="rId27"/>
    <p:sldId id="454" r:id="rId28"/>
    <p:sldId id="405" r:id="rId29"/>
    <p:sldId id="393" r:id="rId30"/>
    <p:sldId id="389" r:id="rId31"/>
    <p:sldId id="552" r:id="rId32"/>
    <p:sldId id="394" r:id="rId33"/>
    <p:sldId id="455" r:id="rId34"/>
    <p:sldId id="395" r:id="rId35"/>
    <p:sldId id="396" r:id="rId36"/>
    <p:sldId id="402" r:id="rId37"/>
    <p:sldId id="399" r:id="rId38"/>
    <p:sldId id="406" r:id="rId39"/>
    <p:sldId id="407" r:id="rId40"/>
    <p:sldId id="404" r:id="rId41"/>
    <p:sldId id="408" r:id="rId42"/>
    <p:sldId id="486" r:id="rId43"/>
    <p:sldId id="418" r:id="rId44"/>
    <p:sldId id="419" r:id="rId45"/>
    <p:sldId id="420" r:id="rId46"/>
    <p:sldId id="421" r:id="rId47"/>
    <p:sldId id="422" r:id="rId48"/>
    <p:sldId id="423" r:id="rId49"/>
    <p:sldId id="489" r:id="rId50"/>
    <p:sldId id="461" r:id="rId51"/>
    <p:sldId id="549" r:id="rId52"/>
    <p:sldId id="463" r:id="rId53"/>
    <p:sldId id="555" r:id="rId54"/>
    <p:sldId id="471" r:id="rId55"/>
    <p:sldId id="479" r:id="rId56"/>
    <p:sldId id="481" r:id="rId57"/>
    <p:sldId id="485" r:id="rId58"/>
    <p:sldId id="490" r:id="rId59"/>
    <p:sldId id="492" r:id="rId60"/>
    <p:sldId id="494" r:id="rId61"/>
    <p:sldId id="495" r:id="rId62"/>
    <p:sldId id="496" r:id="rId63"/>
    <p:sldId id="502" r:id="rId64"/>
    <p:sldId id="503" r:id="rId65"/>
    <p:sldId id="504" r:id="rId66"/>
    <p:sldId id="506" r:id="rId67"/>
    <p:sldId id="508" r:id="rId68"/>
    <p:sldId id="511" r:id="rId69"/>
    <p:sldId id="512" r:id="rId70"/>
    <p:sldId id="513" r:id="rId71"/>
    <p:sldId id="514" r:id="rId72"/>
    <p:sldId id="515" r:id="rId73"/>
    <p:sldId id="516" r:id="rId74"/>
    <p:sldId id="553" r:id="rId75"/>
    <p:sldId id="517" r:id="rId76"/>
    <p:sldId id="518" r:id="rId77"/>
    <p:sldId id="519" r:id="rId78"/>
    <p:sldId id="520" r:id="rId79"/>
    <p:sldId id="542" r:id="rId80"/>
    <p:sldId id="522" r:id="rId81"/>
    <p:sldId id="523" r:id="rId82"/>
    <p:sldId id="524" r:id="rId83"/>
    <p:sldId id="526" r:id="rId84"/>
    <p:sldId id="527" r:id="rId85"/>
    <p:sldId id="530" r:id="rId86"/>
    <p:sldId id="531" r:id="rId87"/>
    <p:sldId id="534" r:id="rId88"/>
    <p:sldId id="537" r:id="rId89"/>
    <p:sldId id="554" r:id="rId90"/>
    <p:sldId id="551" r:id="rId9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0D0B"/>
    <a:srgbClr val="003399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11" autoAdjust="0"/>
    <p:restoredTop sz="94660"/>
  </p:normalViewPr>
  <p:slideViewPr>
    <p:cSldViewPr snapToGrid="0">
      <p:cViewPr varScale="1">
        <p:scale>
          <a:sx n="74" d="100"/>
          <a:sy n="74" d="100"/>
        </p:scale>
        <p:origin x="74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2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3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4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5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6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Programas Acreditados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Hoja1!$A$2:$A$5</c:f>
              <c:strCache>
                <c:ptCount val="4"/>
                <c:pt idx="0">
                  <c:v>Carreras</c:v>
                </c:pt>
                <c:pt idx="1">
                  <c:v>Maestrías</c:v>
                </c:pt>
                <c:pt idx="2">
                  <c:v>Especialidades</c:v>
                </c:pt>
                <c:pt idx="3">
                  <c:v>Doctorados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33</c:v>
                </c:pt>
                <c:pt idx="1">
                  <c:v>15</c:v>
                </c:pt>
                <c:pt idx="2">
                  <c:v>1</c:v>
                </c:pt>
                <c:pt idx="3">
                  <c:v>4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Excelencia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Hoja1!$A$2:$A$5</c:f>
              <c:strCache>
                <c:ptCount val="4"/>
                <c:pt idx="0">
                  <c:v>Carreras</c:v>
                </c:pt>
                <c:pt idx="1">
                  <c:v>Maestrías</c:v>
                </c:pt>
                <c:pt idx="2">
                  <c:v>Especialidades</c:v>
                </c:pt>
                <c:pt idx="3">
                  <c:v>Doctorados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  <c:pt idx="0">
                  <c:v>15</c:v>
                </c:pt>
                <c:pt idx="1">
                  <c:v>7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Certificados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Hoja1!$A$2:$A$5</c:f>
              <c:strCache>
                <c:ptCount val="4"/>
                <c:pt idx="0">
                  <c:v>Carreras</c:v>
                </c:pt>
                <c:pt idx="1">
                  <c:v>Maestrías</c:v>
                </c:pt>
                <c:pt idx="2">
                  <c:v>Especialidades</c:v>
                </c:pt>
                <c:pt idx="3">
                  <c:v>Doctorados</c:v>
                </c:pt>
              </c:strCache>
            </c:strRef>
          </c:cat>
          <c:val>
            <c:numRef>
              <c:f>Hoja1!$D$2:$D$5</c:f>
              <c:numCache>
                <c:formatCode>General</c:formatCode>
                <c:ptCount val="4"/>
                <c:pt idx="0">
                  <c:v>16</c:v>
                </c:pt>
                <c:pt idx="1">
                  <c:v>6</c:v>
                </c:pt>
                <c:pt idx="3">
                  <c:v>3</c:v>
                </c:pt>
              </c:numCache>
            </c:numRef>
          </c:val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Avalados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Hoja1!$A$2:$A$5</c:f>
              <c:strCache>
                <c:ptCount val="4"/>
                <c:pt idx="0">
                  <c:v>Carreras</c:v>
                </c:pt>
                <c:pt idx="1">
                  <c:v>Maestrías</c:v>
                </c:pt>
                <c:pt idx="2">
                  <c:v>Especialidades</c:v>
                </c:pt>
                <c:pt idx="3">
                  <c:v>Doctorados</c:v>
                </c:pt>
              </c:strCache>
            </c:strRef>
          </c:cat>
          <c:val>
            <c:numRef>
              <c:f>Hoja1!$E$2:$E$5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316443584"/>
        <c:axId val="316444704"/>
        <c:axId val="0"/>
      </c:bar3DChart>
      <c:catAx>
        <c:axId val="3164435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16444704"/>
        <c:crosses val="autoZero"/>
        <c:auto val="1"/>
        <c:lblAlgn val="ctr"/>
        <c:lblOffset val="100"/>
        <c:noMultiLvlLbl val="0"/>
      </c:catAx>
      <c:valAx>
        <c:axId val="316444704"/>
        <c:scaling>
          <c:orientation val="minMax"/>
          <c:max val="30"/>
        </c:scaling>
        <c:delete val="0"/>
        <c:axPos val="l"/>
        <c:numFmt formatCode="General" sourceLinked="1"/>
        <c:majorTickMark val="none"/>
        <c:minorTickMark val="none"/>
        <c:tickLblPos val="nextTo"/>
        <c:crossAx val="316443584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457778153297339E-2"/>
          <c:y val="9.2840909517842657E-2"/>
          <c:w val="0.97586192537516392"/>
          <c:h val="0.692467717706067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Hoja1!$A$2:$A$5</c:f>
              <c:strCache>
                <c:ptCount val="4"/>
                <c:pt idx="0">
                  <c:v>Distinción por la Educación Cubana</c:v>
                </c:pt>
                <c:pt idx="1">
                  <c:v>Medalla "José Tey"</c:v>
                </c:pt>
                <c:pt idx="2">
                  <c:v>Orden "Frank País García" 1er Grado</c:v>
                </c:pt>
                <c:pt idx="3">
                  <c:v>Total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1">
                  <c:v>1</c:v>
                </c:pt>
                <c:pt idx="2">
                  <c:v>2</c:v>
                </c:pt>
                <c:pt idx="3">
                  <c:v>3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Hoja1!$A$2:$A$5</c:f>
              <c:strCache>
                <c:ptCount val="4"/>
                <c:pt idx="0">
                  <c:v>Distinción por la Educación Cubana</c:v>
                </c:pt>
                <c:pt idx="1">
                  <c:v>Medalla "José Tey"</c:v>
                </c:pt>
                <c:pt idx="2">
                  <c:v>Orden "Frank País García" 1er Grado</c:v>
                </c:pt>
                <c:pt idx="3">
                  <c:v>Total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  <c:pt idx="0">
                  <c:v>44</c:v>
                </c:pt>
                <c:pt idx="1">
                  <c:v>24</c:v>
                </c:pt>
                <c:pt idx="2">
                  <c:v>12</c:v>
                </c:pt>
                <c:pt idx="3">
                  <c:v>80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Hoja1!$A$2:$A$5</c:f>
              <c:strCache>
                <c:ptCount val="4"/>
                <c:pt idx="0">
                  <c:v>Distinción por la Educación Cubana</c:v>
                </c:pt>
                <c:pt idx="1">
                  <c:v>Medalla "José Tey"</c:v>
                </c:pt>
                <c:pt idx="2">
                  <c:v>Orden "Frank País García" 1er Grado</c:v>
                </c:pt>
                <c:pt idx="3">
                  <c:v>Total</c:v>
                </c:pt>
              </c:strCache>
            </c:strRef>
          </c:cat>
          <c:val>
            <c:numRef>
              <c:f>Hoja1!$D$2:$D$5</c:f>
              <c:numCache>
                <c:formatCode>General</c:formatCode>
                <c:ptCount val="4"/>
                <c:pt idx="0">
                  <c:v>31</c:v>
                </c:pt>
                <c:pt idx="1">
                  <c:v>6</c:v>
                </c:pt>
                <c:pt idx="3">
                  <c:v>37</c:v>
                </c:pt>
              </c:numCache>
            </c:numRef>
          </c:val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Hoja1!$A$2:$A$5</c:f>
              <c:strCache>
                <c:ptCount val="4"/>
                <c:pt idx="0">
                  <c:v>Distinción por la Educación Cubana</c:v>
                </c:pt>
                <c:pt idx="1">
                  <c:v>Medalla "José Tey"</c:v>
                </c:pt>
                <c:pt idx="2">
                  <c:v>Orden "Frank País García" 1er Grado</c:v>
                </c:pt>
                <c:pt idx="3">
                  <c:v>Total</c:v>
                </c:pt>
              </c:strCache>
            </c:strRef>
          </c:cat>
          <c:val>
            <c:numRef>
              <c:f>Hoja1!$E$2:$E$5</c:f>
              <c:numCache>
                <c:formatCode>General</c:formatCode>
                <c:ptCount val="4"/>
                <c:pt idx="0">
                  <c:v>2</c:v>
                </c:pt>
                <c:pt idx="1">
                  <c:v>4</c:v>
                </c:pt>
                <c:pt idx="2">
                  <c:v>11</c:v>
                </c:pt>
                <c:pt idx="3">
                  <c:v>17</c:v>
                </c:pt>
              </c:numCache>
            </c:numRef>
          </c:val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Total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Hoja1!$A$2:$A$5</c:f>
              <c:strCache>
                <c:ptCount val="4"/>
                <c:pt idx="0">
                  <c:v>Distinción por la Educación Cubana</c:v>
                </c:pt>
                <c:pt idx="1">
                  <c:v>Medalla "José Tey"</c:v>
                </c:pt>
                <c:pt idx="2">
                  <c:v>Orden "Frank País García" 1er Grado</c:v>
                </c:pt>
                <c:pt idx="3">
                  <c:v>Total</c:v>
                </c:pt>
              </c:strCache>
            </c:strRef>
          </c:cat>
          <c:val>
            <c:numRef>
              <c:f>Hoja1!$F$2:$F$5</c:f>
              <c:numCache>
                <c:formatCode>General</c:formatCode>
                <c:ptCount val="4"/>
                <c:pt idx="0">
                  <c:v>77</c:v>
                </c:pt>
                <c:pt idx="1">
                  <c:v>35</c:v>
                </c:pt>
                <c:pt idx="2">
                  <c:v>25</c:v>
                </c:pt>
                <c:pt idx="3">
                  <c:v>137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53819584"/>
        <c:axId val="353820144"/>
      </c:barChart>
      <c:catAx>
        <c:axId val="3538195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53820144"/>
        <c:crosses val="autoZero"/>
        <c:auto val="1"/>
        <c:lblAlgn val="ctr"/>
        <c:lblOffset val="100"/>
        <c:noMultiLvlLbl val="0"/>
      </c:catAx>
      <c:valAx>
        <c:axId val="353820144"/>
        <c:scaling>
          <c:orientation val="minMax"/>
          <c:max val="140"/>
        </c:scaling>
        <c:delete val="1"/>
        <c:axPos val="l"/>
        <c:numFmt formatCode="General" sourceLinked="1"/>
        <c:majorTickMark val="none"/>
        <c:minorTickMark val="none"/>
        <c:tickLblPos val="nextTo"/>
        <c:crossAx val="35381958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30294683213256351"/>
          <c:y val="0.93856773759568357"/>
          <c:w val="0.37655137237135594"/>
          <c:h val="5.7578871591917574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/>
              <a:t>Plantilla</a:t>
            </a:r>
            <a:r>
              <a:rPr lang="en-US" dirty="0"/>
              <a:t> </a:t>
            </a:r>
            <a:r>
              <a:rPr lang="en-US" dirty="0" err="1" smtClean="0"/>
              <a:t>cubierta</a:t>
            </a:r>
            <a:endParaRPr lang="en-US" dirty="0"/>
          </a:p>
        </c:rich>
      </c:tx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Plantilla cubierta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Hoja1!$A$2:$A$7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xVal>
          <c:yVal>
            <c:numRef>
              <c:f>Hoja1!$B$2:$B$7</c:f>
              <c:numCache>
                <c:formatCode>General</c:formatCode>
                <c:ptCount val="6"/>
                <c:pt idx="0">
                  <c:v>86.9</c:v>
                </c:pt>
                <c:pt idx="1">
                  <c:v>95.6</c:v>
                </c:pt>
                <c:pt idx="2">
                  <c:v>92.2</c:v>
                </c:pt>
                <c:pt idx="3">
                  <c:v>96.7</c:v>
                </c:pt>
                <c:pt idx="4">
                  <c:v>94.6</c:v>
                </c:pt>
                <c:pt idx="5">
                  <c:v>95.08</c:v>
                </c:pt>
              </c:numCache>
            </c:numRef>
          </c:yVal>
          <c:smooth val="1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332251936"/>
        <c:axId val="332252496"/>
      </c:scatterChart>
      <c:valAx>
        <c:axId val="332251936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inorGridlines>
          <c:spPr>
            <a:ln>
              <a:noFill/>
            </a:ln>
          </c:spPr>
        </c:minorGridlines>
        <c:numFmt formatCode="General" sourceLinked="1"/>
        <c:majorTickMark val="none"/>
        <c:minorTickMark val="none"/>
        <c:tickLblPos val="nextTo"/>
        <c:crossAx val="332252496"/>
        <c:crosses val="autoZero"/>
        <c:crossBetween val="midCat"/>
      </c:valAx>
      <c:valAx>
        <c:axId val="3322524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32251936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Cordinadores de carreras</c:v>
                </c:pt>
              </c:strCache>
            </c:strRef>
          </c:tx>
          <c:explosion val="3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Profesores Titulares</c:v>
                </c:pt>
                <c:pt idx="1">
                  <c:v>Profesores Auxiliares</c:v>
                </c:pt>
                <c:pt idx="2">
                  <c:v>Profesores Asistentes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26</c:v>
                </c:pt>
                <c:pt idx="1">
                  <c:v>32</c:v>
                </c:pt>
                <c:pt idx="2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overlay val="0"/>
      <c:txPr>
        <a:bodyPr/>
        <a:lstStyle/>
        <a:p>
          <a:pPr>
            <a:defRPr b="1"/>
          </a:pPr>
          <a:endParaRPr lang="es-E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6842011445762576E-2"/>
          <c:y val="0.19981509319727936"/>
          <c:w val="0.82144756044407641"/>
          <c:h val="0.68701895653742351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rgbClr val="690D0B"/>
              </a:solidFill>
            </c:spPr>
          </c:dPt>
          <c:dLbls>
            <c:dLbl>
              <c:idx val="0"/>
              <c:layout>
                <c:manualLayout>
                  <c:x val="-7.700455139457138E-2"/>
                  <c:y val="-0.1571457949068199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4697899412378282E-2"/>
                  <c:y val="-0.2628396492112883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Doctores</c:v>
                </c:pt>
                <c:pt idx="1">
                  <c:v>Másteres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30</c:v>
                </c:pt>
                <c:pt idx="1">
                  <c:v>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overlay val="0"/>
      <c:txPr>
        <a:bodyPr/>
        <a:lstStyle/>
        <a:p>
          <a:pPr>
            <a:defRPr b="1"/>
          </a:pPr>
          <a:endParaRPr lang="es-E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967525943562996E-2"/>
          <c:y val="0.47943716986475865"/>
          <c:w val="0.94909742216931114"/>
          <c:h val="0.52056283013524141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173 Premios</c:v>
                </c:pt>
              </c:strCache>
            </c:strRef>
          </c:tx>
          <c:explosion val="25"/>
          <c:dPt>
            <c:idx val="0"/>
            <c:bubble3D val="0"/>
            <c:explosion val="73"/>
          </c:dPt>
          <c:dPt>
            <c:idx val="1"/>
            <c:bubble3D val="0"/>
            <c:explosion val="39"/>
          </c:dPt>
          <c:dPt>
            <c:idx val="2"/>
            <c:bubble3D val="0"/>
            <c:explosion val="28"/>
          </c:dPt>
          <c:dPt>
            <c:idx val="3"/>
            <c:bubble3D val="0"/>
            <c:explosion val="32"/>
          </c:dPt>
          <c:dPt>
            <c:idx val="4"/>
            <c:bubble3D val="0"/>
            <c:explosion val="30"/>
          </c:dPt>
          <c:dPt>
            <c:idx val="5"/>
            <c:bubble3D val="0"/>
            <c:explosion val="35"/>
          </c:dPt>
          <c:dPt>
            <c:idx val="6"/>
            <c:bubble3D val="0"/>
            <c:explosion val="54"/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Hoja1!$A$2:$A$8</c:f>
              <c:strCache>
                <c:ptCount val="7"/>
                <c:pt idx="0">
                  <c:v>ACC</c:v>
                </c:pt>
                <c:pt idx="1">
                  <c:v>Nacionales de salud</c:v>
                </c:pt>
                <c:pt idx="2">
                  <c:v>OACE y sociedades científicas</c:v>
                </c:pt>
                <c:pt idx="3">
                  <c:v>BTJ</c:v>
                </c:pt>
                <c:pt idx="4">
                  <c:v>Estudiantes en Forum nacionales </c:v>
                </c:pt>
                <c:pt idx="5">
                  <c:v>Olimpiada de matemática y computación </c:v>
                </c:pt>
                <c:pt idx="6">
                  <c:v>Redes y sociedades científicas internacionales</c:v>
                </c:pt>
              </c:strCache>
            </c:strRef>
          </c:cat>
          <c:val>
            <c:numRef>
              <c:f>Hoja1!$B$2:$B$8</c:f>
              <c:numCache>
                <c:formatCode>General</c:formatCode>
                <c:ptCount val="7"/>
                <c:pt idx="0">
                  <c:v>14</c:v>
                </c:pt>
                <c:pt idx="1">
                  <c:v>10</c:v>
                </c:pt>
                <c:pt idx="2">
                  <c:v>51</c:v>
                </c:pt>
                <c:pt idx="3">
                  <c:v>51</c:v>
                </c:pt>
                <c:pt idx="4">
                  <c:v>50</c:v>
                </c:pt>
                <c:pt idx="5">
                  <c:v>7</c:v>
                </c:pt>
                <c:pt idx="6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overlay val="0"/>
      <c:txPr>
        <a:bodyPr/>
        <a:lstStyle/>
        <a:p>
          <a:pPr>
            <a:defRPr sz="1800" b="1"/>
          </a:pPr>
          <a:endParaRPr lang="es-E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image" Target="../media/image190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image" Target="../media/image193.png"/><Relationship Id="rId5" Type="http://schemas.openxmlformats.org/officeDocument/2006/relationships/image" Target="../media/image197.jpeg"/><Relationship Id="rId4" Type="http://schemas.openxmlformats.org/officeDocument/2006/relationships/image" Target="../media/image19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B12B4F-FC88-42D6-81FB-310FF349DC6B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5" csCatId="accent1" phldr="1"/>
      <dgm:spPr/>
      <dgm:t>
        <a:bodyPr/>
        <a:lstStyle/>
        <a:p>
          <a:endParaRPr lang="es-ES"/>
        </a:p>
      </dgm:t>
    </dgm:pt>
    <dgm:pt modelId="{9969F652-4C8D-400B-9E5C-37E2E8CF6579}">
      <dgm:prSet phldrT="[Texto]" custT="1"/>
      <dgm:spPr/>
      <dgm:t>
        <a:bodyPr/>
        <a:lstStyle/>
        <a:p>
          <a:r>
            <a:rPr lang="es-ES" sz="2000" b="1" dirty="0" smtClean="0"/>
            <a:t>Plantilla aprobada: 4769</a:t>
          </a:r>
        </a:p>
        <a:p>
          <a:r>
            <a:rPr lang="es-ES" sz="2000" b="1" dirty="0" smtClean="0"/>
            <a:t>Plantilla cubierta: 3963 (83.1 %)</a:t>
          </a:r>
          <a:endParaRPr lang="es-ES" sz="2000" dirty="0"/>
        </a:p>
      </dgm:t>
    </dgm:pt>
    <dgm:pt modelId="{151DCD62-7290-4EE9-A852-C98BDC894CD5}" type="parTrans" cxnId="{BC058F55-D8A7-4D4B-95BF-A86A24985E63}">
      <dgm:prSet/>
      <dgm:spPr/>
      <dgm:t>
        <a:bodyPr/>
        <a:lstStyle/>
        <a:p>
          <a:endParaRPr lang="es-ES"/>
        </a:p>
      </dgm:t>
    </dgm:pt>
    <dgm:pt modelId="{DC69AA55-3DA0-42C8-81C4-4D1204392596}" type="sibTrans" cxnId="{BC058F55-D8A7-4D4B-95BF-A86A24985E63}">
      <dgm:prSet/>
      <dgm:spPr/>
      <dgm:t>
        <a:bodyPr/>
        <a:lstStyle/>
        <a:p>
          <a:endParaRPr lang="es-ES"/>
        </a:p>
      </dgm:t>
    </dgm:pt>
    <dgm:pt modelId="{2A5C72B1-16D7-437A-82C7-C692510F1CC0}">
      <dgm:prSet phldrT="[Texto]" custT="1"/>
      <dgm:spPr/>
      <dgm:t>
        <a:bodyPr/>
        <a:lstStyle/>
        <a:p>
          <a:r>
            <a:rPr lang="es-ES" sz="1800" b="1" dirty="0" smtClean="0"/>
            <a:t>Total de profesores: 2558</a:t>
          </a:r>
        </a:p>
        <a:p>
          <a:r>
            <a:rPr lang="es-ES" sz="1800" b="1" dirty="0" smtClean="0"/>
            <a:t>Profesores a tiempo completo: 2033 </a:t>
          </a:r>
        </a:p>
      </dgm:t>
    </dgm:pt>
    <dgm:pt modelId="{303BBA35-1BA7-45FD-995E-289886CDDD67}" type="parTrans" cxnId="{C19B0A04-AE71-4B18-8168-AF93A43CA29E}">
      <dgm:prSet/>
      <dgm:spPr/>
      <dgm:t>
        <a:bodyPr/>
        <a:lstStyle/>
        <a:p>
          <a:endParaRPr lang="es-ES"/>
        </a:p>
      </dgm:t>
    </dgm:pt>
    <dgm:pt modelId="{17FD5E7D-0FA9-44A5-9DE9-1D49183CF2BE}" type="sibTrans" cxnId="{C19B0A04-AE71-4B18-8168-AF93A43CA29E}">
      <dgm:prSet/>
      <dgm:spPr/>
      <dgm:t>
        <a:bodyPr/>
        <a:lstStyle/>
        <a:p>
          <a:endParaRPr lang="es-ES"/>
        </a:p>
      </dgm:t>
    </dgm:pt>
    <dgm:pt modelId="{1F4FC96E-4505-4EB0-A6BC-4DEAFF9DA7D6}">
      <dgm:prSet phldrT="[Texto]" custT="1"/>
      <dgm:spPr/>
      <dgm:t>
        <a:bodyPr/>
        <a:lstStyle/>
        <a:p>
          <a:r>
            <a:rPr lang="es-ES" sz="1800" b="1" dirty="0" smtClean="0"/>
            <a:t>Profesores con categoría docente principal:1801 (88.6 %)</a:t>
          </a:r>
        </a:p>
        <a:p>
          <a:r>
            <a:rPr lang="es-ES" sz="1800" b="1" dirty="0" smtClean="0"/>
            <a:t>Profesores con categoría docente superior:1076 (52.9 %)</a:t>
          </a:r>
          <a:endParaRPr lang="es-ES" sz="1800" dirty="0"/>
        </a:p>
      </dgm:t>
    </dgm:pt>
    <dgm:pt modelId="{B54FEA42-F2BC-4CB4-93BC-06AEE9FEB6FA}" type="parTrans" cxnId="{E7F4DD79-0231-4014-B38D-2092C497E394}">
      <dgm:prSet/>
      <dgm:spPr/>
      <dgm:t>
        <a:bodyPr/>
        <a:lstStyle/>
        <a:p>
          <a:endParaRPr lang="es-ES"/>
        </a:p>
      </dgm:t>
    </dgm:pt>
    <dgm:pt modelId="{F238F612-D088-4896-8EA6-59062ED9FD61}" type="sibTrans" cxnId="{E7F4DD79-0231-4014-B38D-2092C497E394}">
      <dgm:prSet/>
      <dgm:spPr/>
      <dgm:t>
        <a:bodyPr/>
        <a:lstStyle/>
        <a:p>
          <a:endParaRPr lang="es-ES"/>
        </a:p>
      </dgm:t>
    </dgm:pt>
    <dgm:pt modelId="{810770B1-D4E4-478F-A267-0FCFC8E66BD5}">
      <dgm:prSet custT="1"/>
      <dgm:spPr/>
      <dgm:t>
        <a:bodyPr/>
        <a:lstStyle/>
        <a:p>
          <a:r>
            <a:rPr lang="es-ES" sz="1800" b="1" dirty="0" smtClean="0"/>
            <a:t>Profesores consultantes: 50</a:t>
          </a:r>
        </a:p>
        <a:p>
          <a:r>
            <a:rPr lang="es-ES" sz="1800" b="1" dirty="0" smtClean="0"/>
            <a:t>Adiestrados: 121</a:t>
          </a:r>
          <a:endParaRPr lang="es-ES" sz="1800" dirty="0"/>
        </a:p>
      </dgm:t>
    </dgm:pt>
    <dgm:pt modelId="{0CE7C8EE-2222-4C23-A065-677180586307}" type="parTrans" cxnId="{7C8AAD84-B6F9-4D9C-994A-1C5515B7DBD1}">
      <dgm:prSet/>
      <dgm:spPr/>
      <dgm:t>
        <a:bodyPr/>
        <a:lstStyle/>
        <a:p>
          <a:endParaRPr lang="es-ES"/>
        </a:p>
      </dgm:t>
    </dgm:pt>
    <dgm:pt modelId="{C282DE5B-6A27-4430-94C4-606CB0FDEF2D}" type="sibTrans" cxnId="{7C8AAD84-B6F9-4D9C-994A-1C5515B7DBD1}">
      <dgm:prSet/>
      <dgm:spPr/>
      <dgm:t>
        <a:bodyPr/>
        <a:lstStyle/>
        <a:p>
          <a:endParaRPr lang="es-ES"/>
        </a:p>
      </dgm:t>
    </dgm:pt>
    <dgm:pt modelId="{0B8CE6A6-8B23-4EF3-955E-87554B2D2948}">
      <dgm:prSet custT="1"/>
      <dgm:spPr/>
      <dgm:t>
        <a:bodyPr/>
        <a:lstStyle/>
        <a:p>
          <a:r>
            <a:rPr lang="es-ES" sz="1800" b="1" dirty="0" smtClean="0"/>
            <a:t>Profesores a tiempo parcial: 525</a:t>
          </a:r>
        </a:p>
        <a:p>
          <a:r>
            <a:rPr lang="es-ES" sz="1800" b="1" dirty="0" smtClean="0"/>
            <a:t>Doctores: 444 (24.6 %)</a:t>
          </a:r>
        </a:p>
        <a:p>
          <a:r>
            <a:rPr lang="es-ES" sz="1800" b="1" dirty="0" smtClean="0"/>
            <a:t>Máster y especialistas: 1257 (63.1 %)</a:t>
          </a:r>
          <a:endParaRPr lang="es-ES" sz="1800" dirty="0"/>
        </a:p>
      </dgm:t>
    </dgm:pt>
    <dgm:pt modelId="{CFA13588-A2D2-4F01-A7FC-8E05ADA8E889}" type="parTrans" cxnId="{A365AD31-3A18-4904-B6B8-B85067B10CA6}">
      <dgm:prSet/>
      <dgm:spPr/>
      <dgm:t>
        <a:bodyPr/>
        <a:lstStyle/>
        <a:p>
          <a:endParaRPr lang="es-ES"/>
        </a:p>
      </dgm:t>
    </dgm:pt>
    <dgm:pt modelId="{FEC2F8D3-30CB-480A-B9CF-9651EE3A9170}" type="sibTrans" cxnId="{A365AD31-3A18-4904-B6B8-B85067B10CA6}">
      <dgm:prSet/>
      <dgm:spPr/>
      <dgm:t>
        <a:bodyPr/>
        <a:lstStyle/>
        <a:p>
          <a:endParaRPr lang="es-ES"/>
        </a:p>
      </dgm:t>
    </dgm:pt>
    <dgm:pt modelId="{7E09A63F-AF9B-4414-87D9-5105958BF6AD}" type="pres">
      <dgm:prSet presAssocID="{21B12B4F-FC88-42D6-81FB-310FF349DC6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606342B4-1619-4815-8CBC-18E67EF33767}" type="pres">
      <dgm:prSet presAssocID="{21B12B4F-FC88-42D6-81FB-310FF349DC6B}" presName="Name1" presStyleCnt="0"/>
      <dgm:spPr/>
    </dgm:pt>
    <dgm:pt modelId="{E0406D99-9827-4986-A67C-7354D433CA60}" type="pres">
      <dgm:prSet presAssocID="{21B12B4F-FC88-42D6-81FB-310FF349DC6B}" presName="cycle" presStyleCnt="0"/>
      <dgm:spPr/>
    </dgm:pt>
    <dgm:pt modelId="{D7D48055-2F53-4B1A-A7F6-17D8C37F27E3}" type="pres">
      <dgm:prSet presAssocID="{21B12B4F-FC88-42D6-81FB-310FF349DC6B}" presName="srcNode" presStyleLbl="node1" presStyleIdx="0" presStyleCnt="5"/>
      <dgm:spPr/>
    </dgm:pt>
    <dgm:pt modelId="{E1FC7C66-1283-4D26-84CD-F62C8846D0F3}" type="pres">
      <dgm:prSet presAssocID="{21B12B4F-FC88-42D6-81FB-310FF349DC6B}" presName="conn" presStyleLbl="parChTrans1D2" presStyleIdx="0" presStyleCnt="1"/>
      <dgm:spPr/>
      <dgm:t>
        <a:bodyPr/>
        <a:lstStyle/>
        <a:p>
          <a:endParaRPr lang="es-ES"/>
        </a:p>
      </dgm:t>
    </dgm:pt>
    <dgm:pt modelId="{82020FF1-F23D-4BB1-B210-71236C3C9980}" type="pres">
      <dgm:prSet presAssocID="{21B12B4F-FC88-42D6-81FB-310FF349DC6B}" presName="extraNode" presStyleLbl="node1" presStyleIdx="0" presStyleCnt="5"/>
      <dgm:spPr/>
    </dgm:pt>
    <dgm:pt modelId="{1048DC49-2D2B-4ED0-B437-4302D50A3344}" type="pres">
      <dgm:prSet presAssocID="{21B12B4F-FC88-42D6-81FB-310FF349DC6B}" presName="dstNode" presStyleLbl="node1" presStyleIdx="0" presStyleCnt="5"/>
      <dgm:spPr/>
    </dgm:pt>
    <dgm:pt modelId="{D1F554E2-A841-44C4-8E17-033F05613FEB}" type="pres">
      <dgm:prSet presAssocID="{9969F652-4C8D-400B-9E5C-37E2E8CF6579}" presName="text_1" presStyleLbl="node1" presStyleIdx="0" presStyleCnt="5" custScaleY="14164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90A73CD-C993-4D83-9223-44C228B51D8E}" type="pres">
      <dgm:prSet presAssocID="{9969F652-4C8D-400B-9E5C-37E2E8CF6579}" presName="accent_1" presStyleCnt="0"/>
      <dgm:spPr/>
    </dgm:pt>
    <dgm:pt modelId="{BA145849-5A9A-4458-BBC4-82B2C285866B}" type="pres">
      <dgm:prSet presAssocID="{9969F652-4C8D-400B-9E5C-37E2E8CF6579}" presName="accentRepeatNode" presStyleLbl="solidFgAcc1" presStyleIdx="0" presStyleCnt="5"/>
      <dgm:spPr>
        <a:solidFill>
          <a:schemeClr val="accent1">
            <a:lumMod val="75000"/>
          </a:schemeClr>
        </a:solidFill>
      </dgm:spPr>
    </dgm:pt>
    <dgm:pt modelId="{9F15F32A-B78B-4B5A-9C08-26333C6FD2F4}" type="pres">
      <dgm:prSet presAssocID="{2A5C72B1-16D7-437A-82C7-C692510F1CC0}" presName="text_2" presStyleLbl="node1" presStyleIdx="1" presStyleCnt="5" custScaleY="14164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CF03F1B-2B22-4265-800E-49724DD5EAFD}" type="pres">
      <dgm:prSet presAssocID="{2A5C72B1-16D7-437A-82C7-C692510F1CC0}" presName="accent_2" presStyleCnt="0"/>
      <dgm:spPr/>
    </dgm:pt>
    <dgm:pt modelId="{A1A51806-60FF-4E82-9054-8913421A8A08}" type="pres">
      <dgm:prSet presAssocID="{2A5C72B1-16D7-437A-82C7-C692510F1CC0}" presName="accentRepeatNode" presStyleLbl="solidFgAcc1" presStyleIdx="1" presStyleCnt="5"/>
      <dgm:spPr>
        <a:solidFill>
          <a:schemeClr val="accent1">
            <a:lumMod val="75000"/>
          </a:schemeClr>
        </a:solidFill>
      </dgm:spPr>
    </dgm:pt>
    <dgm:pt modelId="{27BF35CD-03C1-4330-8CBE-1802FBED0F5E}" type="pres">
      <dgm:prSet presAssocID="{0B8CE6A6-8B23-4EF3-955E-87554B2D2948}" presName="text_3" presStyleLbl="node1" presStyleIdx="2" presStyleCnt="5" custScaleY="14164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2EEE764-F062-4338-80FE-AB09BECA3713}" type="pres">
      <dgm:prSet presAssocID="{0B8CE6A6-8B23-4EF3-955E-87554B2D2948}" presName="accent_3" presStyleCnt="0"/>
      <dgm:spPr/>
    </dgm:pt>
    <dgm:pt modelId="{85924135-EF80-40C3-A8BE-51FEAC658F25}" type="pres">
      <dgm:prSet presAssocID="{0B8CE6A6-8B23-4EF3-955E-87554B2D2948}" presName="accentRepeatNode" presStyleLbl="solidFgAcc1" presStyleIdx="2" presStyleCnt="5"/>
      <dgm:spPr>
        <a:solidFill>
          <a:schemeClr val="accent1">
            <a:lumMod val="75000"/>
          </a:schemeClr>
        </a:solidFill>
      </dgm:spPr>
    </dgm:pt>
    <dgm:pt modelId="{6BD405CF-88A0-4C83-ADC7-DF3C6456A6C2}" type="pres">
      <dgm:prSet presAssocID="{1F4FC96E-4505-4EB0-A6BC-4DEAFF9DA7D6}" presName="text_4" presStyleLbl="node1" presStyleIdx="3" presStyleCnt="5" custScaleY="14164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4DDBF76-4795-4CCA-8807-30238F64E2E0}" type="pres">
      <dgm:prSet presAssocID="{1F4FC96E-4505-4EB0-A6BC-4DEAFF9DA7D6}" presName="accent_4" presStyleCnt="0"/>
      <dgm:spPr/>
    </dgm:pt>
    <dgm:pt modelId="{E782D59D-4FDA-4F3B-8847-7A0C64B37005}" type="pres">
      <dgm:prSet presAssocID="{1F4FC96E-4505-4EB0-A6BC-4DEAFF9DA7D6}" presName="accentRepeatNode" presStyleLbl="solidFgAcc1" presStyleIdx="3" presStyleCnt="5"/>
      <dgm:spPr>
        <a:solidFill>
          <a:schemeClr val="accent1">
            <a:lumMod val="75000"/>
          </a:schemeClr>
        </a:solidFill>
      </dgm:spPr>
    </dgm:pt>
    <dgm:pt modelId="{79B15346-4EF3-4739-80DB-1470580C77C2}" type="pres">
      <dgm:prSet presAssocID="{810770B1-D4E4-478F-A267-0FCFC8E66BD5}" presName="text_5" presStyleLbl="node1" presStyleIdx="4" presStyleCnt="5" custScaleY="14164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7EC8A0B-AB30-4319-B4AE-8E5FC7DBE81C}" type="pres">
      <dgm:prSet presAssocID="{810770B1-D4E4-478F-A267-0FCFC8E66BD5}" presName="accent_5" presStyleCnt="0"/>
      <dgm:spPr/>
    </dgm:pt>
    <dgm:pt modelId="{976B49D0-9CE8-42F4-99A4-54ABD0E7D1D4}" type="pres">
      <dgm:prSet presAssocID="{810770B1-D4E4-478F-A267-0FCFC8E66BD5}" presName="accentRepeatNode" presStyleLbl="solidFgAcc1" presStyleIdx="4" presStyleCnt="5"/>
      <dgm:spPr>
        <a:solidFill>
          <a:schemeClr val="accent1">
            <a:lumMod val="75000"/>
          </a:schemeClr>
        </a:solidFill>
      </dgm:spPr>
    </dgm:pt>
  </dgm:ptLst>
  <dgm:cxnLst>
    <dgm:cxn modelId="{47DFBE39-FA7C-431D-B929-01488EAA2473}" type="presOf" srcId="{1F4FC96E-4505-4EB0-A6BC-4DEAFF9DA7D6}" destId="{6BD405CF-88A0-4C83-ADC7-DF3C6456A6C2}" srcOrd="0" destOrd="0" presId="urn:microsoft.com/office/officeart/2008/layout/VerticalCurvedList"/>
    <dgm:cxn modelId="{BC058F55-D8A7-4D4B-95BF-A86A24985E63}" srcId="{21B12B4F-FC88-42D6-81FB-310FF349DC6B}" destId="{9969F652-4C8D-400B-9E5C-37E2E8CF6579}" srcOrd="0" destOrd="0" parTransId="{151DCD62-7290-4EE9-A852-C98BDC894CD5}" sibTransId="{DC69AA55-3DA0-42C8-81C4-4D1204392596}"/>
    <dgm:cxn modelId="{B5FCA83B-F576-4942-B553-F9DE14278B0E}" type="presOf" srcId="{0B8CE6A6-8B23-4EF3-955E-87554B2D2948}" destId="{27BF35CD-03C1-4330-8CBE-1802FBED0F5E}" srcOrd="0" destOrd="0" presId="urn:microsoft.com/office/officeart/2008/layout/VerticalCurvedList"/>
    <dgm:cxn modelId="{3430303F-B543-4A48-AB66-40FED4EEDE8A}" type="presOf" srcId="{21B12B4F-FC88-42D6-81FB-310FF349DC6B}" destId="{7E09A63F-AF9B-4414-87D9-5105958BF6AD}" srcOrd="0" destOrd="0" presId="urn:microsoft.com/office/officeart/2008/layout/VerticalCurvedList"/>
    <dgm:cxn modelId="{E7F4DD79-0231-4014-B38D-2092C497E394}" srcId="{21B12B4F-FC88-42D6-81FB-310FF349DC6B}" destId="{1F4FC96E-4505-4EB0-A6BC-4DEAFF9DA7D6}" srcOrd="3" destOrd="0" parTransId="{B54FEA42-F2BC-4CB4-93BC-06AEE9FEB6FA}" sibTransId="{F238F612-D088-4896-8EA6-59062ED9FD61}"/>
    <dgm:cxn modelId="{7C8AAD84-B6F9-4D9C-994A-1C5515B7DBD1}" srcId="{21B12B4F-FC88-42D6-81FB-310FF349DC6B}" destId="{810770B1-D4E4-478F-A267-0FCFC8E66BD5}" srcOrd="4" destOrd="0" parTransId="{0CE7C8EE-2222-4C23-A065-677180586307}" sibTransId="{C282DE5B-6A27-4430-94C4-606CB0FDEF2D}"/>
    <dgm:cxn modelId="{C19B0A04-AE71-4B18-8168-AF93A43CA29E}" srcId="{21B12B4F-FC88-42D6-81FB-310FF349DC6B}" destId="{2A5C72B1-16D7-437A-82C7-C692510F1CC0}" srcOrd="1" destOrd="0" parTransId="{303BBA35-1BA7-45FD-995E-289886CDDD67}" sibTransId="{17FD5E7D-0FA9-44A5-9DE9-1D49183CF2BE}"/>
    <dgm:cxn modelId="{A365AD31-3A18-4904-B6B8-B85067B10CA6}" srcId="{21B12B4F-FC88-42D6-81FB-310FF349DC6B}" destId="{0B8CE6A6-8B23-4EF3-955E-87554B2D2948}" srcOrd="2" destOrd="0" parTransId="{CFA13588-A2D2-4F01-A7FC-8E05ADA8E889}" sibTransId="{FEC2F8D3-30CB-480A-B9CF-9651EE3A9170}"/>
    <dgm:cxn modelId="{A606B4F2-685F-456C-816E-9440683BAC54}" type="presOf" srcId="{9969F652-4C8D-400B-9E5C-37E2E8CF6579}" destId="{D1F554E2-A841-44C4-8E17-033F05613FEB}" srcOrd="0" destOrd="0" presId="urn:microsoft.com/office/officeart/2008/layout/VerticalCurvedList"/>
    <dgm:cxn modelId="{63221B0E-331A-408C-B6BC-2A23CD885539}" type="presOf" srcId="{DC69AA55-3DA0-42C8-81C4-4D1204392596}" destId="{E1FC7C66-1283-4D26-84CD-F62C8846D0F3}" srcOrd="0" destOrd="0" presId="urn:microsoft.com/office/officeart/2008/layout/VerticalCurvedList"/>
    <dgm:cxn modelId="{6D5BDC4F-F08D-4F11-9555-C797C7DC7C7C}" type="presOf" srcId="{810770B1-D4E4-478F-A267-0FCFC8E66BD5}" destId="{79B15346-4EF3-4739-80DB-1470580C77C2}" srcOrd="0" destOrd="0" presId="urn:microsoft.com/office/officeart/2008/layout/VerticalCurvedList"/>
    <dgm:cxn modelId="{7E1258EE-99F7-4F7C-ACB0-FDCCAE851B38}" type="presOf" srcId="{2A5C72B1-16D7-437A-82C7-C692510F1CC0}" destId="{9F15F32A-B78B-4B5A-9C08-26333C6FD2F4}" srcOrd="0" destOrd="0" presId="urn:microsoft.com/office/officeart/2008/layout/VerticalCurvedList"/>
    <dgm:cxn modelId="{21B6B337-DDC8-4048-B399-28A4471AA511}" type="presParOf" srcId="{7E09A63F-AF9B-4414-87D9-5105958BF6AD}" destId="{606342B4-1619-4815-8CBC-18E67EF33767}" srcOrd="0" destOrd="0" presId="urn:microsoft.com/office/officeart/2008/layout/VerticalCurvedList"/>
    <dgm:cxn modelId="{963DD5B2-9667-40EE-96DE-52F39B2F5DA6}" type="presParOf" srcId="{606342B4-1619-4815-8CBC-18E67EF33767}" destId="{E0406D99-9827-4986-A67C-7354D433CA60}" srcOrd="0" destOrd="0" presId="urn:microsoft.com/office/officeart/2008/layout/VerticalCurvedList"/>
    <dgm:cxn modelId="{DEE0CB3B-4F90-4505-AF41-AF86CAE9E400}" type="presParOf" srcId="{E0406D99-9827-4986-A67C-7354D433CA60}" destId="{D7D48055-2F53-4B1A-A7F6-17D8C37F27E3}" srcOrd="0" destOrd="0" presId="urn:microsoft.com/office/officeart/2008/layout/VerticalCurvedList"/>
    <dgm:cxn modelId="{5DC7AE76-F664-40EE-86FB-8F6D2B89DA25}" type="presParOf" srcId="{E0406D99-9827-4986-A67C-7354D433CA60}" destId="{E1FC7C66-1283-4D26-84CD-F62C8846D0F3}" srcOrd="1" destOrd="0" presId="urn:microsoft.com/office/officeart/2008/layout/VerticalCurvedList"/>
    <dgm:cxn modelId="{E161CD1F-F0DE-4C4E-921B-0DBD8B1C2CB8}" type="presParOf" srcId="{E0406D99-9827-4986-A67C-7354D433CA60}" destId="{82020FF1-F23D-4BB1-B210-71236C3C9980}" srcOrd="2" destOrd="0" presId="urn:microsoft.com/office/officeart/2008/layout/VerticalCurvedList"/>
    <dgm:cxn modelId="{D39140FA-CADB-448B-8127-110442ADC341}" type="presParOf" srcId="{E0406D99-9827-4986-A67C-7354D433CA60}" destId="{1048DC49-2D2B-4ED0-B437-4302D50A3344}" srcOrd="3" destOrd="0" presId="urn:microsoft.com/office/officeart/2008/layout/VerticalCurvedList"/>
    <dgm:cxn modelId="{0A626BF4-A74F-463B-93AA-716A9B383C16}" type="presParOf" srcId="{606342B4-1619-4815-8CBC-18E67EF33767}" destId="{D1F554E2-A841-44C4-8E17-033F05613FEB}" srcOrd="1" destOrd="0" presId="urn:microsoft.com/office/officeart/2008/layout/VerticalCurvedList"/>
    <dgm:cxn modelId="{EE0CE0C0-2CA7-40EF-95C7-CA339037EEA0}" type="presParOf" srcId="{606342B4-1619-4815-8CBC-18E67EF33767}" destId="{690A73CD-C993-4D83-9223-44C228B51D8E}" srcOrd="2" destOrd="0" presId="urn:microsoft.com/office/officeart/2008/layout/VerticalCurvedList"/>
    <dgm:cxn modelId="{F912A282-FA5B-420F-B04D-EC037C420BB9}" type="presParOf" srcId="{690A73CD-C993-4D83-9223-44C228B51D8E}" destId="{BA145849-5A9A-4458-BBC4-82B2C285866B}" srcOrd="0" destOrd="0" presId="urn:microsoft.com/office/officeart/2008/layout/VerticalCurvedList"/>
    <dgm:cxn modelId="{C8F96296-54BA-4D93-B564-121FF00250CA}" type="presParOf" srcId="{606342B4-1619-4815-8CBC-18E67EF33767}" destId="{9F15F32A-B78B-4B5A-9C08-26333C6FD2F4}" srcOrd="3" destOrd="0" presId="urn:microsoft.com/office/officeart/2008/layout/VerticalCurvedList"/>
    <dgm:cxn modelId="{34BBF0C3-51C5-42A9-9998-C584C55930A6}" type="presParOf" srcId="{606342B4-1619-4815-8CBC-18E67EF33767}" destId="{8CF03F1B-2B22-4265-800E-49724DD5EAFD}" srcOrd="4" destOrd="0" presId="urn:microsoft.com/office/officeart/2008/layout/VerticalCurvedList"/>
    <dgm:cxn modelId="{1BED0F90-EA9B-4A57-BB5C-44DF0C16D92F}" type="presParOf" srcId="{8CF03F1B-2B22-4265-800E-49724DD5EAFD}" destId="{A1A51806-60FF-4E82-9054-8913421A8A08}" srcOrd="0" destOrd="0" presId="urn:microsoft.com/office/officeart/2008/layout/VerticalCurvedList"/>
    <dgm:cxn modelId="{F916977F-4C4D-4083-9D7A-934D61F6DD8E}" type="presParOf" srcId="{606342B4-1619-4815-8CBC-18E67EF33767}" destId="{27BF35CD-03C1-4330-8CBE-1802FBED0F5E}" srcOrd="5" destOrd="0" presId="urn:microsoft.com/office/officeart/2008/layout/VerticalCurvedList"/>
    <dgm:cxn modelId="{EF769136-A1B1-447E-8DA7-4E4567ED1C65}" type="presParOf" srcId="{606342B4-1619-4815-8CBC-18E67EF33767}" destId="{72EEE764-F062-4338-80FE-AB09BECA3713}" srcOrd="6" destOrd="0" presId="urn:microsoft.com/office/officeart/2008/layout/VerticalCurvedList"/>
    <dgm:cxn modelId="{6C6168DC-C34E-4943-AD7B-46D36F5F30CF}" type="presParOf" srcId="{72EEE764-F062-4338-80FE-AB09BECA3713}" destId="{85924135-EF80-40C3-A8BE-51FEAC658F25}" srcOrd="0" destOrd="0" presId="urn:microsoft.com/office/officeart/2008/layout/VerticalCurvedList"/>
    <dgm:cxn modelId="{B921943E-A8F0-42D4-BA28-61104B6F7E93}" type="presParOf" srcId="{606342B4-1619-4815-8CBC-18E67EF33767}" destId="{6BD405CF-88A0-4C83-ADC7-DF3C6456A6C2}" srcOrd="7" destOrd="0" presId="urn:microsoft.com/office/officeart/2008/layout/VerticalCurvedList"/>
    <dgm:cxn modelId="{1584855D-4477-48BC-973D-BB50A816E6F0}" type="presParOf" srcId="{606342B4-1619-4815-8CBC-18E67EF33767}" destId="{04DDBF76-4795-4CCA-8807-30238F64E2E0}" srcOrd="8" destOrd="0" presId="urn:microsoft.com/office/officeart/2008/layout/VerticalCurvedList"/>
    <dgm:cxn modelId="{1CD54510-A60A-47FB-B80D-E643BF33D036}" type="presParOf" srcId="{04DDBF76-4795-4CCA-8807-30238F64E2E0}" destId="{E782D59D-4FDA-4F3B-8847-7A0C64B37005}" srcOrd="0" destOrd="0" presId="urn:microsoft.com/office/officeart/2008/layout/VerticalCurvedList"/>
    <dgm:cxn modelId="{EA8B590A-F3B6-4768-A5B7-5784BF4043A4}" type="presParOf" srcId="{606342B4-1619-4815-8CBC-18E67EF33767}" destId="{79B15346-4EF3-4739-80DB-1470580C77C2}" srcOrd="9" destOrd="0" presId="urn:microsoft.com/office/officeart/2008/layout/VerticalCurvedList"/>
    <dgm:cxn modelId="{0DF5BA6A-7A4A-4C8A-B73F-8F0DCA774026}" type="presParOf" srcId="{606342B4-1619-4815-8CBC-18E67EF33767}" destId="{B7EC8A0B-AB30-4319-B4AE-8E5FC7DBE81C}" srcOrd="10" destOrd="0" presId="urn:microsoft.com/office/officeart/2008/layout/VerticalCurvedList"/>
    <dgm:cxn modelId="{42A8C447-35FA-4FA0-B958-F7FB5247B289}" type="presParOf" srcId="{B7EC8A0B-AB30-4319-B4AE-8E5FC7DBE81C}" destId="{976B49D0-9CE8-42F4-99A4-54ABD0E7D1D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348C08-A930-44AD-8946-99568F3B70D3}" type="doc">
      <dgm:prSet loTypeId="urn:microsoft.com/office/officeart/2005/8/layout/vList3#1" loCatId="list" qsTypeId="urn:microsoft.com/office/officeart/2005/8/quickstyle/simple5" qsCatId="simple" csTypeId="urn:microsoft.com/office/officeart/2005/8/colors/accent1_4" csCatId="accent1" phldr="1"/>
      <dgm:spPr/>
    </dgm:pt>
    <dgm:pt modelId="{BCF89F3C-F90A-48F9-BFE0-5BE2EDCAF1DC}">
      <dgm:prSet phldrT="[Texto]"/>
      <dgm:spPr/>
      <dgm:t>
        <a:bodyPr/>
        <a:lstStyle/>
        <a:p>
          <a:r>
            <a:rPr lang="es-ES" b="1" dirty="0" smtClean="0">
              <a:latin typeface="+mn-lt"/>
            </a:rPr>
            <a:t>Plantilla aprobada: 285</a:t>
          </a:r>
        </a:p>
        <a:p>
          <a:r>
            <a:rPr lang="es-ES" b="1" dirty="0" smtClean="0">
              <a:latin typeface="+mn-lt"/>
            </a:rPr>
            <a:t>Plantilla cubierta: 271 (95.1 %)</a:t>
          </a:r>
          <a:endParaRPr lang="es-ES" dirty="0"/>
        </a:p>
      </dgm:t>
    </dgm:pt>
    <dgm:pt modelId="{0FB4AEA2-AAC2-404A-B215-3C19A9D821A0}" type="parTrans" cxnId="{CFB88526-4283-464D-AF80-83673030B6EB}">
      <dgm:prSet/>
      <dgm:spPr/>
      <dgm:t>
        <a:bodyPr/>
        <a:lstStyle/>
        <a:p>
          <a:endParaRPr lang="es-ES"/>
        </a:p>
      </dgm:t>
    </dgm:pt>
    <dgm:pt modelId="{B7EE7E0F-A116-4894-B6B8-474F9610D364}" type="sibTrans" cxnId="{CFB88526-4283-464D-AF80-83673030B6EB}">
      <dgm:prSet/>
      <dgm:spPr/>
      <dgm:t>
        <a:bodyPr/>
        <a:lstStyle/>
        <a:p>
          <a:endParaRPr lang="es-ES"/>
        </a:p>
      </dgm:t>
    </dgm:pt>
    <dgm:pt modelId="{B51FB4F5-BD74-4A37-86CF-3E7A7BF86385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  <a:latin typeface="+mn-lt"/>
            </a:rPr>
            <a:t>Categoría docente principal: 216 (73.1 %)</a:t>
          </a:r>
        </a:p>
        <a:p>
          <a:r>
            <a:rPr lang="es-ES" b="1" dirty="0" smtClean="0">
              <a:solidFill>
                <a:schemeClr val="tx1"/>
              </a:solidFill>
              <a:latin typeface="+mn-lt"/>
            </a:rPr>
            <a:t>Categoría docente superior: 171 (63 %)</a:t>
          </a:r>
        </a:p>
        <a:p>
          <a:r>
            <a:rPr lang="es-ES" b="1" dirty="0" smtClean="0">
              <a:solidFill>
                <a:schemeClr val="tx1"/>
              </a:solidFill>
              <a:latin typeface="+mn-lt"/>
            </a:rPr>
            <a:t>Cuadros docentes aprobados por dispensa: 55 (20.2 %)</a:t>
          </a:r>
          <a:endParaRPr lang="es-ES" dirty="0">
            <a:solidFill>
              <a:schemeClr val="tx1"/>
            </a:solidFill>
          </a:endParaRPr>
        </a:p>
      </dgm:t>
    </dgm:pt>
    <dgm:pt modelId="{2BB0E771-025F-42D9-8144-6303AB0655B0}" type="parTrans" cxnId="{650016D5-3B15-4314-858C-ADAAC67FAADA}">
      <dgm:prSet/>
      <dgm:spPr/>
      <dgm:t>
        <a:bodyPr/>
        <a:lstStyle/>
        <a:p>
          <a:endParaRPr lang="es-ES"/>
        </a:p>
      </dgm:t>
    </dgm:pt>
    <dgm:pt modelId="{FD475597-84C6-40A9-BE8A-C2D1D53B90F9}" type="sibTrans" cxnId="{650016D5-3B15-4314-858C-ADAAC67FAADA}">
      <dgm:prSet/>
      <dgm:spPr/>
      <dgm:t>
        <a:bodyPr/>
        <a:lstStyle/>
        <a:p>
          <a:endParaRPr lang="es-ES"/>
        </a:p>
      </dgm:t>
    </dgm:pt>
    <dgm:pt modelId="{8F0A8750-4FE1-41C8-9B68-703DEB785AAF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  <a:latin typeface="+mn-lt"/>
            </a:rPr>
            <a:t>Doctores: 101 (31.2 %)</a:t>
          </a:r>
        </a:p>
        <a:p>
          <a:r>
            <a:rPr lang="es-ES" b="1" dirty="0" smtClean="0">
              <a:solidFill>
                <a:schemeClr val="tx1"/>
              </a:solidFill>
              <a:latin typeface="+mn-lt"/>
            </a:rPr>
            <a:t>Máster o especialistas: 128 (47.2 %)</a:t>
          </a:r>
        </a:p>
        <a:p>
          <a:r>
            <a:rPr lang="es-ES" b="1" dirty="0" smtClean="0">
              <a:solidFill>
                <a:schemeClr val="tx1"/>
              </a:solidFill>
              <a:latin typeface="+mn-lt"/>
            </a:rPr>
            <a:t>Edad promedio: 46 años</a:t>
          </a:r>
          <a:endParaRPr lang="es-ES" dirty="0">
            <a:solidFill>
              <a:schemeClr val="tx1"/>
            </a:solidFill>
          </a:endParaRPr>
        </a:p>
      </dgm:t>
    </dgm:pt>
    <dgm:pt modelId="{418F4052-6B5C-4D20-ABDE-A8E6E1F648BD}" type="parTrans" cxnId="{C966B121-2D94-48D1-AA05-3CA341C46C36}">
      <dgm:prSet/>
      <dgm:spPr/>
      <dgm:t>
        <a:bodyPr/>
        <a:lstStyle/>
        <a:p>
          <a:endParaRPr lang="es-ES"/>
        </a:p>
      </dgm:t>
    </dgm:pt>
    <dgm:pt modelId="{8D6AE687-5D0E-4B81-ACCA-07FB19F2AD8E}" type="sibTrans" cxnId="{C966B121-2D94-48D1-AA05-3CA341C46C36}">
      <dgm:prSet/>
      <dgm:spPr/>
      <dgm:t>
        <a:bodyPr/>
        <a:lstStyle/>
        <a:p>
          <a:endParaRPr lang="es-ES"/>
        </a:p>
      </dgm:t>
    </dgm:pt>
    <dgm:pt modelId="{3AFA6376-F06A-4B7A-B147-C8A948694BE1}" type="pres">
      <dgm:prSet presAssocID="{F5348C08-A930-44AD-8946-99568F3B70D3}" presName="linearFlow" presStyleCnt="0">
        <dgm:presLayoutVars>
          <dgm:dir/>
          <dgm:resizeHandles val="exact"/>
        </dgm:presLayoutVars>
      </dgm:prSet>
      <dgm:spPr/>
    </dgm:pt>
    <dgm:pt modelId="{D192470F-976E-4781-8BE9-C387093C9F4A}" type="pres">
      <dgm:prSet presAssocID="{BCF89F3C-F90A-48F9-BFE0-5BE2EDCAF1DC}" presName="composite" presStyleCnt="0"/>
      <dgm:spPr/>
    </dgm:pt>
    <dgm:pt modelId="{9B05BEAC-5134-4AAC-8466-FC247C1B7210}" type="pres">
      <dgm:prSet presAssocID="{BCF89F3C-F90A-48F9-BFE0-5BE2EDCAF1DC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0A8CEA5-B4B4-461A-B734-EE96594989C6}" type="pres">
      <dgm:prSet presAssocID="{BCF89F3C-F90A-48F9-BFE0-5BE2EDCAF1DC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5F08824-7752-499B-96B2-FECBBF5D8376}" type="pres">
      <dgm:prSet presAssocID="{B7EE7E0F-A116-4894-B6B8-474F9610D364}" presName="spacing" presStyleCnt="0"/>
      <dgm:spPr/>
    </dgm:pt>
    <dgm:pt modelId="{A38DA2A4-75C9-4D7A-86A1-9F915AD21385}" type="pres">
      <dgm:prSet presAssocID="{B51FB4F5-BD74-4A37-86CF-3E7A7BF86385}" presName="composite" presStyleCnt="0"/>
      <dgm:spPr/>
    </dgm:pt>
    <dgm:pt modelId="{D6DC6655-C097-44EE-BCCC-34FCEEF97C2E}" type="pres">
      <dgm:prSet presAssocID="{B51FB4F5-BD74-4A37-86CF-3E7A7BF86385}" presName="imgShp" presStyleLbl="fgImgPlace1" presStyleIdx="1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DFBCEE7-D1D1-4FD2-949F-9BFB4A2EC7C3}" type="pres">
      <dgm:prSet presAssocID="{B51FB4F5-BD74-4A37-86CF-3E7A7BF86385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7600445-0B0C-42DF-9EF4-6D8D471C2F58}" type="pres">
      <dgm:prSet presAssocID="{FD475597-84C6-40A9-BE8A-C2D1D53B90F9}" presName="spacing" presStyleCnt="0"/>
      <dgm:spPr/>
    </dgm:pt>
    <dgm:pt modelId="{596D1B0E-49F4-4D2E-A38D-65EEC8B7755F}" type="pres">
      <dgm:prSet presAssocID="{8F0A8750-4FE1-41C8-9B68-703DEB785AAF}" presName="composite" presStyleCnt="0"/>
      <dgm:spPr/>
    </dgm:pt>
    <dgm:pt modelId="{1605587F-D769-4F99-8C1B-6452BDEBE75A}" type="pres">
      <dgm:prSet presAssocID="{8F0A8750-4FE1-41C8-9B68-703DEB785AAF}" presName="imgShp" presStyleLbl="fgImgPlace1" presStyleIdx="2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41A4976-1CB3-4A24-B0C4-39B9453B6951}" type="pres">
      <dgm:prSet presAssocID="{8F0A8750-4FE1-41C8-9B68-703DEB785AAF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0E90920-F3CD-48A5-9DAB-449699704719}" type="presOf" srcId="{BCF89F3C-F90A-48F9-BFE0-5BE2EDCAF1DC}" destId="{30A8CEA5-B4B4-461A-B734-EE96594989C6}" srcOrd="0" destOrd="0" presId="urn:microsoft.com/office/officeart/2005/8/layout/vList3#1"/>
    <dgm:cxn modelId="{650016D5-3B15-4314-858C-ADAAC67FAADA}" srcId="{F5348C08-A930-44AD-8946-99568F3B70D3}" destId="{B51FB4F5-BD74-4A37-86CF-3E7A7BF86385}" srcOrd="1" destOrd="0" parTransId="{2BB0E771-025F-42D9-8144-6303AB0655B0}" sibTransId="{FD475597-84C6-40A9-BE8A-C2D1D53B90F9}"/>
    <dgm:cxn modelId="{BF5A3905-192B-4321-9BA7-D73D693006AE}" type="presOf" srcId="{F5348C08-A930-44AD-8946-99568F3B70D3}" destId="{3AFA6376-F06A-4B7A-B147-C8A948694BE1}" srcOrd="0" destOrd="0" presId="urn:microsoft.com/office/officeart/2005/8/layout/vList3#1"/>
    <dgm:cxn modelId="{CFB88526-4283-464D-AF80-83673030B6EB}" srcId="{F5348C08-A930-44AD-8946-99568F3B70D3}" destId="{BCF89F3C-F90A-48F9-BFE0-5BE2EDCAF1DC}" srcOrd="0" destOrd="0" parTransId="{0FB4AEA2-AAC2-404A-B215-3C19A9D821A0}" sibTransId="{B7EE7E0F-A116-4894-B6B8-474F9610D364}"/>
    <dgm:cxn modelId="{C966B121-2D94-48D1-AA05-3CA341C46C36}" srcId="{F5348C08-A930-44AD-8946-99568F3B70D3}" destId="{8F0A8750-4FE1-41C8-9B68-703DEB785AAF}" srcOrd="2" destOrd="0" parTransId="{418F4052-6B5C-4D20-ABDE-A8E6E1F648BD}" sibTransId="{8D6AE687-5D0E-4B81-ACCA-07FB19F2AD8E}"/>
    <dgm:cxn modelId="{6ED147AB-18EB-437B-8E20-A7F750BFAAC9}" type="presOf" srcId="{B51FB4F5-BD74-4A37-86CF-3E7A7BF86385}" destId="{DDFBCEE7-D1D1-4FD2-949F-9BFB4A2EC7C3}" srcOrd="0" destOrd="0" presId="urn:microsoft.com/office/officeart/2005/8/layout/vList3#1"/>
    <dgm:cxn modelId="{EDF93BEC-0E15-4BED-816A-4FEC39377571}" type="presOf" srcId="{8F0A8750-4FE1-41C8-9B68-703DEB785AAF}" destId="{841A4976-1CB3-4A24-B0C4-39B9453B6951}" srcOrd="0" destOrd="0" presId="urn:microsoft.com/office/officeart/2005/8/layout/vList3#1"/>
    <dgm:cxn modelId="{82883DBD-DC77-4B29-9769-93F86FD3AEDC}" type="presParOf" srcId="{3AFA6376-F06A-4B7A-B147-C8A948694BE1}" destId="{D192470F-976E-4781-8BE9-C387093C9F4A}" srcOrd="0" destOrd="0" presId="urn:microsoft.com/office/officeart/2005/8/layout/vList3#1"/>
    <dgm:cxn modelId="{087E4F47-24CF-480D-BD0B-FBA4307F29E0}" type="presParOf" srcId="{D192470F-976E-4781-8BE9-C387093C9F4A}" destId="{9B05BEAC-5134-4AAC-8466-FC247C1B7210}" srcOrd="0" destOrd="0" presId="urn:microsoft.com/office/officeart/2005/8/layout/vList3#1"/>
    <dgm:cxn modelId="{3E1AF076-F4C8-421D-A41F-B91B76930E2D}" type="presParOf" srcId="{D192470F-976E-4781-8BE9-C387093C9F4A}" destId="{30A8CEA5-B4B4-461A-B734-EE96594989C6}" srcOrd="1" destOrd="0" presId="urn:microsoft.com/office/officeart/2005/8/layout/vList3#1"/>
    <dgm:cxn modelId="{764036EB-6D88-4FB8-9769-D792651151AD}" type="presParOf" srcId="{3AFA6376-F06A-4B7A-B147-C8A948694BE1}" destId="{35F08824-7752-499B-96B2-FECBBF5D8376}" srcOrd="1" destOrd="0" presId="urn:microsoft.com/office/officeart/2005/8/layout/vList3#1"/>
    <dgm:cxn modelId="{2D36E95A-5D07-456C-8809-B116AD0C9511}" type="presParOf" srcId="{3AFA6376-F06A-4B7A-B147-C8A948694BE1}" destId="{A38DA2A4-75C9-4D7A-86A1-9F915AD21385}" srcOrd="2" destOrd="0" presId="urn:microsoft.com/office/officeart/2005/8/layout/vList3#1"/>
    <dgm:cxn modelId="{6CF2770E-CD5A-4D2B-BD4D-BE5FF224153A}" type="presParOf" srcId="{A38DA2A4-75C9-4D7A-86A1-9F915AD21385}" destId="{D6DC6655-C097-44EE-BCCC-34FCEEF97C2E}" srcOrd="0" destOrd="0" presId="urn:microsoft.com/office/officeart/2005/8/layout/vList3#1"/>
    <dgm:cxn modelId="{EFBB7D5C-8420-46D9-912A-0D2CB05A2EC4}" type="presParOf" srcId="{A38DA2A4-75C9-4D7A-86A1-9F915AD21385}" destId="{DDFBCEE7-D1D1-4FD2-949F-9BFB4A2EC7C3}" srcOrd="1" destOrd="0" presId="urn:microsoft.com/office/officeart/2005/8/layout/vList3#1"/>
    <dgm:cxn modelId="{BF7240B4-4E74-4A6C-B8B2-317BD3AC831C}" type="presParOf" srcId="{3AFA6376-F06A-4B7A-B147-C8A948694BE1}" destId="{17600445-0B0C-42DF-9EF4-6D8D471C2F58}" srcOrd="3" destOrd="0" presId="urn:microsoft.com/office/officeart/2005/8/layout/vList3#1"/>
    <dgm:cxn modelId="{B9E5597D-1422-4DB0-8B1C-4A6A764F211F}" type="presParOf" srcId="{3AFA6376-F06A-4B7A-B147-C8A948694BE1}" destId="{596D1B0E-49F4-4D2E-A38D-65EEC8B7755F}" srcOrd="4" destOrd="0" presId="urn:microsoft.com/office/officeart/2005/8/layout/vList3#1"/>
    <dgm:cxn modelId="{DA4ACEB1-02AA-4431-8D09-B2A64AA9F3F2}" type="presParOf" srcId="{596D1B0E-49F4-4D2E-A38D-65EEC8B7755F}" destId="{1605587F-D769-4F99-8C1B-6452BDEBE75A}" srcOrd="0" destOrd="0" presId="urn:microsoft.com/office/officeart/2005/8/layout/vList3#1"/>
    <dgm:cxn modelId="{8A0CA4D7-D413-47F8-B0AA-7A1B9BE4AC34}" type="presParOf" srcId="{596D1B0E-49F4-4D2E-A38D-65EEC8B7755F}" destId="{841A4976-1CB3-4A24-B0C4-39B9453B6951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8F8BC9F-E9A4-4114-BA36-8A5D51FA558E}" type="doc">
      <dgm:prSet loTypeId="urn:microsoft.com/office/officeart/2005/8/layout/vList4#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43ED788-4B33-42D6-95CE-8B69CF40D089}">
      <dgm:prSet phldrT="[Texto]" custT="1"/>
      <dgm:spPr/>
      <dgm:t>
        <a:bodyPr/>
        <a:lstStyle/>
        <a:p>
          <a:r>
            <a:rPr lang="es-ES" sz="2000" b="1" dirty="0" smtClean="0">
              <a:solidFill>
                <a:schemeClr val="tx1"/>
              </a:solidFill>
            </a:rPr>
            <a:t>174 Proyectos de Investigación</a:t>
          </a:r>
          <a:r>
            <a:rPr lang="es-ES" sz="2000" dirty="0" smtClean="0">
              <a:solidFill>
                <a:schemeClr val="tx1"/>
              </a:solidFill>
            </a:rPr>
            <a:t>: 37 Proyectos asociados a Programas, 6 Proyectos no asociados a Programas, 18 Proyectos Empresariales, 18 Proyectos Internacionales y 95 Proyectos Institucionales (61 PIVENE)</a:t>
          </a:r>
          <a:endParaRPr lang="es-ES" sz="2000" dirty="0">
            <a:solidFill>
              <a:schemeClr val="tx1"/>
            </a:solidFill>
          </a:endParaRPr>
        </a:p>
      </dgm:t>
    </dgm:pt>
    <dgm:pt modelId="{77CDB90F-96FC-4FE4-9721-FF2940D03CF4}" type="parTrans" cxnId="{B8BFD296-45C5-468A-9794-0F71F081839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3199253-5559-4BB9-BFC0-33E3279B8B7D}" type="sibTrans" cxnId="{B8BFD296-45C5-468A-9794-0F71F081839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90DC0DD-810B-4AE0-A74A-045A70B762C5}">
      <dgm:prSet phldrT="[Texto]" custT="1"/>
      <dgm:spPr/>
      <dgm:t>
        <a:bodyPr/>
        <a:lstStyle/>
        <a:p>
          <a:r>
            <a:rPr lang="es-ES" sz="2400" dirty="0" smtClean="0">
              <a:solidFill>
                <a:schemeClr val="tx1"/>
              </a:solidFill>
            </a:rPr>
            <a:t>35 Maestrías, 4 Especialidades , 28 Programas de Doctorado</a:t>
          </a:r>
          <a:endParaRPr lang="es-ES" sz="2400" dirty="0">
            <a:solidFill>
              <a:schemeClr val="tx1"/>
            </a:solidFill>
          </a:endParaRPr>
        </a:p>
      </dgm:t>
    </dgm:pt>
    <dgm:pt modelId="{A6C3B20C-6F6C-47EF-9F53-26731E205351}" type="parTrans" cxnId="{D9C32009-2A34-497E-ABE4-941B3699E5C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EE2DD7C-9B50-42B3-9A87-1FF389BB960E}" type="sibTrans" cxnId="{D9C32009-2A34-497E-ABE4-941B3699E5C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21EEF39-A50B-40B3-A9FF-FC435DFD3537}">
      <dgm:prSet phldrT="[Texto]" custT="1"/>
      <dgm:spPr/>
      <dgm:t>
        <a:bodyPr/>
        <a:lstStyle/>
        <a:p>
          <a:r>
            <a:rPr lang="es-ES" sz="2400" b="1" dirty="0" smtClean="0">
              <a:solidFill>
                <a:schemeClr val="tx1"/>
              </a:solidFill>
            </a:rPr>
            <a:t>Convenios, acuerdos y redes</a:t>
          </a:r>
        </a:p>
        <a:p>
          <a:r>
            <a:rPr lang="es-ES" sz="2400" b="1" dirty="0" smtClean="0">
              <a:solidFill>
                <a:schemeClr val="tx1"/>
              </a:solidFill>
            </a:rPr>
            <a:t>163 nacionales </a:t>
          </a:r>
          <a:r>
            <a:rPr lang="es-ES" sz="2400" dirty="0" smtClean="0">
              <a:solidFill>
                <a:schemeClr val="tx1"/>
              </a:solidFill>
            </a:rPr>
            <a:t>(OACE, Universidades, otras instituciones) y 28 redes temáticas</a:t>
          </a:r>
          <a:endParaRPr lang="es-ES" sz="2400" dirty="0">
            <a:solidFill>
              <a:schemeClr val="tx1"/>
            </a:solidFill>
          </a:endParaRPr>
        </a:p>
      </dgm:t>
    </dgm:pt>
    <dgm:pt modelId="{8555142B-ADA5-464A-BA69-4DE0CF0D6DD7}" type="parTrans" cxnId="{AE15F399-7B86-4A58-8523-9F9F7DD8D4E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73A4304-925F-4915-B960-0CB6734EE0EB}" type="sibTrans" cxnId="{AE15F399-7B86-4A58-8523-9F9F7DD8D4E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D1256F2-0834-44C2-9ACB-B8CF14ABC3DB}">
      <dgm:prSet custT="1"/>
      <dgm:spPr/>
      <dgm:t>
        <a:bodyPr/>
        <a:lstStyle/>
        <a:p>
          <a:r>
            <a:rPr lang="es-ES" sz="2400" b="1" dirty="0" smtClean="0">
              <a:solidFill>
                <a:schemeClr val="tx1"/>
              </a:solidFill>
            </a:rPr>
            <a:t>229 internacionales </a:t>
          </a:r>
          <a:r>
            <a:rPr lang="es-ES" sz="2400" dirty="0" smtClean="0">
              <a:solidFill>
                <a:schemeClr val="tx1"/>
              </a:solidFill>
            </a:rPr>
            <a:t>(Bélgica, España, Francia, Alemania, Venezuela, Canadá, Brasil, Ecuador, México, Colombia, Argentina) </a:t>
          </a:r>
          <a:endParaRPr lang="es-ES" sz="2400" dirty="0">
            <a:solidFill>
              <a:schemeClr val="tx1"/>
            </a:solidFill>
          </a:endParaRPr>
        </a:p>
      </dgm:t>
    </dgm:pt>
    <dgm:pt modelId="{1B2B63C6-98D3-4F3F-B728-4536CD1F7867}" type="parTrans" cxnId="{151C7B03-A88F-4168-A3BD-963541728D1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F5D78EC-E48B-4BDA-8DB2-F9E8863A2E0C}" type="sibTrans" cxnId="{151C7B03-A88F-4168-A3BD-963541728D1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1A4895B-B832-4EE3-89E3-9D9BDC747D56}" type="pres">
      <dgm:prSet presAssocID="{88F8BC9F-E9A4-4114-BA36-8A5D51FA558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7C7965F-F7F6-47C0-AAE7-655462A14C72}" type="pres">
      <dgm:prSet presAssocID="{A43ED788-4B33-42D6-95CE-8B69CF40D089}" presName="comp" presStyleCnt="0"/>
      <dgm:spPr/>
    </dgm:pt>
    <dgm:pt modelId="{CB185F67-AF69-444B-8485-0CFA28EBA86A}" type="pres">
      <dgm:prSet presAssocID="{A43ED788-4B33-42D6-95CE-8B69CF40D089}" presName="box" presStyleLbl="node1" presStyleIdx="0" presStyleCnt="4"/>
      <dgm:spPr/>
      <dgm:t>
        <a:bodyPr/>
        <a:lstStyle/>
        <a:p>
          <a:endParaRPr lang="es-ES"/>
        </a:p>
      </dgm:t>
    </dgm:pt>
    <dgm:pt modelId="{46BF1439-44EA-4CC3-B866-ED8946CFA8E4}" type="pres">
      <dgm:prSet presAssocID="{A43ED788-4B33-42D6-95CE-8B69CF40D089}" presName="img" presStyleLbl="fgImgPlace1" presStyleIdx="0" presStyleCnt="4" custScaleX="4767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17FCD863-2E44-4F36-A868-E2B993D20352}" type="pres">
      <dgm:prSet presAssocID="{A43ED788-4B33-42D6-95CE-8B69CF40D089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8BE112C-91E1-4E57-910F-040FF8DCA717}" type="pres">
      <dgm:prSet presAssocID="{F3199253-5559-4BB9-BFC0-33E3279B8B7D}" presName="spacer" presStyleCnt="0"/>
      <dgm:spPr/>
    </dgm:pt>
    <dgm:pt modelId="{62DDE1FA-5A74-4B84-8C92-7559EC57406D}" type="pres">
      <dgm:prSet presAssocID="{C90DC0DD-810B-4AE0-A74A-045A70B762C5}" presName="comp" presStyleCnt="0"/>
      <dgm:spPr/>
    </dgm:pt>
    <dgm:pt modelId="{92C9F14F-7896-4BEC-B39A-4CAC1157407E}" type="pres">
      <dgm:prSet presAssocID="{C90DC0DD-810B-4AE0-A74A-045A70B762C5}" presName="box" presStyleLbl="node1" presStyleIdx="1" presStyleCnt="4"/>
      <dgm:spPr/>
      <dgm:t>
        <a:bodyPr/>
        <a:lstStyle/>
        <a:p>
          <a:endParaRPr lang="es-ES"/>
        </a:p>
      </dgm:t>
    </dgm:pt>
    <dgm:pt modelId="{2A153E9B-0001-4612-9034-A3C32FCD7632}" type="pres">
      <dgm:prSet presAssocID="{C90DC0DD-810B-4AE0-A74A-045A70B762C5}" presName="img" presStyleLbl="fgImgPlace1" presStyleIdx="1" presStyleCnt="4" custScaleX="47676" custLinFactNeighborX="-729" custLinFactNeighborY="-484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5D0A71BA-4A0F-4A5D-A3A2-828071D4327A}" type="pres">
      <dgm:prSet presAssocID="{C90DC0DD-810B-4AE0-A74A-045A70B762C5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5EA4486-D723-4400-9B12-799805E1F3AA}" type="pres">
      <dgm:prSet presAssocID="{9EE2DD7C-9B50-42B3-9A87-1FF389BB960E}" presName="spacer" presStyleCnt="0"/>
      <dgm:spPr/>
    </dgm:pt>
    <dgm:pt modelId="{F5F7AFAF-B34A-4E5E-B50A-06A801E2DB42}" type="pres">
      <dgm:prSet presAssocID="{F21EEF39-A50B-40B3-A9FF-FC435DFD3537}" presName="comp" presStyleCnt="0"/>
      <dgm:spPr/>
    </dgm:pt>
    <dgm:pt modelId="{7ADDAE44-9DCC-4FB7-95AB-089393BF556B}" type="pres">
      <dgm:prSet presAssocID="{F21EEF39-A50B-40B3-A9FF-FC435DFD3537}" presName="box" presStyleLbl="node1" presStyleIdx="2" presStyleCnt="4"/>
      <dgm:spPr/>
      <dgm:t>
        <a:bodyPr/>
        <a:lstStyle/>
        <a:p>
          <a:endParaRPr lang="es-ES"/>
        </a:p>
      </dgm:t>
    </dgm:pt>
    <dgm:pt modelId="{6CF93964-20F3-4325-B8AE-7CA8F007E9DD}" type="pres">
      <dgm:prSet presAssocID="{F21EEF39-A50B-40B3-A9FF-FC435DFD3537}" presName="img" presStyleLbl="fgImgPlace1" presStyleIdx="2" presStyleCnt="4" custScaleX="4767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7F0398D0-6484-4C83-BCCF-F85F1277D344}" type="pres">
      <dgm:prSet presAssocID="{F21EEF39-A50B-40B3-A9FF-FC435DFD3537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62D8B77-1550-4345-B844-FA8E1D24D62A}" type="pres">
      <dgm:prSet presAssocID="{E73A4304-925F-4915-B960-0CB6734EE0EB}" presName="spacer" presStyleCnt="0"/>
      <dgm:spPr/>
    </dgm:pt>
    <dgm:pt modelId="{62D826E0-311A-43C2-8D70-9310BA06998B}" type="pres">
      <dgm:prSet presAssocID="{2D1256F2-0834-44C2-9ACB-B8CF14ABC3DB}" presName="comp" presStyleCnt="0"/>
      <dgm:spPr/>
    </dgm:pt>
    <dgm:pt modelId="{73968D0D-8219-4FD4-9FB6-81AE44DC8878}" type="pres">
      <dgm:prSet presAssocID="{2D1256F2-0834-44C2-9ACB-B8CF14ABC3DB}" presName="box" presStyleLbl="node1" presStyleIdx="3" presStyleCnt="4"/>
      <dgm:spPr/>
      <dgm:t>
        <a:bodyPr/>
        <a:lstStyle/>
        <a:p>
          <a:endParaRPr lang="es-ES"/>
        </a:p>
      </dgm:t>
    </dgm:pt>
    <dgm:pt modelId="{B3C55E62-0655-4B31-90B7-22C7001217F2}" type="pres">
      <dgm:prSet presAssocID="{2D1256F2-0834-44C2-9ACB-B8CF14ABC3DB}" presName="img" presStyleLbl="fgImgPlace1" presStyleIdx="3" presStyleCnt="4" custScaleX="4767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286EDD43-E030-44AD-A91C-DD373C77726F}" type="pres">
      <dgm:prSet presAssocID="{2D1256F2-0834-44C2-9ACB-B8CF14ABC3DB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51C7B03-A88F-4168-A3BD-963541728D15}" srcId="{88F8BC9F-E9A4-4114-BA36-8A5D51FA558E}" destId="{2D1256F2-0834-44C2-9ACB-B8CF14ABC3DB}" srcOrd="3" destOrd="0" parTransId="{1B2B63C6-98D3-4F3F-B728-4536CD1F7867}" sibTransId="{AF5D78EC-E48B-4BDA-8DB2-F9E8863A2E0C}"/>
    <dgm:cxn modelId="{DA986431-80CF-47E1-9DA1-C60BD92E6F51}" type="presOf" srcId="{C90DC0DD-810B-4AE0-A74A-045A70B762C5}" destId="{92C9F14F-7896-4BEC-B39A-4CAC1157407E}" srcOrd="0" destOrd="0" presId="urn:microsoft.com/office/officeart/2005/8/layout/vList4#1"/>
    <dgm:cxn modelId="{967D2F6F-E549-4702-9DC8-F19F5944A533}" type="presOf" srcId="{C90DC0DD-810B-4AE0-A74A-045A70B762C5}" destId="{5D0A71BA-4A0F-4A5D-A3A2-828071D4327A}" srcOrd="1" destOrd="0" presId="urn:microsoft.com/office/officeart/2005/8/layout/vList4#1"/>
    <dgm:cxn modelId="{B8BFD296-45C5-468A-9794-0F71F0818397}" srcId="{88F8BC9F-E9A4-4114-BA36-8A5D51FA558E}" destId="{A43ED788-4B33-42D6-95CE-8B69CF40D089}" srcOrd="0" destOrd="0" parTransId="{77CDB90F-96FC-4FE4-9721-FF2940D03CF4}" sibTransId="{F3199253-5559-4BB9-BFC0-33E3279B8B7D}"/>
    <dgm:cxn modelId="{E919173B-BF0F-44D5-8DA8-473990CD4126}" type="presOf" srcId="{2D1256F2-0834-44C2-9ACB-B8CF14ABC3DB}" destId="{286EDD43-E030-44AD-A91C-DD373C77726F}" srcOrd="1" destOrd="0" presId="urn:microsoft.com/office/officeart/2005/8/layout/vList4#1"/>
    <dgm:cxn modelId="{25C9AD72-6D32-4CB2-A0B4-D6AC5DA6BCA3}" type="presOf" srcId="{2D1256F2-0834-44C2-9ACB-B8CF14ABC3DB}" destId="{73968D0D-8219-4FD4-9FB6-81AE44DC8878}" srcOrd="0" destOrd="0" presId="urn:microsoft.com/office/officeart/2005/8/layout/vList4#1"/>
    <dgm:cxn modelId="{44A0B8F9-2CFB-4DB6-891A-B6E172D02363}" type="presOf" srcId="{88F8BC9F-E9A4-4114-BA36-8A5D51FA558E}" destId="{F1A4895B-B832-4EE3-89E3-9D9BDC747D56}" srcOrd="0" destOrd="0" presId="urn:microsoft.com/office/officeart/2005/8/layout/vList4#1"/>
    <dgm:cxn modelId="{D9C32009-2A34-497E-ABE4-941B3699E5CD}" srcId="{88F8BC9F-E9A4-4114-BA36-8A5D51FA558E}" destId="{C90DC0DD-810B-4AE0-A74A-045A70B762C5}" srcOrd="1" destOrd="0" parTransId="{A6C3B20C-6F6C-47EF-9F53-26731E205351}" sibTransId="{9EE2DD7C-9B50-42B3-9A87-1FF389BB960E}"/>
    <dgm:cxn modelId="{265D6C5A-ED28-4865-A2B1-9B68D86F0CF1}" type="presOf" srcId="{F21EEF39-A50B-40B3-A9FF-FC435DFD3537}" destId="{7F0398D0-6484-4C83-BCCF-F85F1277D344}" srcOrd="1" destOrd="0" presId="urn:microsoft.com/office/officeart/2005/8/layout/vList4#1"/>
    <dgm:cxn modelId="{6F1C55CB-1055-419B-B83E-5BC970C00D04}" type="presOf" srcId="{F21EEF39-A50B-40B3-A9FF-FC435DFD3537}" destId="{7ADDAE44-9DCC-4FB7-95AB-089393BF556B}" srcOrd="0" destOrd="0" presId="urn:microsoft.com/office/officeart/2005/8/layout/vList4#1"/>
    <dgm:cxn modelId="{41CC4605-37E0-4BA2-A2B4-6B329A58E5E5}" type="presOf" srcId="{A43ED788-4B33-42D6-95CE-8B69CF40D089}" destId="{17FCD863-2E44-4F36-A868-E2B993D20352}" srcOrd="1" destOrd="0" presId="urn:microsoft.com/office/officeart/2005/8/layout/vList4#1"/>
    <dgm:cxn modelId="{36A0C65E-DCCE-4BA5-A4A3-53BAF78D5D8A}" type="presOf" srcId="{A43ED788-4B33-42D6-95CE-8B69CF40D089}" destId="{CB185F67-AF69-444B-8485-0CFA28EBA86A}" srcOrd="0" destOrd="0" presId="urn:microsoft.com/office/officeart/2005/8/layout/vList4#1"/>
    <dgm:cxn modelId="{AE15F399-7B86-4A58-8523-9F9F7DD8D4EA}" srcId="{88F8BC9F-E9A4-4114-BA36-8A5D51FA558E}" destId="{F21EEF39-A50B-40B3-A9FF-FC435DFD3537}" srcOrd="2" destOrd="0" parTransId="{8555142B-ADA5-464A-BA69-4DE0CF0D6DD7}" sibTransId="{E73A4304-925F-4915-B960-0CB6734EE0EB}"/>
    <dgm:cxn modelId="{8E7AFD3F-5A9A-408C-9148-18E2478A8189}" type="presParOf" srcId="{F1A4895B-B832-4EE3-89E3-9D9BDC747D56}" destId="{57C7965F-F7F6-47C0-AAE7-655462A14C72}" srcOrd="0" destOrd="0" presId="urn:microsoft.com/office/officeart/2005/8/layout/vList4#1"/>
    <dgm:cxn modelId="{AB49AEF3-0532-4CD2-BDAC-DB9B2913E914}" type="presParOf" srcId="{57C7965F-F7F6-47C0-AAE7-655462A14C72}" destId="{CB185F67-AF69-444B-8485-0CFA28EBA86A}" srcOrd="0" destOrd="0" presId="urn:microsoft.com/office/officeart/2005/8/layout/vList4#1"/>
    <dgm:cxn modelId="{8C09D8FF-A644-4A0D-B792-EE4358BDA1C8}" type="presParOf" srcId="{57C7965F-F7F6-47C0-AAE7-655462A14C72}" destId="{46BF1439-44EA-4CC3-B866-ED8946CFA8E4}" srcOrd="1" destOrd="0" presId="urn:microsoft.com/office/officeart/2005/8/layout/vList4#1"/>
    <dgm:cxn modelId="{CD8873A9-DDDC-4704-B5C9-D5FA73C9599E}" type="presParOf" srcId="{57C7965F-F7F6-47C0-AAE7-655462A14C72}" destId="{17FCD863-2E44-4F36-A868-E2B993D20352}" srcOrd="2" destOrd="0" presId="urn:microsoft.com/office/officeart/2005/8/layout/vList4#1"/>
    <dgm:cxn modelId="{94C7ABD5-DEF1-4982-A3F8-996DE112FE36}" type="presParOf" srcId="{F1A4895B-B832-4EE3-89E3-9D9BDC747D56}" destId="{08BE112C-91E1-4E57-910F-040FF8DCA717}" srcOrd="1" destOrd="0" presId="urn:microsoft.com/office/officeart/2005/8/layout/vList4#1"/>
    <dgm:cxn modelId="{72712F75-EE6D-4209-A13E-30515D5B04B3}" type="presParOf" srcId="{F1A4895B-B832-4EE3-89E3-9D9BDC747D56}" destId="{62DDE1FA-5A74-4B84-8C92-7559EC57406D}" srcOrd="2" destOrd="0" presId="urn:microsoft.com/office/officeart/2005/8/layout/vList4#1"/>
    <dgm:cxn modelId="{10C92C45-4500-4DFB-9457-5391AB3AC949}" type="presParOf" srcId="{62DDE1FA-5A74-4B84-8C92-7559EC57406D}" destId="{92C9F14F-7896-4BEC-B39A-4CAC1157407E}" srcOrd="0" destOrd="0" presId="urn:microsoft.com/office/officeart/2005/8/layout/vList4#1"/>
    <dgm:cxn modelId="{F1F196EC-42D7-4D95-91E2-71221DAB258E}" type="presParOf" srcId="{62DDE1FA-5A74-4B84-8C92-7559EC57406D}" destId="{2A153E9B-0001-4612-9034-A3C32FCD7632}" srcOrd="1" destOrd="0" presId="urn:microsoft.com/office/officeart/2005/8/layout/vList4#1"/>
    <dgm:cxn modelId="{D196E736-2E85-43AA-BAAB-B5FF9F5264A4}" type="presParOf" srcId="{62DDE1FA-5A74-4B84-8C92-7559EC57406D}" destId="{5D0A71BA-4A0F-4A5D-A3A2-828071D4327A}" srcOrd="2" destOrd="0" presId="urn:microsoft.com/office/officeart/2005/8/layout/vList4#1"/>
    <dgm:cxn modelId="{3BC8DA13-C92C-4E4A-98C2-C8FBD9E16C25}" type="presParOf" srcId="{F1A4895B-B832-4EE3-89E3-9D9BDC747D56}" destId="{A5EA4486-D723-4400-9B12-799805E1F3AA}" srcOrd="3" destOrd="0" presId="urn:microsoft.com/office/officeart/2005/8/layout/vList4#1"/>
    <dgm:cxn modelId="{B7C91188-AB10-4C78-B0C8-47B09FF8CF23}" type="presParOf" srcId="{F1A4895B-B832-4EE3-89E3-9D9BDC747D56}" destId="{F5F7AFAF-B34A-4E5E-B50A-06A801E2DB42}" srcOrd="4" destOrd="0" presId="urn:microsoft.com/office/officeart/2005/8/layout/vList4#1"/>
    <dgm:cxn modelId="{7E9D106B-A706-4AFE-BFBD-9E51552C7838}" type="presParOf" srcId="{F5F7AFAF-B34A-4E5E-B50A-06A801E2DB42}" destId="{7ADDAE44-9DCC-4FB7-95AB-089393BF556B}" srcOrd="0" destOrd="0" presId="urn:microsoft.com/office/officeart/2005/8/layout/vList4#1"/>
    <dgm:cxn modelId="{657E630F-930E-4A6A-A4B7-552DA9755421}" type="presParOf" srcId="{F5F7AFAF-B34A-4E5E-B50A-06A801E2DB42}" destId="{6CF93964-20F3-4325-B8AE-7CA8F007E9DD}" srcOrd="1" destOrd="0" presId="urn:microsoft.com/office/officeart/2005/8/layout/vList4#1"/>
    <dgm:cxn modelId="{72524748-DABF-48BB-AEC4-6DC23346576E}" type="presParOf" srcId="{F5F7AFAF-B34A-4E5E-B50A-06A801E2DB42}" destId="{7F0398D0-6484-4C83-BCCF-F85F1277D344}" srcOrd="2" destOrd="0" presId="urn:microsoft.com/office/officeart/2005/8/layout/vList4#1"/>
    <dgm:cxn modelId="{AC49FB6A-E20A-4508-92C1-C2823BE0E3D5}" type="presParOf" srcId="{F1A4895B-B832-4EE3-89E3-9D9BDC747D56}" destId="{B62D8B77-1550-4345-B844-FA8E1D24D62A}" srcOrd="5" destOrd="0" presId="urn:microsoft.com/office/officeart/2005/8/layout/vList4#1"/>
    <dgm:cxn modelId="{8E3664B7-8B1B-4E9E-8CBD-40C283DB69E7}" type="presParOf" srcId="{F1A4895B-B832-4EE3-89E3-9D9BDC747D56}" destId="{62D826E0-311A-43C2-8D70-9310BA06998B}" srcOrd="6" destOrd="0" presId="urn:microsoft.com/office/officeart/2005/8/layout/vList4#1"/>
    <dgm:cxn modelId="{3F0CC140-75CE-4055-934D-678C9D5B9EA0}" type="presParOf" srcId="{62D826E0-311A-43C2-8D70-9310BA06998B}" destId="{73968D0D-8219-4FD4-9FB6-81AE44DC8878}" srcOrd="0" destOrd="0" presId="urn:microsoft.com/office/officeart/2005/8/layout/vList4#1"/>
    <dgm:cxn modelId="{DFE520AF-6E58-483B-A5CC-17C7B48CB077}" type="presParOf" srcId="{62D826E0-311A-43C2-8D70-9310BA06998B}" destId="{B3C55E62-0655-4B31-90B7-22C7001217F2}" srcOrd="1" destOrd="0" presId="urn:microsoft.com/office/officeart/2005/8/layout/vList4#1"/>
    <dgm:cxn modelId="{BDC984EA-FA1C-4B33-8885-3C663256E611}" type="presParOf" srcId="{62D826E0-311A-43C2-8D70-9310BA06998B}" destId="{286EDD43-E030-44AD-A91C-DD373C77726F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BA8FC5E-6798-4BF7-B7A0-5D97367BF5D4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62252F0-7714-4F91-A38D-60CD5EB6F97C}">
      <dgm:prSet phldrT="[Texto]"/>
      <dgm:spPr/>
      <dgm:t>
        <a:bodyPr/>
        <a:lstStyle/>
        <a:p>
          <a:r>
            <a:rPr lang="en-US" dirty="0" err="1" smtClean="0"/>
            <a:t>Amplio</a:t>
          </a:r>
          <a:r>
            <a:rPr lang="en-US" dirty="0" smtClean="0"/>
            <a:t> </a:t>
          </a:r>
          <a:r>
            <a:rPr lang="en-US" dirty="0" err="1" smtClean="0"/>
            <a:t>potencial</a:t>
          </a:r>
          <a:r>
            <a:rPr lang="en-US" dirty="0" smtClean="0"/>
            <a:t> </a:t>
          </a:r>
          <a:r>
            <a:rPr lang="es-ES" dirty="0" smtClean="0"/>
            <a:t>para satisfacer el mayor volumen de necesidades de superación de sus profesores y demandas del territorio.</a:t>
          </a:r>
        </a:p>
      </dgm:t>
    </dgm:pt>
    <dgm:pt modelId="{13E48B54-BFC9-4B1F-B179-B0928256AD53}" type="parTrans" cxnId="{BEF95B80-AC55-4990-A046-68C8B1E67D5B}">
      <dgm:prSet/>
      <dgm:spPr/>
      <dgm:t>
        <a:bodyPr/>
        <a:lstStyle/>
        <a:p>
          <a:endParaRPr lang="es-ES"/>
        </a:p>
      </dgm:t>
    </dgm:pt>
    <dgm:pt modelId="{EAC5F51A-16A4-413A-8B21-16A889CA1BAD}" type="sibTrans" cxnId="{BEF95B80-AC55-4990-A046-68C8B1E67D5B}">
      <dgm:prSet/>
      <dgm:spPr/>
      <dgm:t>
        <a:bodyPr/>
        <a:lstStyle/>
        <a:p>
          <a:endParaRPr lang="es-ES"/>
        </a:p>
      </dgm:t>
    </dgm:pt>
    <dgm:pt modelId="{A7D9879C-0B4D-49D1-BE1C-7A3163BCA04A}">
      <dgm:prSet phldrT="[Texto]"/>
      <dgm:spPr/>
      <dgm:t>
        <a:bodyPr/>
        <a:lstStyle/>
        <a:p>
          <a:r>
            <a:rPr lang="es-ES" dirty="0" smtClean="0"/>
            <a:t>Planes de posgrado de estos cinco años son pertinentes y diversificados:</a:t>
          </a:r>
        </a:p>
      </dgm:t>
    </dgm:pt>
    <dgm:pt modelId="{D4453914-E79E-4BA9-86EF-76911FD6D992}" type="parTrans" cxnId="{B5A9BB46-9ECA-4141-923D-320A680112BF}">
      <dgm:prSet/>
      <dgm:spPr/>
      <dgm:t>
        <a:bodyPr/>
        <a:lstStyle/>
        <a:p>
          <a:endParaRPr lang="es-ES"/>
        </a:p>
      </dgm:t>
    </dgm:pt>
    <dgm:pt modelId="{058AE978-AD17-4C49-AD7B-93FFFA75A8B4}" type="sibTrans" cxnId="{B5A9BB46-9ECA-4141-923D-320A680112BF}">
      <dgm:prSet/>
      <dgm:spPr/>
      <dgm:t>
        <a:bodyPr/>
        <a:lstStyle/>
        <a:p>
          <a:endParaRPr lang="es-ES"/>
        </a:p>
      </dgm:t>
    </dgm:pt>
    <dgm:pt modelId="{F6AD87FE-2C7E-40CD-AF40-802292D3E9BE}">
      <dgm:prSet phldrT="[Texto]"/>
      <dgm:spPr/>
      <dgm:t>
        <a:bodyPr/>
        <a:lstStyle/>
        <a:p>
          <a:r>
            <a:rPr lang="es-ES" b="0" dirty="0" smtClean="0"/>
            <a:t>200 diplomados </a:t>
          </a:r>
          <a:endParaRPr lang="es-ES" b="0" dirty="0"/>
        </a:p>
      </dgm:t>
    </dgm:pt>
    <dgm:pt modelId="{D6CDB2FE-2B70-47EB-8301-832AD5DD4651}" type="parTrans" cxnId="{2AF5C5FE-0802-4D02-BB4B-139225331314}">
      <dgm:prSet/>
      <dgm:spPr/>
      <dgm:t>
        <a:bodyPr/>
        <a:lstStyle/>
        <a:p>
          <a:endParaRPr lang="es-ES"/>
        </a:p>
      </dgm:t>
    </dgm:pt>
    <dgm:pt modelId="{03DA9F50-B4BC-431A-AA96-84C6656F2AB5}" type="sibTrans" cxnId="{2AF5C5FE-0802-4D02-BB4B-139225331314}">
      <dgm:prSet/>
      <dgm:spPr/>
      <dgm:t>
        <a:bodyPr/>
        <a:lstStyle/>
        <a:p>
          <a:endParaRPr lang="es-ES"/>
        </a:p>
      </dgm:t>
    </dgm:pt>
    <dgm:pt modelId="{1CE298B3-0C7B-4DF2-B1E4-EE743134D26D}">
      <dgm:prSet/>
      <dgm:spPr/>
      <dgm:t>
        <a:bodyPr/>
        <a:lstStyle/>
        <a:p>
          <a:r>
            <a:rPr lang="es-ES" b="0" dirty="0" smtClean="0"/>
            <a:t>183 entrenamientos </a:t>
          </a:r>
        </a:p>
      </dgm:t>
    </dgm:pt>
    <dgm:pt modelId="{6F3DEA86-A2E1-47E0-B5C0-FD367D97052C}" type="parTrans" cxnId="{4D77E0CA-A13E-46D1-B9A1-00BB6BAECE70}">
      <dgm:prSet/>
      <dgm:spPr/>
      <dgm:t>
        <a:bodyPr/>
        <a:lstStyle/>
        <a:p>
          <a:endParaRPr lang="es-ES"/>
        </a:p>
      </dgm:t>
    </dgm:pt>
    <dgm:pt modelId="{A4AA9925-7199-43C1-A736-2123805648B0}" type="sibTrans" cxnId="{4D77E0CA-A13E-46D1-B9A1-00BB6BAECE70}">
      <dgm:prSet/>
      <dgm:spPr/>
      <dgm:t>
        <a:bodyPr/>
        <a:lstStyle/>
        <a:p>
          <a:endParaRPr lang="es-ES"/>
        </a:p>
      </dgm:t>
    </dgm:pt>
    <dgm:pt modelId="{A68C94D9-BBA4-4F80-A701-FE536DF33498}">
      <dgm:prSet/>
      <dgm:spPr/>
      <dgm:t>
        <a:bodyPr/>
        <a:lstStyle/>
        <a:p>
          <a:r>
            <a:rPr lang="es-ES" b="0" dirty="0" smtClean="0"/>
            <a:t>2038 cursos  (25 395 beneficiados)</a:t>
          </a:r>
        </a:p>
      </dgm:t>
    </dgm:pt>
    <dgm:pt modelId="{3941883E-2850-499A-9475-BF5A5CD16E2C}" type="parTrans" cxnId="{CF9B8AF3-5F6D-4A6C-984C-58C68490C294}">
      <dgm:prSet/>
      <dgm:spPr/>
      <dgm:t>
        <a:bodyPr/>
        <a:lstStyle/>
        <a:p>
          <a:endParaRPr lang="es-ES"/>
        </a:p>
      </dgm:t>
    </dgm:pt>
    <dgm:pt modelId="{B37710C2-74EE-4BAE-9AB6-5AAB1439604B}" type="sibTrans" cxnId="{CF9B8AF3-5F6D-4A6C-984C-58C68490C294}">
      <dgm:prSet/>
      <dgm:spPr/>
      <dgm:t>
        <a:bodyPr/>
        <a:lstStyle/>
        <a:p>
          <a:endParaRPr lang="es-ES"/>
        </a:p>
      </dgm:t>
    </dgm:pt>
    <dgm:pt modelId="{3052C51D-683F-46F5-9ED8-51E913C8F451}">
      <dgm:prSet/>
      <dgm:spPr/>
      <dgm:t>
        <a:bodyPr/>
        <a:lstStyle/>
        <a:p>
          <a:r>
            <a:rPr lang="es-ES" b="0" dirty="0" smtClean="0"/>
            <a:t>Se satisfacen las necesidades de superación y capacitación del territorio</a:t>
          </a:r>
          <a:endParaRPr lang="es-ES" b="0" dirty="0"/>
        </a:p>
      </dgm:t>
    </dgm:pt>
    <dgm:pt modelId="{9F2F7720-39B4-47AC-ADDC-480CBE686CDE}" type="parTrans" cxnId="{43498F31-86B8-45ED-8F3E-CE9DBDC20A97}">
      <dgm:prSet/>
      <dgm:spPr/>
      <dgm:t>
        <a:bodyPr/>
        <a:lstStyle/>
        <a:p>
          <a:endParaRPr lang="es-ES"/>
        </a:p>
      </dgm:t>
    </dgm:pt>
    <dgm:pt modelId="{BC8F03EF-85AD-4EE3-BD56-2A71D35F4E5A}" type="sibTrans" cxnId="{43498F31-86B8-45ED-8F3E-CE9DBDC20A97}">
      <dgm:prSet/>
      <dgm:spPr/>
      <dgm:t>
        <a:bodyPr/>
        <a:lstStyle/>
        <a:p>
          <a:endParaRPr lang="es-ES"/>
        </a:p>
      </dgm:t>
    </dgm:pt>
    <dgm:pt modelId="{F511EEB5-319C-4521-A6C7-E63338C35418}">
      <dgm:prSet phldrT="[Texto]" custT="1"/>
      <dgm:spPr/>
      <dgm:t>
        <a:bodyPr/>
        <a:lstStyle/>
        <a:p>
          <a:pPr algn="ctr"/>
          <a:endParaRPr lang="es-ES" sz="2400" dirty="0"/>
        </a:p>
      </dgm:t>
    </dgm:pt>
    <dgm:pt modelId="{7D857043-53A0-471A-8488-829ED91F8424}" type="parTrans" cxnId="{C91C300D-3010-40F7-BF28-B9ACE34887C5}">
      <dgm:prSet/>
      <dgm:spPr/>
      <dgm:t>
        <a:bodyPr/>
        <a:lstStyle/>
        <a:p>
          <a:endParaRPr lang="es-ES"/>
        </a:p>
      </dgm:t>
    </dgm:pt>
    <dgm:pt modelId="{23E28634-DBF7-44D3-859A-480E6B2F9494}" type="sibTrans" cxnId="{C91C300D-3010-40F7-BF28-B9ACE34887C5}">
      <dgm:prSet/>
      <dgm:spPr/>
      <dgm:t>
        <a:bodyPr/>
        <a:lstStyle/>
        <a:p>
          <a:endParaRPr lang="es-ES"/>
        </a:p>
      </dgm:t>
    </dgm:pt>
    <dgm:pt modelId="{9B177EEE-A26D-4CB1-9DDD-F2B4C568365F}">
      <dgm:prSet phldrT="[Texto]" custT="1"/>
      <dgm:spPr/>
      <dgm:t>
        <a:bodyPr/>
        <a:lstStyle/>
        <a:p>
          <a:pPr algn="ctr"/>
          <a:r>
            <a:rPr lang="en-US" sz="2400" dirty="0" smtClean="0"/>
            <a:t>80 %  de los </a:t>
          </a:r>
          <a:r>
            <a:rPr lang="en-US" sz="2400" dirty="0" err="1" smtClean="0"/>
            <a:t>profesores</a:t>
          </a:r>
          <a:r>
            <a:rPr lang="en-US" sz="2400" dirty="0" smtClean="0"/>
            <a:t> </a:t>
          </a:r>
          <a:r>
            <a:rPr lang="en-US" sz="2400" dirty="0" err="1" smtClean="0"/>
            <a:t>participa</a:t>
          </a:r>
          <a:r>
            <a:rPr lang="en-US" sz="2400" dirty="0" smtClean="0"/>
            <a:t> </a:t>
          </a:r>
          <a:r>
            <a:rPr lang="en-US" sz="2400" dirty="0" err="1" smtClean="0"/>
            <a:t>cada</a:t>
          </a:r>
          <a:r>
            <a:rPr lang="en-US" sz="2400" dirty="0" smtClean="0"/>
            <a:t> </a:t>
          </a:r>
          <a:r>
            <a:rPr lang="en-US" sz="2400" dirty="0" err="1" smtClean="0"/>
            <a:t>año</a:t>
          </a:r>
          <a:r>
            <a:rPr lang="en-US" sz="2400" dirty="0" smtClean="0"/>
            <a:t> en </a:t>
          </a:r>
          <a:r>
            <a:rPr lang="en-US" sz="2400" dirty="0" err="1" smtClean="0"/>
            <a:t>actividades</a:t>
          </a:r>
          <a:r>
            <a:rPr lang="en-US" sz="2400" dirty="0" smtClean="0"/>
            <a:t> de </a:t>
          </a:r>
          <a:r>
            <a:rPr lang="en-US" sz="2400" dirty="0" err="1" smtClean="0"/>
            <a:t>posgrado</a:t>
          </a:r>
          <a:endParaRPr lang="es-ES" sz="2400" dirty="0"/>
        </a:p>
      </dgm:t>
    </dgm:pt>
    <dgm:pt modelId="{B8F3D17F-B6E6-457E-8026-A8EF76C2A52A}" type="parTrans" cxnId="{4326DB4E-BA1A-4A4B-B044-739792D411AF}">
      <dgm:prSet/>
      <dgm:spPr/>
      <dgm:t>
        <a:bodyPr/>
        <a:lstStyle/>
        <a:p>
          <a:endParaRPr lang="es-ES"/>
        </a:p>
      </dgm:t>
    </dgm:pt>
    <dgm:pt modelId="{2AA58A38-5FE6-4D87-AB1D-1CDCB00A53C9}" type="sibTrans" cxnId="{4326DB4E-BA1A-4A4B-B044-739792D411AF}">
      <dgm:prSet/>
      <dgm:spPr/>
      <dgm:t>
        <a:bodyPr/>
        <a:lstStyle/>
        <a:p>
          <a:endParaRPr lang="es-ES"/>
        </a:p>
      </dgm:t>
    </dgm:pt>
    <dgm:pt modelId="{364FC445-F460-4873-B7F5-7DBFCF2B860E}" type="pres">
      <dgm:prSet presAssocID="{5BA8FC5E-6798-4BF7-B7A0-5D97367BF5D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D6C30A7A-6DB3-412C-B49C-3C1F5CB6EB7F}" type="pres">
      <dgm:prSet presAssocID="{762252F0-7714-4F91-A38D-60CD5EB6F97C}" presName="linNode" presStyleCnt="0"/>
      <dgm:spPr/>
    </dgm:pt>
    <dgm:pt modelId="{0C0A689B-6A2E-4735-AF7A-4B557DB52EDB}" type="pres">
      <dgm:prSet presAssocID="{762252F0-7714-4F91-A38D-60CD5EB6F97C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8CF647C-8BF7-46BB-A35E-F75540C5FE2E}" type="pres">
      <dgm:prSet presAssocID="{762252F0-7714-4F91-A38D-60CD5EB6F97C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09890D-4F18-4701-BFE4-30F5F3074019}" type="pres">
      <dgm:prSet presAssocID="{EAC5F51A-16A4-413A-8B21-16A889CA1BAD}" presName="spacing" presStyleCnt="0"/>
      <dgm:spPr/>
    </dgm:pt>
    <dgm:pt modelId="{AD517AD3-CE3B-48E3-BF45-4EAF4BECE5DA}" type="pres">
      <dgm:prSet presAssocID="{A7D9879C-0B4D-49D1-BE1C-7A3163BCA04A}" presName="linNode" presStyleCnt="0"/>
      <dgm:spPr/>
    </dgm:pt>
    <dgm:pt modelId="{C1D64995-AA99-42E6-9A9A-E6D12EBFADF4}" type="pres">
      <dgm:prSet presAssocID="{A7D9879C-0B4D-49D1-BE1C-7A3163BCA04A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8847380-89A6-4FAD-A7CA-7D5221B322AA}" type="pres">
      <dgm:prSet presAssocID="{A7D9879C-0B4D-49D1-BE1C-7A3163BCA04A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D77E0CA-A13E-46D1-B9A1-00BB6BAECE70}" srcId="{A7D9879C-0B4D-49D1-BE1C-7A3163BCA04A}" destId="{1CE298B3-0C7B-4DF2-B1E4-EE743134D26D}" srcOrd="1" destOrd="0" parTransId="{6F3DEA86-A2E1-47E0-B5C0-FD367D97052C}" sibTransId="{A4AA9925-7199-43C1-A736-2123805648B0}"/>
    <dgm:cxn modelId="{0A12DA10-BAC9-42B5-9A3B-3BCEA3CE9DFF}" type="presOf" srcId="{F511EEB5-319C-4521-A6C7-E63338C35418}" destId="{38CF647C-8BF7-46BB-A35E-F75540C5FE2E}" srcOrd="0" destOrd="0" presId="urn:microsoft.com/office/officeart/2005/8/layout/vList6"/>
    <dgm:cxn modelId="{4F308D50-7A3C-42B7-9C30-6CE189A9165B}" type="presOf" srcId="{9B177EEE-A26D-4CB1-9DDD-F2B4C568365F}" destId="{38CF647C-8BF7-46BB-A35E-F75540C5FE2E}" srcOrd="0" destOrd="1" presId="urn:microsoft.com/office/officeart/2005/8/layout/vList6"/>
    <dgm:cxn modelId="{4948E49A-456D-4702-BC7E-BFA06B9A1DBE}" type="presOf" srcId="{1CE298B3-0C7B-4DF2-B1E4-EE743134D26D}" destId="{98847380-89A6-4FAD-A7CA-7D5221B322AA}" srcOrd="0" destOrd="1" presId="urn:microsoft.com/office/officeart/2005/8/layout/vList6"/>
    <dgm:cxn modelId="{CF9B8AF3-5F6D-4A6C-984C-58C68490C294}" srcId="{A7D9879C-0B4D-49D1-BE1C-7A3163BCA04A}" destId="{A68C94D9-BBA4-4F80-A701-FE536DF33498}" srcOrd="2" destOrd="0" parTransId="{3941883E-2850-499A-9475-BF5A5CD16E2C}" sibTransId="{B37710C2-74EE-4BAE-9AB6-5AAB1439604B}"/>
    <dgm:cxn modelId="{079AAC5E-9362-4819-958C-1122496B67CD}" type="presOf" srcId="{762252F0-7714-4F91-A38D-60CD5EB6F97C}" destId="{0C0A689B-6A2E-4735-AF7A-4B557DB52EDB}" srcOrd="0" destOrd="0" presId="urn:microsoft.com/office/officeart/2005/8/layout/vList6"/>
    <dgm:cxn modelId="{4BE33CD2-2459-4973-9901-6B22D9F9AB27}" type="presOf" srcId="{A68C94D9-BBA4-4F80-A701-FE536DF33498}" destId="{98847380-89A6-4FAD-A7CA-7D5221B322AA}" srcOrd="0" destOrd="2" presId="urn:microsoft.com/office/officeart/2005/8/layout/vList6"/>
    <dgm:cxn modelId="{9F9DA7D8-E79B-470C-91BA-A6C0A461F175}" type="presOf" srcId="{F6AD87FE-2C7E-40CD-AF40-802292D3E9BE}" destId="{98847380-89A6-4FAD-A7CA-7D5221B322AA}" srcOrd="0" destOrd="0" presId="urn:microsoft.com/office/officeart/2005/8/layout/vList6"/>
    <dgm:cxn modelId="{C91C300D-3010-40F7-BF28-B9ACE34887C5}" srcId="{762252F0-7714-4F91-A38D-60CD5EB6F97C}" destId="{F511EEB5-319C-4521-A6C7-E63338C35418}" srcOrd="0" destOrd="0" parTransId="{7D857043-53A0-471A-8488-829ED91F8424}" sibTransId="{23E28634-DBF7-44D3-859A-480E6B2F9494}"/>
    <dgm:cxn modelId="{DF9B17EE-B077-4390-848F-72BE912FCFA3}" type="presOf" srcId="{A7D9879C-0B4D-49D1-BE1C-7A3163BCA04A}" destId="{C1D64995-AA99-42E6-9A9A-E6D12EBFADF4}" srcOrd="0" destOrd="0" presId="urn:microsoft.com/office/officeart/2005/8/layout/vList6"/>
    <dgm:cxn modelId="{BEF95B80-AC55-4990-A046-68C8B1E67D5B}" srcId="{5BA8FC5E-6798-4BF7-B7A0-5D97367BF5D4}" destId="{762252F0-7714-4F91-A38D-60CD5EB6F97C}" srcOrd="0" destOrd="0" parTransId="{13E48B54-BFC9-4B1F-B179-B0928256AD53}" sibTransId="{EAC5F51A-16A4-413A-8B21-16A889CA1BAD}"/>
    <dgm:cxn modelId="{55250537-A672-4B9D-A1DC-600D3774D001}" type="presOf" srcId="{5BA8FC5E-6798-4BF7-B7A0-5D97367BF5D4}" destId="{364FC445-F460-4873-B7F5-7DBFCF2B860E}" srcOrd="0" destOrd="0" presId="urn:microsoft.com/office/officeart/2005/8/layout/vList6"/>
    <dgm:cxn modelId="{4326DB4E-BA1A-4A4B-B044-739792D411AF}" srcId="{762252F0-7714-4F91-A38D-60CD5EB6F97C}" destId="{9B177EEE-A26D-4CB1-9DDD-F2B4C568365F}" srcOrd="1" destOrd="0" parTransId="{B8F3D17F-B6E6-457E-8026-A8EF76C2A52A}" sibTransId="{2AA58A38-5FE6-4D87-AB1D-1CDCB00A53C9}"/>
    <dgm:cxn modelId="{2AF5C5FE-0802-4D02-BB4B-139225331314}" srcId="{A7D9879C-0B4D-49D1-BE1C-7A3163BCA04A}" destId="{F6AD87FE-2C7E-40CD-AF40-802292D3E9BE}" srcOrd="0" destOrd="0" parTransId="{D6CDB2FE-2B70-47EB-8301-832AD5DD4651}" sibTransId="{03DA9F50-B4BC-431A-AA96-84C6656F2AB5}"/>
    <dgm:cxn modelId="{43498F31-86B8-45ED-8F3E-CE9DBDC20A97}" srcId="{A7D9879C-0B4D-49D1-BE1C-7A3163BCA04A}" destId="{3052C51D-683F-46F5-9ED8-51E913C8F451}" srcOrd="3" destOrd="0" parTransId="{9F2F7720-39B4-47AC-ADDC-480CBE686CDE}" sibTransId="{BC8F03EF-85AD-4EE3-BD56-2A71D35F4E5A}"/>
    <dgm:cxn modelId="{31DC3D68-6AF8-4D64-8E0B-8D2EF35CF380}" type="presOf" srcId="{3052C51D-683F-46F5-9ED8-51E913C8F451}" destId="{98847380-89A6-4FAD-A7CA-7D5221B322AA}" srcOrd="0" destOrd="3" presId="urn:microsoft.com/office/officeart/2005/8/layout/vList6"/>
    <dgm:cxn modelId="{B5A9BB46-9ECA-4141-923D-320A680112BF}" srcId="{5BA8FC5E-6798-4BF7-B7A0-5D97367BF5D4}" destId="{A7D9879C-0B4D-49D1-BE1C-7A3163BCA04A}" srcOrd="1" destOrd="0" parTransId="{D4453914-E79E-4BA9-86EF-76911FD6D992}" sibTransId="{058AE978-AD17-4C49-AD7B-93FFFA75A8B4}"/>
    <dgm:cxn modelId="{9C4FB16E-5E7D-4AD7-B8F9-68D6C1694327}" type="presParOf" srcId="{364FC445-F460-4873-B7F5-7DBFCF2B860E}" destId="{D6C30A7A-6DB3-412C-B49C-3C1F5CB6EB7F}" srcOrd="0" destOrd="0" presId="urn:microsoft.com/office/officeart/2005/8/layout/vList6"/>
    <dgm:cxn modelId="{CE52D37F-66B8-4F38-B536-440447C53930}" type="presParOf" srcId="{D6C30A7A-6DB3-412C-B49C-3C1F5CB6EB7F}" destId="{0C0A689B-6A2E-4735-AF7A-4B557DB52EDB}" srcOrd="0" destOrd="0" presId="urn:microsoft.com/office/officeart/2005/8/layout/vList6"/>
    <dgm:cxn modelId="{EAE3E223-928E-4C97-8235-7F2D047BC59D}" type="presParOf" srcId="{D6C30A7A-6DB3-412C-B49C-3C1F5CB6EB7F}" destId="{38CF647C-8BF7-46BB-A35E-F75540C5FE2E}" srcOrd="1" destOrd="0" presId="urn:microsoft.com/office/officeart/2005/8/layout/vList6"/>
    <dgm:cxn modelId="{D941AAA5-70CF-4677-A90C-B71EDF601A4C}" type="presParOf" srcId="{364FC445-F460-4873-B7F5-7DBFCF2B860E}" destId="{9C09890D-4F18-4701-BFE4-30F5F3074019}" srcOrd="1" destOrd="0" presId="urn:microsoft.com/office/officeart/2005/8/layout/vList6"/>
    <dgm:cxn modelId="{2325E4E3-76CA-4267-AE86-567AF1F0034A}" type="presParOf" srcId="{364FC445-F460-4873-B7F5-7DBFCF2B860E}" destId="{AD517AD3-CE3B-48E3-BF45-4EAF4BECE5DA}" srcOrd="2" destOrd="0" presId="urn:microsoft.com/office/officeart/2005/8/layout/vList6"/>
    <dgm:cxn modelId="{CEEDDE4D-BC0D-4B98-8742-1B14F49A3CB9}" type="presParOf" srcId="{AD517AD3-CE3B-48E3-BF45-4EAF4BECE5DA}" destId="{C1D64995-AA99-42E6-9A9A-E6D12EBFADF4}" srcOrd="0" destOrd="0" presId="urn:microsoft.com/office/officeart/2005/8/layout/vList6"/>
    <dgm:cxn modelId="{A5566331-FD50-4B5E-ACE7-B1E894F4C167}" type="presParOf" srcId="{AD517AD3-CE3B-48E3-BF45-4EAF4BECE5DA}" destId="{98847380-89A6-4FAD-A7CA-7D5221B322A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2E1CD7C-89EC-4B5F-A925-6983E89CC057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FE4C4A0-5713-4246-8607-E9BA224D2696}">
      <dgm:prSet phldrT="[Texto]"/>
      <dgm:spPr/>
      <dgm:t>
        <a:bodyPr/>
        <a:lstStyle/>
        <a:p>
          <a:r>
            <a:rPr lang="en-US" dirty="0" err="1" smtClean="0"/>
            <a:t>Reconocimiento</a:t>
          </a:r>
          <a:r>
            <a:rPr lang="en-US" dirty="0" smtClean="0"/>
            <a:t> </a:t>
          </a:r>
          <a:r>
            <a:rPr lang="en-US" dirty="0" err="1" smtClean="0"/>
            <a:t>nacional</a:t>
          </a:r>
          <a:r>
            <a:rPr lang="en-US" dirty="0" smtClean="0"/>
            <a:t> e </a:t>
          </a:r>
          <a:r>
            <a:rPr lang="en-US" dirty="0" err="1" smtClean="0"/>
            <a:t>internacional</a:t>
          </a:r>
          <a:endParaRPr lang="es-ES" dirty="0"/>
        </a:p>
      </dgm:t>
    </dgm:pt>
    <dgm:pt modelId="{F18171F8-4660-45D5-BE8B-D4A9D302E145}" type="parTrans" cxnId="{CA53D2B5-A2CD-4877-BB61-536BE335221B}">
      <dgm:prSet/>
      <dgm:spPr/>
      <dgm:t>
        <a:bodyPr/>
        <a:lstStyle/>
        <a:p>
          <a:endParaRPr lang="es-ES"/>
        </a:p>
      </dgm:t>
    </dgm:pt>
    <dgm:pt modelId="{3225B402-9EF0-48CB-AEB1-C32F429EB139}" type="sibTrans" cxnId="{CA53D2B5-A2CD-4877-BB61-536BE335221B}">
      <dgm:prSet/>
      <dgm:spPr/>
      <dgm:t>
        <a:bodyPr/>
        <a:lstStyle/>
        <a:p>
          <a:endParaRPr lang="es-ES"/>
        </a:p>
      </dgm:t>
    </dgm:pt>
    <dgm:pt modelId="{DC3BA98D-3B1A-48A8-9FC4-5838062E5042}">
      <dgm:prSet phldrT="[Texto]" phldr="1"/>
      <dgm:spPr/>
      <dgm:t>
        <a:bodyPr/>
        <a:lstStyle/>
        <a:p>
          <a:endParaRPr lang="es-ES"/>
        </a:p>
      </dgm:t>
    </dgm:pt>
    <dgm:pt modelId="{DDC0EF2A-63F6-4DC1-B150-695412D1BCD4}" type="parTrans" cxnId="{BB12F5D4-ADDC-431E-98EC-5FA8E583261A}">
      <dgm:prSet/>
      <dgm:spPr/>
      <dgm:t>
        <a:bodyPr/>
        <a:lstStyle/>
        <a:p>
          <a:endParaRPr lang="es-ES"/>
        </a:p>
      </dgm:t>
    </dgm:pt>
    <dgm:pt modelId="{B132737A-702B-4105-B1D5-1D6AF3166A98}" type="sibTrans" cxnId="{BB12F5D4-ADDC-431E-98EC-5FA8E583261A}">
      <dgm:prSet/>
      <dgm:spPr/>
      <dgm:t>
        <a:bodyPr/>
        <a:lstStyle/>
        <a:p>
          <a:endParaRPr lang="es-ES"/>
        </a:p>
      </dgm:t>
    </dgm:pt>
    <dgm:pt modelId="{741B7D78-089D-413E-9F5C-28951CF601AB}">
      <dgm:prSet phldrT="[Texto]"/>
      <dgm:spPr/>
      <dgm:t>
        <a:bodyPr/>
        <a:lstStyle/>
        <a:p>
          <a:r>
            <a:rPr lang="en-US" dirty="0" err="1" smtClean="0"/>
            <a:t>Resultados</a:t>
          </a:r>
          <a:r>
            <a:rPr lang="en-US" dirty="0" smtClean="0"/>
            <a:t> </a:t>
          </a:r>
          <a:r>
            <a:rPr lang="en-US" dirty="0" err="1" smtClean="0"/>
            <a:t>tomados</a:t>
          </a:r>
          <a:r>
            <a:rPr lang="en-US" dirty="0" smtClean="0"/>
            <a:t> en </a:t>
          </a:r>
          <a:r>
            <a:rPr lang="en-US" dirty="0" err="1" smtClean="0"/>
            <a:t>cuenta</a:t>
          </a:r>
          <a:r>
            <a:rPr lang="en-US" dirty="0" smtClean="0"/>
            <a:t> </a:t>
          </a:r>
          <a:r>
            <a:rPr lang="en-US" dirty="0" err="1" smtClean="0"/>
            <a:t>por</a:t>
          </a:r>
          <a:r>
            <a:rPr lang="en-US" dirty="0" smtClean="0"/>
            <a:t> </a:t>
          </a:r>
          <a:r>
            <a:rPr lang="en-US" dirty="0" err="1" smtClean="0"/>
            <a:t>autoridades</a:t>
          </a:r>
          <a:r>
            <a:rPr lang="en-US" dirty="0" smtClean="0"/>
            <a:t> del </a:t>
          </a:r>
          <a:r>
            <a:rPr lang="en-US" dirty="0" err="1" smtClean="0"/>
            <a:t>territorio</a:t>
          </a:r>
          <a:endParaRPr lang="es-ES" dirty="0"/>
        </a:p>
      </dgm:t>
    </dgm:pt>
    <dgm:pt modelId="{F99C7060-71F8-4025-8180-7E25D09E74C4}" type="parTrans" cxnId="{CC7D8FF5-B00F-4182-810C-99C73ADA995F}">
      <dgm:prSet/>
      <dgm:spPr/>
      <dgm:t>
        <a:bodyPr/>
        <a:lstStyle/>
        <a:p>
          <a:endParaRPr lang="es-ES"/>
        </a:p>
      </dgm:t>
    </dgm:pt>
    <dgm:pt modelId="{55B82752-6B07-4EAA-97CB-BAEAE15E0662}" type="sibTrans" cxnId="{CC7D8FF5-B00F-4182-810C-99C73ADA995F}">
      <dgm:prSet/>
      <dgm:spPr/>
      <dgm:t>
        <a:bodyPr/>
        <a:lstStyle/>
        <a:p>
          <a:endParaRPr lang="es-ES"/>
        </a:p>
      </dgm:t>
    </dgm:pt>
    <dgm:pt modelId="{449880A8-DAF6-43E1-A158-FC2786CCFED0}">
      <dgm:prSet phldrT="[Texto]" phldr="1"/>
      <dgm:spPr/>
      <dgm:t>
        <a:bodyPr/>
        <a:lstStyle/>
        <a:p>
          <a:endParaRPr lang="es-ES"/>
        </a:p>
      </dgm:t>
    </dgm:pt>
    <dgm:pt modelId="{76DF2B8F-AAC2-43A0-88AC-840889671506}" type="parTrans" cxnId="{C02A8243-5B29-4CD0-B73B-E6926502284D}">
      <dgm:prSet/>
      <dgm:spPr/>
      <dgm:t>
        <a:bodyPr/>
        <a:lstStyle/>
        <a:p>
          <a:endParaRPr lang="es-ES"/>
        </a:p>
      </dgm:t>
    </dgm:pt>
    <dgm:pt modelId="{5AFFCA4A-3E35-4E36-A493-828231CAF18E}" type="sibTrans" cxnId="{C02A8243-5B29-4CD0-B73B-E6926502284D}">
      <dgm:prSet/>
      <dgm:spPr/>
      <dgm:t>
        <a:bodyPr/>
        <a:lstStyle/>
        <a:p>
          <a:endParaRPr lang="es-ES"/>
        </a:p>
      </dgm:t>
    </dgm:pt>
    <dgm:pt modelId="{64D52325-0789-46F6-8AAB-48101FA99DC4}">
      <dgm:prSet phldrT="[Texto]"/>
      <dgm:spPr/>
      <dgm:t>
        <a:bodyPr/>
        <a:lstStyle/>
        <a:p>
          <a:r>
            <a:rPr lang="en-US" dirty="0" err="1" smtClean="0"/>
            <a:t>Visibilidad</a:t>
          </a:r>
          <a:r>
            <a:rPr lang="en-US" dirty="0" smtClean="0"/>
            <a:t> y </a:t>
          </a:r>
          <a:r>
            <a:rPr lang="en-US" dirty="0" err="1" smtClean="0"/>
            <a:t>protagonismo</a:t>
          </a:r>
          <a:r>
            <a:rPr lang="en-US" dirty="0" smtClean="0"/>
            <a:t> en </a:t>
          </a:r>
          <a:r>
            <a:rPr lang="en-US" dirty="0" err="1" smtClean="0"/>
            <a:t>eventos</a:t>
          </a:r>
          <a:r>
            <a:rPr lang="en-US" dirty="0" smtClean="0"/>
            <a:t> </a:t>
          </a:r>
          <a:r>
            <a:rPr lang="en-US" dirty="0" err="1" smtClean="0"/>
            <a:t>científicos</a:t>
          </a:r>
          <a:r>
            <a:rPr lang="en-US" dirty="0" smtClean="0"/>
            <a:t> y </a:t>
          </a:r>
          <a:r>
            <a:rPr lang="en-US" dirty="0" err="1" smtClean="0"/>
            <a:t>culturales</a:t>
          </a:r>
          <a:endParaRPr lang="es-ES" dirty="0"/>
        </a:p>
      </dgm:t>
    </dgm:pt>
    <dgm:pt modelId="{0E4606CE-34CC-450B-A0EC-DF20F9C1B02D}" type="parTrans" cxnId="{5A1FE037-6A45-4101-85FA-E38C3BB44D37}">
      <dgm:prSet/>
      <dgm:spPr/>
      <dgm:t>
        <a:bodyPr/>
        <a:lstStyle/>
        <a:p>
          <a:endParaRPr lang="es-ES"/>
        </a:p>
      </dgm:t>
    </dgm:pt>
    <dgm:pt modelId="{6C2F3F24-C752-4052-A479-0FFFE7DB8623}" type="sibTrans" cxnId="{5A1FE037-6A45-4101-85FA-E38C3BB44D37}">
      <dgm:prSet/>
      <dgm:spPr/>
      <dgm:t>
        <a:bodyPr/>
        <a:lstStyle/>
        <a:p>
          <a:endParaRPr lang="es-ES"/>
        </a:p>
      </dgm:t>
    </dgm:pt>
    <dgm:pt modelId="{37DAE48A-6B9D-4E83-84E6-B04F4ECB2381}">
      <dgm:prSet phldrT="[Texto]" phldr="1"/>
      <dgm:spPr/>
      <dgm:t>
        <a:bodyPr/>
        <a:lstStyle/>
        <a:p>
          <a:endParaRPr lang="es-ES" dirty="0"/>
        </a:p>
      </dgm:t>
    </dgm:pt>
    <dgm:pt modelId="{336F0BC3-43FE-427B-8D4B-AE5CE5E2162D}" type="sibTrans" cxnId="{3873BAF5-E18A-41E7-869D-3237EC56ECA6}">
      <dgm:prSet/>
      <dgm:spPr/>
      <dgm:t>
        <a:bodyPr/>
        <a:lstStyle/>
        <a:p>
          <a:endParaRPr lang="es-ES"/>
        </a:p>
      </dgm:t>
    </dgm:pt>
    <dgm:pt modelId="{91F5ED04-2989-4694-9A6D-1403502BA8E3}" type="parTrans" cxnId="{3873BAF5-E18A-41E7-869D-3237EC56ECA6}">
      <dgm:prSet/>
      <dgm:spPr/>
      <dgm:t>
        <a:bodyPr/>
        <a:lstStyle/>
        <a:p>
          <a:endParaRPr lang="es-ES"/>
        </a:p>
      </dgm:t>
    </dgm:pt>
    <dgm:pt modelId="{B22979A9-1D81-4F5D-8F6E-B35565A38C60}" type="pres">
      <dgm:prSet presAssocID="{22E1CD7C-89EC-4B5F-A925-6983E89CC057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S"/>
        </a:p>
      </dgm:t>
    </dgm:pt>
    <dgm:pt modelId="{2B86FB88-8EDF-4739-93D3-49D06F1AB1B4}" type="pres">
      <dgm:prSet presAssocID="{37DAE48A-6B9D-4E83-84E6-B04F4ECB2381}" presName="composite" presStyleCnt="0">
        <dgm:presLayoutVars>
          <dgm:chMax val="1"/>
          <dgm:chPref val="1"/>
        </dgm:presLayoutVars>
      </dgm:prSet>
      <dgm:spPr/>
    </dgm:pt>
    <dgm:pt modelId="{C71FB596-0C7C-41C1-BF98-3BDECD674F84}" type="pres">
      <dgm:prSet presAssocID="{37DAE48A-6B9D-4E83-84E6-B04F4ECB2381}" presName="Accent" presStyleLbl="trAlignAcc1" presStyleIdx="0" presStyleCnt="3" custScaleY="126714">
        <dgm:presLayoutVars>
          <dgm:chMax val="0"/>
          <dgm:chPref val="0"/>
        </dgm:presLayoutVars>
      </dgm:prSet>
      <dgm:spPr/>
    </dgm:pt>
    <dgm:pt modelId="{C82DC396-CC9A-4520-AC76-BBFDAF7318DC}" type="pres">
      <dgm:prSet presAssocID="{37DAE48A-6B9D-4E83-84E6-B04F4ECB2381}" presName="Image" presStyleLbl="alignImgPlace1" presStyleIdx="0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DE4A7C74-A9A6-4B12-8D13-4F606765F1E5}" type="pres">
      <dgm:prSet presAssocID="{37DAE48A-6B9D-4E83-84E6-B04F4ECB2381}" presName="ChildComposite" presStyleCnt="0"/>
      <dgm:spPr/>
    </dgm:pt>
    <dgm:pt modelId="{7CEF0B7B-345C-48F8-B857-8FEF8A12C243}" type="pres">
      <dgm:prSet presAssocID="{37DAE48A-6B9D-4E83-84E6-B04F4ECB2381}" presName="Child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F621A00-66BF-4FA9-BC00-B53B447FE9CC}" type="pres">
      <dgm:prSet presAssocID="{37DAE48A-6B9D-4E83-84E6-B04F4ECB2381}" presName="Parent" presStyleLbl="revTx" presStyleIdx="0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1ED1810-EA64-47E8-BAEC-EC5CD583184F}" type="pres">
      <dgm:prSet presAssocID="{336F0BC3-43FE-427B-8D4B-AE5CE5E2162D}" presName="sibTrans" presStyleCnt="0"/>
      <dgm:spPr/>
    </dgm:pt>
    <dgm:pt modelId="{8C378AD1-2094-43D4-B9B5-21D5636E220E}" type="pres">
      <dgm:prSet presAssocID="{DC3BA98D-3B1A-48A8-9FC4-5838062E5042}" presName="composite" presStyleCnt="0">
        <dgm:presLayoutVars>
          <dgm:chMax val="1"/>
          <dgm:chPref val="1"/>
        </dgm:presLayoutVars>
      </dgm:prSet>
      <dgm:spPr/>
    </dgm:pt>
    <dgm:pt modelId="{8644093D-4F4E-404F-B414-11194293FB65}" type="pres">
      <dgm:prSet presAssocID="{DC3BA98D-3B1A-48A8-9FC4-5838062E5042}" presName="Accent" presStyleLbl="trAlignAcc1" presStyleIdx="1" presStyleCnt="3" custScaleY="127636" custLinFactNeighborX="-2085">
        <dgm:presLayoutVars>
          <dgm:chMax val="0"/>
          <dgm:chPref val="0"/>
        </dgm:presLayoutVars>
      </dgm:prSet>
      <dgm:spPr/>
    </dgm:pt>
    <dgm:pt modelId="{99C366C5-07AA-41C9-A7F1-3F619BB300D8}" type="pres">
      <dgm:prSet presAssocID="{DC3BA98D-3B1A-48A8-9FC4-5838062E5042}" presName="Image" presStyleLbl="alignImgPlace1" presStyleIdx="1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3D4F8972-754F-4665-A7D7-F140CC7D69C6}" type="pres">
      <dgm:prSet presAssocID="{DC3BA98D-3B1A-48A8-9FC4-5838062E5042}" presName="ChildComposite" presStyleCnt="0"/>
      <dgm:spPr/>
    </dgm:pt>
    <dgm:pt modelId="{556787DA-9709-49FE-9A2A-4FD32DE4EB48}" type="pres">
      <dgm:prSet presAssocID="{DC3BA98D-3B1A-48A8-9FC4-5838062E5042}" presName="Child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AA21E49-F572-4D24-B0BA-1ECAC51F3CE3}" type="pres">
      <dgm:prSet presAssocID="{DC3BA98D-3B1A-48A8-9FC4-5838062E5042}" presName="Parent" presStyleLbl="revTx" presStyleIdx="1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D4BC9E2-45F9-4426-9417-75935685B53F}" type="pres">
      <dgm:prSet presAssocID="{B132737A-702B-4105-B1D5-1D6AF3166A98}" presName="sibTrans" presStyleCnt="0"/>
      <dgm:spPr/>
    </dgm:pt>
    <dgm:pt modelId="{8B17988F-C48F-48B4-AFAB-768E3EFC3D74}" type="pres">
      <dgm:prSet presAssocID="{449880A8-DAF6-43E1-A158-FC2786CCFED0}" presName="composite" presStyleCnt="0">
        <dgm:presLayoutVars>
          <dgm:chMax val="1"/>
          <dgm:chPref val="1"/>
        </dgm:presLayoutVars>
      </dgm:prSet>
      <dgm:spPr/>
    </dgm:pt>
    <dgm:pt modelId="{D075C1D7-403F-4F54-8125-A7D972BBBB4F}" type="pres">
      <dgm:prSet presAssocID="{449880A8-DAF6-43E1-A158-FC2786CCFED0}" presName="Accent" presStyleLbl="trAlignAcc1" presStyleIdx="2" presStyleCnt="3" custScaleY="126715" custLinFactNeighborX="-3640" custLinFactNeighborY="-922">
        <dgm:presLayoutVars>
          <dgm:chMax val="0"/>
          <dgm:chPref val="0"/>
        </dgm:presLayoutVars>
      </dgm:prSet>
      <dgm:spPr/>
    </dgm:pt>
    <dgm:pt modelId="{11F008BE-7B20-4E7D-ADD0-8E84FDC721C1}" type="pres">
      <dgm:prSet presAssocID="{449880A8-DAF6-43E1-A158-FC2786CCFED0}" presName="Image" presStyleLbl="alignImgPlace1" presStyleIdx="2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9005B6C0-548B-4972-8E15-926C4FA7420A}" type="pres">
      <dgm:prSet presAssocID="{449880A8-DAF6-43E1-A158-FC2786CCFED0}" presName="ChildComposite" presStyleCnt="0"/>
      <dgm:spPr/>
    </dgm:pt>
    <dgm:pt modelId="{BA0297CD-429E-43E6-8301-969EF30E7F8A}" type="pres">
      <dgm:prSet presAssocID="{449880A8-DAF6-43E1-A158-FC2786CCFED0}" presName="Child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FE8255F-DEBC-4E8B-B442-5D94CF4C4D7C}" type="pres">
      <dgm:prSet presAssocID="{449880A8-DAF6-43E1-A158-FC2786CCFED0}" presName="Parent" presStyleLbl="revTx" presStyleIdx="2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A1FE037-6A45-4101-85FA-E38C3BB44D37}" srcId="{449880A8-DAF6-43E1-A158-FC2786CCFED0}" destId="{64D52325-0789-46F6-8AAB-48101FA99DC4}" srcOrd="0" destOrd="0" parTransId="{0E4606CE-34CC-450B-A0EC-DF20F9C1B02D}" sibTransId="{6C2F3F24-C752-4052-A479-0FFFE7DB8623}"/>
    <dgm:cxn modelId="{C902B756-0435-4F7C-9D29-EAE118E37392}" type="presOf" srcId="{DC3BA98D-3B1A-48A8-9FC4-5838062E5042}" destId="{3AA21E49-F572-4D24-B0BA-1ECAC51F3CE3}" srcOrd="0" destOrd="0" presId="urn:microsoft.com/office/officeart/2008/layout/CaptionedPictures"/>
    <dgm:cxn modelId="{3873BAF5-E18A-41E7-869D-3237EC56ECA6}" srcId="{22E1CD7C-89EC-4B5F-A925-6983E89CC057}" destId="{37DAE48A-6B9D-4E83-84E6-B04F4ECB2381}" srcOrd="0" destOrd="0" parTransId="{91F5ED04-2989-4694-9A6D-1403502BA8E3}" sibTransId="{336F0BC3-43FE-427B-8D4B-AE5CE5E2162D}"/>
    <dgm:cxn modelId="{BB12F5D4-ADDC-431E-98EC-5FA8E583261A}" srcId="{22E1CD7C-89EC-4B5F-A925-6983E89CC057}" destId="{DC3BA98D-3B1A-48A8-9FC4-5838062E5042}" srcOrd="1" destOrd="0" parTransId="{DDC0EF2A-63F6-4DC1-B150-695412D1BCD4}" sibTransId="{B132737A-702B-4105-B1D5-1D6AF3166A98}"/>
    <dgm:cxn modelId="{581C1534-E6F2-40C0-AFB3-4766ACD84EAD}" type="presOf" srcId="{22E1CD7C-89EC-4B5F-A925-6983E89CC057}" destId="{B22979A9-1D81-4F5D-8F6E-B35565A38C60}" srcOrd="0" destOrd="0" presId="urn:microsoft.com/office/officeart/2008/layout/CaptionedPictures"/>
    <dgm:cxn modelId="{43FC156C-3F8B-4610-824A-B93C8C04DB8E}" type="presOf" srcId="{741B7D78-089D-413E-9F5C-28951CF601AB}" destId="{556787DA-9709-49FE-9A2A-4FD32DE4EB48}" srcOrd="0" destOrd="0" presId="urn:microsoft.com/office/officeart/2008/layout/CaptionedPictures"/>
    <dgm:cxn modelId="{A9266E6F-2B0D-48F9-9ADB-1226C5AB9C6A}" type="presOf" srcId="{64D52325-0789-46F6-8AAB-48101FA99DC4}" destId="{BA0297CD-429E-43E6-8301-969EF30E7F8A}" srcOrd="0" destOrd="0" presId="urn:microsoft.com/office/officeart/2008/layout/CaptionedPictures"/>
    <dgm:cxn modelId="{CA53D2B5-A2CD-4877-BB61-536BE335221B}" srcId="{37DAE48A-6B9D-4E83-84E6-B04F4ECB2381}" destId="{5FE4C4A0-5713-4246-8607-E9BA224D2696}" srcOrd="0" destOrd="0" parTransId="{F18171F8-4660-45D5-BE8B-D4A9D302E145}" sibTransId="{3225B402-9EF0-48CB-AEB1-C32F429EB139}"/>
    <dgm:cxn modelId="{C02A8243-5B29-4CD0-B73B-E6926502284D}" srcId="{22E1CD7C-89EC-4B5F-A925-6983E89CC057}" destId="{449880A8-DAF6-43E1-A158-FC2786CCFED0}" srcOrd="2" destOrd="0" parTransId="{76DF2B8F-AAC2-43A0-88AC-840889671506}" sibTransId="{5AFFCA4A-3E35-4E36-A493-828231CAF18E}"/>
    <dgm:cxn modelId="{CC7D8FF5-B00F-4182-810C-99C73ADA995F}" srcId="{DC3BA98D-3B1A-48A8-9FC4-5838062E5042}" destId="{741B7D78-089D-413E-9F5C-28951CF601AB}" srcOrd="0" destOrd="0" parTransId="{F99C7060-71F8-4025-8180-7E25D09E74C4}" sibTransId="{55B82752-6B07-4EAA-97CB-BAEAE15E0662}"/>
    <dgm:cxn modelId="{6E8E4A95-488A-4EB6-87A9-6A3CC9BC3E06}" type="presOf" srcId="{37DAE48A-6B9D-4E83-84E6-B04F4ECB2381}" destId="{BF621A00-66BF-4FA9-BC00-B53B447FE9CC}" srcOrd="0" destOrd="0" presId="urn:microsoft.com/office/officeart/2008/layout/CaptionedPictures"/>
    <dgm:cxn modelId="{F79997C2-A07E-4543-919C-7BBD6D14562D}" type="presOf" srcId="{449880A8-DAF6-43E1-A158-FC2786CCFED0}" destId="{9FE8255F-DEBC-4E8B-B442-5D94CF4C4D7C}" srcOrd="0" destOrd="0" presId="urn:microsoft.com/office/officeart/2008/layout/CaptionedPictures"/>
    <dgm:cxn modelId="{AA6C2D3E-3185-4455-8757-C713531BCD28}" type="presOf" srcId="{5FE4C4A0-5713-4246-8607-E9BA224D2696}" destId="{7CEF0B7B-345C-48F8-B857-8FEF8A12C243}" srcOrd="0" destOrd="0" presId="urn:microsoft.com/office/officeart/2008/layout/CaptionedPictures"/>
    <dgm:cxn modelId="{E8964F33-77E9-4EBD-921E-6B6B893B660C}" type="presParOf" srcId="{B22979A9-1D81-4F5D-8F6E-B35565A38C60}" destId="{2B86FB88-8EDF-4739-93D3-49D06F1AB1B4}" srcOrd="0" destOrd="0" presId="urn:microsoft.com/office/officeart/2008/layout/CaptionedPictures"/>
    <dgm:cxn modelId="{1D495420-49ED-4082-AF53-BBED819B7806}" type="presParOf" srcId="{2B86FB88-8EDF-4739-93D3-49D06F1AB1B4}" destId="{C71FB596-0C7C-41C1-BF98-3BDECD674F84}" srcOrd="0" destOrd="0" presId="urn:microsoft.com/office/officeart/2008/layout/CaptionedPictures"/>
    <dgm:cxn modelId="{15E98F7E-3DC6-4603-9E1E-145E34B3E708}" type="presParOf" srcId="{2B86FB88-8EDF-4739-93D3-49D06F1AB1B4}" destId="{C82DC396-CC9A-4520-AC76-BBFDAF7318DC}" srcOrd="1" destOrd="0" presId="urn:microsoft.com/office/officeart/2008/layout/CaptionedPictures"/>
    <dgm:cxn modelId="{68A45EC3-E4E4-488F-AC57-52414DE355B5}" type="presParOf" srcId="{2B86FB88-8EDF-4739-93D3-49D06F1AB1B4}" destId="{DE4A7C74-A9A6-4B12-8D13-4F606765F1E5}" srcOrd="2" destOrd="0" presId="urn:microsoft.com/office/officeart/2008/layout/CaptionedPictures"/>
    <dgm:cxn modelId="{C61C49F4-C795-427D-BDB0-CAD83979B1F2}" type="presParOf" srcId="{DE4A7C74-A9A6-4B12-8D13-4F606765F1E5}" destId="{7CEF0B7B-345C-48F8-B857-8FEF8A12C243}" srcOrd="0" destOrd="0" presId="urn:microsoft.com/office/officeart/2008/layout/CaptionedPictures"/>
    <dgm:cxn modelId="{B21007BA-66D9-4AAA-AD81-A11400FCCF05}" type="presParOf" srcId="{DE4A7C74-A9A6-4B12-8D13-4F606765F1E5}" destId="{BF621A00-66BF-4FA9-BC00-B53B447FE9CC}" srcOrd="1" destOrd="0" presId="urn:microsoft.com/office/officeart/2008/layout/CaptionedPictures"/>
    <dgm:cxn modelId="{9A10E395-145B-4476-99E9-B087393E35F4}" type="presParOf" srcId="{B22979A9-1D81-4F5D-8F6E-B35565A38C60}" destId="{51ED1810-EA64-47E8-BAEC-EC5CD583184F}" srcOrd="1" destOrd="0" presId="urn:microsoft.com/office/officeart/2008/layout/CaptionedPictures"/>
    <dgm:cxn modelId="{91B88F84-103D-4310-9685-7A8CBBCD9506}" type="presParOf" srcId="{B22979A9-1D81-4F5D-8F6E-B35565A38C60}" destId="{8C378AD1-2094-43D4-B9B5-21D5636E220E}" srcOrd="2" destOrd="0" presId="urn:microsoft.com/office/officeart/2008/layout/CaptionedPictures"/>
    <dgm:cxn modelId="{A5F80928-FCC8-4E80-A458-5D2D7888CA59}" type="presParOf" srcId="{8C378AD1-2094-43D4-B9B5-21D5636E220E}" destId="{8644093D-4F4E-404F-B414-11194293FB65}" srcOrd="0" destOrd="0" presId="urn:microsoft.com/office/officeart/2008/layout/CaptionedPictures"/>
    <dgm:cxn modelId="{B5CC55CB-1197-447C-B69B-0652E55FEC1F}" type="presParOf" srcId="{8C378AD1-2094-43D4-B9B5-21D5636E220E}" destId="{99C366C5-07AA-41C9-A7F1-3F619BB300D8}" srcOrd="1" destOrd="0" presId="urn:microsoft.com/office/officeart/2008/layout/CaptionedPictures"/>
    <dgm:cxn modelId="{AF207572-E171-4302-8E6D-ABBB01A432DE}" type="presParOf" srcId="{8C378AD1-2094-43D4-B9B5-21D5636E220E}" destId="{3D4F8972-754F-4665-A7D7-F140CC7D69C6}" srcOrd="2" destOrd="0" presId="urn:microsoft.com/office/officeart/2008/layout/CaptionedPictures"/>
    <dgm:cxn modelId="{4A811F70-4A60-4963-B16A-51FE5A49FCB5}" type="presParOf" srcId="{3D4F8972-754F-4665-A7D7-F140CC7D69C6}" destId="{556787DA-9709-49FE-9A2A-4FD32DE4EB48}" srcOrd="0" destOrd="0" presId="urn:microsoft.com/office/officeart/2008/layout/CaptionedPictures"/>
    <dgm:cxn modelId="{75092249-1981-45E0-8BCF-4F787B3D390E}" type="presParOf" srcId="{3D4F8972-754F-4665-A7D7-F140CC7D69C6}" destId="{3AA21E49-F572-4D24-B0BA-1ECAC51F3CE3}" srcOrd="1" destOrd="0" presId="urn:microsoft.com/office/officeart/2008/layout/CaptionedPictures"/>
    <dgm:cxn modelId="{D0BFA17D-08DC-45DB-BAD1-36FC072B3670}" type="presParOf" srcId="{B22979A9-1D81-4F5D-8F6E-B35565A38C60}" destId="{7D4BC9E2-45F9-4426-9417-75935685B53F}" srcOrd="3" destOrd="0" presId="urn:microsoft.com/office/officeart/2008/layout/CaptionedPictures"/>
    <dgm:cxn modelId="{679FC663-156B-44B3-B83F-107664EED6A3}" type="presParOf" srcId="{B22979A9-1D81-4F5D-8F6E-B35565A38C60}" destId="{8B17988F-C48F-48B4-AFAB-768E3EFC3D74}" srcOrd="4" destOrd="0" presId="urn:microsoft.com/office/officeart/2008/layout/CaptionedPictures"/>
    <dgm:cxn modelId="{63EE41C1-C5C8-492D-A4AE-AA07AACF4F25}" type="presParOf" srcId="{8B17988F-C48F-48B4-AFAB-768E3EFC3D74}" destId="{D075C1D7-403F-4F54-8125-A7D972BBBB4F}" srcOrd="0" destOrd="0" presId="urn:microsoft.com/office/officeart/2008/layout/CaptionedPictures"/>
    <dgm:cxn modelId="{94F78AA9-AD88-4E5C-8D35-9D2744DA77C0}" type="presParOf" srcId="{8B17988F-C48F-48B4-AFAB-768E3EFC3D74}" destId="{11F008BE-7B20-4E7D-ADD0-8E84FDC721C1}" srcOrd="1" destOrd="0" presId="urn:microsoft.com/office/officeart/2008/layout/CaptionedPictures"/>
    <dgm:cxn modelId="{C1DC2366-FABF-4A03-B500-CC15854A087A}" type="presParOf" srcId="{8B17988F-C48F-48B4-AFAB-768E3EFC3D74}" destId="{9005B6C0-548B-4972-8E15-926C4FA7420A}" srcOrd="2" destOrd="0" presId="urn:microsoft.com/office/officeart/2008/layout/CaptionedPictures"/>
    <dgm:cxn modelId="{DB61F20E-03B3-4765-8BB8-7F232D513209}" type="presParOf" srcId="{9005B6C0-548B-4972-8E15-926C4FA7420A}" destId="{BA0297CD-429E-43E6-8301-969EF30E7F8A}" srcOrd="0" destOrd="0" presId="urn:microsoft.com/office/officeart/2008/layout/CaptionedPictures"/>
    <dgm:cxn modelId="{11949B03-0BB6-45FE-8372-4813DAD88E6C}" type="presParOf" srcId="{9005B6C0-548B-4972-8E15-926C4FA7420A}" destId="{9FE8255F-DEBC-4E8B-B442-5D94CF4C4D7C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DB9804-6492-4D8C-AC9C-D1BD1EA762F3}" type="doc">
      <dgm:prSet loTypeId="urn:microsoft.com/office/officeart/2005/8/layout/bList2#1" loCatId="list" qsTypeId="urn:microsoft.com/office/officeart/2005/8/quickstyle/simple1" qsCatId="simple" csTypeId="urn:microsoft.com/office/officeart/2005/8/colors/accent1_2" csCatId="accent1" phldr="1"/>
      <dgm:spPr/>
    </dgm:pt>
    <dgm:pt modelId="{32D968E7-7BD0-489E-9AA9-DCB9B77CFB27}">
      <dgm:prSet/>
      <dgm:spPr/>
      <dgm:t>
        <a:bodyPr/>
        <a:lstStyle/>
        <a:p>
          <a:r>
            <a:rPr lang="es-ES" dirty="0" smtClean="0"/>
            <a:t>Centro de Biofísica médica</a:t>
          </a:r>
          <a:endParaRPr lang="es-ES" dirty="0"/>
        </a:p>
      </dgm:t>
    </dgm:pt>
    <dgm:pt modelId="{AB29147E-4435-479E-947C-958584227D79}" type="parTrans" cxnId="{CFA75986-7D94-487F-AC21-A126412E3FB9}">
      <dgm:prSet/>
      <dgm:spPr/>
      <dgm:t>
        <a:bodyPr/>
        <a:lstStyle/>
        <a:p>
          <a:endParaRPr lang="es-ES"/>
        </a:p>
      </dgm:t>
    </dgm:pt>
    <dgm:pt modelId="{4C378EAD-95BE-45C1-BD97-BEDAC4417C37}" type="sibTrans" cxnId="{CFA75986-7D94-487F-AC21-A126412E3FB9}">
      <dgm:prSet/>
      <dgm:spPr/>
      <dgm:t>
        <a:bodyPr/>
        <a:lstStyle/>
        <a:p>
          <a:endParaRPr lang="es-ES"/>
        </a:p>
      </dgm:t>
    </dgm:pt>
    <dgm:pt modelId="{1C9C5595-3CFE-4D78-AB6D-02ED700D3841}">
      <dgm:prSet/>
      <dgm:spPr/>
      <dgm:t>
        <a:bodyPr/>
        <a:lstStyle/>
        <a:p>
          <a:r>
            <a:rPr lang="es-ES" dirty="0" smtClean="0"/>
            <a:t>Centro Nacional de Electromagnetismo aplicado</a:t>
          </a:r>
          <a:endParaRPr lang="es-ES" dirty="0"/>
        </a:p>
      </dgm:t>
    </dgm:pt>
    <dgm:pt modelId="{00F111DC-CBAF-4B0D-BA61-C5A0EE584939}" type="parTrans" cxnId="{286A13E0-A42B-45CE-A7D7-5E7ADF7137A0}">
      <dgm:prSet/>
      <dgm:spPr/>
      <dgm:t>
        <a:bodyPr/>
        <a:lstStyle/>
        <a:p>
          <a:endParaRPr lang="es-ES"/>
        </a:p>
      </dgm:t>
    </dgm:pt>
    <dgm:pt modelId="{4709FACD-A712-4E49-B152-C56E0DE5D77F}" type="sibTrans" cxnId="{286A13E0-A42B-45CE-A7D7-5E7ADF7137A0}">
      <dgm:prSet/>
      <dgm:spPr/>
      <dgm:t>
        <a:bodyPr/>
        <a:lstStyle/>
        <a:p>
          <a:endParaRPr lang="es-ES"/>
        </a:p>
      </dgm:t>
    </dgm:pt>
    <dgm:pt modelId="{B0118776-029C-41A5-9BFC-03D99FB20E73}">
      <dgm:prSet phldrT="[Texto]"/>
      <dgm:spPr/>
      <dgm:t>
        <a:bodyPr/>
        <a:lstStyle/>
        <a:p>
          <a:r>
            <a:rPr lang="en-US" dirty="0" smtClean="0"/>
            <a:t>PROYECTO VLIR-IUC-UO</a:t>
          </a:r>
        </a:p>
      </dgm:t>
    </dgm:pt>
    <dgm:pt modelId="{028E41A4-3086-48F2-97DA-2532A467CF1F}" type="parTrans" cxnId="{3E01E18A-C8CA-40CE-A34F-4096065A3A5E}">
      <dgm:prSet/>
      <dgm:spPr/>
      <dgm:t>
        <a:bodyPr/>
        <a:lstStyle/>
        <a:p>
          <a:endParaRPr lang="es-ES"/>
        </a:p>
      </dgm:t>
    </dgm:pt>
    <dgm:pt modelId="{77244769-2729-42ED-BE06-76B6AC35852D}" type="sibTrans" cxnId="{3E01E18A-C8CA-40CE-A34F-4096065A3A5E}">
      <dgm:prSet/>
      <dgm:spPr/>
      <dgm:t>
        <a:bodyPr/>
        <a:lstStyle/>
        <a:p>
          <a:endParaRPr lang="es-ES"/>
        </a:p>
      </dgm:t>
    </dgm:pt>
    <dgm:pt modelId="{388E3881-80A6-42B3-98EF-D395E89FB0F5}" type="pres">
      <dgm:prSet presAssocID="{3ADB9804-6492-4D8C-AC9C-D1BD1EA762F3}" presName="diagram" presStyleCnt="0">
        <dgm:presLayoutVars>
          <dgm:dir/>
          <dgm:animLvl val="lvl"/>
          <dgm:resizeHandles val="exact"/>
        </dgm:presLayoutVars>
      </dgm:prSet>
      <dgm:spPr/>
    </dgm:pt>
    <dgm:pt modelId="{9E743C13-001B-48E9-8667-39EA6A0DEC64}" type="pres">
      <dgm:prSet presAssocID="{32D968E7-7BD0-489E-9AA9-DCB9B77CFB27}" presName="compNode" presStyleCnt="0"/>
      <dgm:spPr/>
    </dgm:pt>
    <dgm:pt modelId="{D083B33C-C392-43BC-BC35-CFF2DC63F011}" type="pres">
      <dgm:prSet presAssocID="{32D968E7-7BD0-489E-9AA9-DCB9B77CFB27}" presName="childRect" presStyleLbl="bgAcc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5BA6870D-B8C4-4C90-BD17-6B573011B4EF}" type="pres">
      <dgm:prSet presAssocID="{32D968E7-7BD0-489E-9AA9-DCB9B77CFB2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E2765BF-BA8E-4EAD-8C5D-EBF3CB379D7D}" type="pres">
      <dgm:prSet presAssocID="{32D968E7-7BD0-489E-9AA9-DCB9B77CFB27}" presName="parentRect" presStyleLbl="alignNode1" presStyleIdx="0" presStyleCnt="3"/>
      <dgm:spPr/>
      <dgm:t>
        <a:bodyPr/>
        <a:lstStyle/>
        <a:p>
          <a:endParaRPr lang="es-ES"/>
        </a:p>
      </dgm:t>
    </dgm:pt>
    <dgm:pt modelId="{8219A649-1BFB-41E8-A759-323D4E24DB2F}" type="pres">
      <dgm:prSet presAssocID="{32D968E7-7BD0-489E-9AA9-DCB9B77CFB27}" presName="adorn" presStyleLbl="fgAccFollowNode1" presStyleIdx="0" presStyleCnt="3" custScaleX="11449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4A2AA12-3C93-450F-99FE-7A8DD7A45530}" type="pres">
      <dgm:prSet presAssocID="{4C378EAD-95BE-45C1-BD97-BEDAC4417C37}" presName="sibTrans" presStyleLbl="sibTrans2D1" presStyleIdx="0" presStyleCnt="0"/>
      <dgm:spPr/>
      <dgm:t>
        <a:bodyPr/>
        <a:lstStyle/>
        <a:p>
          <a:endParaRPr lang="es-ES"/>
        </a:p>
      </dgm:t>
    </dgm:pt>
    <dgm:pt modelId="{3134078C-6BFE-45BF-B651-F2EB57CD71DA}" type="pres">
      <dgm:prSet presAssocID="{1C9C5595-3CFE-4D78-AB6D-02ED700D3841}" presName="compNode" presStyleCnt="0"/>
      <dgm:spPr/>
    </dgm:pt>
    <dgm:pt modelId="{C9A93CD5-5C77-46B3-9F74-F86C27863CD9}" type="pres">
      <dgm:prSet presAssocID="{1C9C5595-3CFE-4D78-AB6D-02ED700D3841}" presName="childRect" presStyleLbl="bgAcc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D73CD3B-BC23-4070-9A20-03001598B87C}" type="pres">
      <dgm:prSet presAssocID="{1C9C5595-3CFE-4D78-AB6D-02ED700D384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94706CC-746F-4149-8F91-ECC86818EC10}" type="pres">
      <dgm:prSet presAssocID="{1C9C5595-3CFE-4D78-AB6D-02ED700D3841}" presName="parentRect" presStyleLbl="alignNode1" presStyleIdx="1" presStyleCnt="3"/>
      <dgm:spPr/>
      <dgm:t>
        <a:bodyPr/>
        <a:lstStyle/>
        <a:p>
          <a:endParaRPr lang="es-ES"/>
        </a:p>
      </dgm:t>
    </dgm:pt>
    <dgm:pt modelId="{F40E6F05-B552-44D6-9249-7E59B6F80C8C}" type="pres">
      <dgm:prSet presAssocID="{1C9C5595-3CFE-4D78-AB6D-02ED700D3841}" presName="adorn" presStyleLbl="fgAccFollowNode1" presStyleIdx="1" presStyleCnt="3" custScaleX="133399" custScaleY="119830" custLinFactNeighborX="5440" custLinFactNeighborY="408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40283B7-8F5E-4733-B351-F3011C74C352}" type="pres">
      <dgm:prSet presAssocID="{4709FACD-A712-4E49-B152-C56E0DE5D77F}" presName="sibTrans" presStyleLbl="sibTrans2D1" presStyleIdx="0" presStyleCnt="0"/>
      <dgm:spPr/>
      <dgm:t>
        <a:bodyPr/>
        <a:lstStyle/>
        <a:p>
          <a:endParaRPr lang="es-ES"/>
        </a:p>
      </dgm:t>
    </dgm:pt>
    <dgm:pt modelId="{78F54BD5-881E-4C69-8780-87890ACFBA41}" type="pres">
      <dgm:prSet presAssocID="{B0118776-029C-41A5-9BFC-03D99FB20E73}" presName="compNode" presStyleCnt="0"/>
      <dgm:spPr/>
    </dgm:pt>
    <dgm:pt modelId="{6AD3AB52-C547-420C-8229-D5DAE14D4F6F}" type="pres">
      <dgm:prSet presAssocID="{B0118776-029C-41A5-9BFC-03D99FB20E73}" presName="childRect" presStyleLbl="bgAcc1" presStyleIdx="2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20FF75C-A38E-4EB0-851F-4802AC2EE09C}" type="pres">
      <dgm:prSet presAssocID="{B0118776-029C-41A5-9BFC-03D99FB20E7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869F718-B9E7-47A8-B602-61B1C6D16D6F}" type="pres">
      <dgm:prSet presAssocID="{B0118776-029C-41A5-9BFC-03D99FB20E73}" presName="parentRect" presStyleLbl="alignNode1" presStyleIdx="2" presStyleCnt="3"/>
      <dgm:spPr/>
      <dgm:t>
        <a:bodyPr/>
        <a:lstStyle/>
        <a:p>
          <a:endParaRPr lang="es-ES"/>
        </a:p>
      </dgm:t>
    </dgm:pt>
    <dgm:pt modelId="{484BDA13-3A5F-43FF-9BE9-C5E98D7D398A}" type="pres">
      <dgm:prSet presAssocID="{B0118776-029C-41A5-9BFC-03D99FB20E73}" presName="adorn" presStyleLbl="fgAccFollowNode1" presStyleIdx="2" presStyleCnt="3" custScaleX="138628" custScaleY="117690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CFA75986-7D94-487F-AC21-A126412E3FB9}" srcId="{3ADB9804-6492-4D8C-AC9C-D1BD1EA762F3}" destId="{32D968E7-7BD0-489E-9AA9-DCB9B77CFB27}" srcOrd="0" destOrd="0" parTransId="{AB29147E-4435-479E-947C-958584227D79}" sibTransId="{4C378EAD-95BE-45C1-BD97-BEDAC4417C37}"/>
    <dgm:cxn modelId="{99052C3A-290A-482A-A6D7-8D9DAE807F7F}" type="presOf" srcId="{32D968E7-7BD0-489E-9AA9-DCB9B77CFB27}" destId="{5BA6870D-B8C4-4C90-BD17-6B573011B4EF}" srcOrd="0" destOrd="0" presId="urn:microsoft.com/office/officeart/2005/8/layout/bList2#1"/>
    <dgm:cxn modelId="{3E01E18A-C8CA-40CE-A34F-4096065A3A5E}" srcId="{3ADB9804-6492-4D8C-AC9C-D1BD1EA762F3}" destId="{B0118776-029C-41A5-9BFC-03D99FB20E73}" srcOrd="2" destOrd="0" parTransId="{028E41A4-3086-48F2-97DA-2532A467CF1F}" sibTransId="{77244769-2729-42ED-BE06-76B6AC35852D}"/>
    <dgm:cxn modelId="{3FC9F4F5-C85C-40ED-AFBD-CF513E4FF65F}" type="presOf" srcId="{B0118776-029C-41A5-9BFC-03D99FB20E73}" destId="{C20FF75C-A38E-4EB0-851F-4802AC2EE09C}" srcOrd="0" destOrd="0" presId="urn:microsoft.com/office/officeart/2005/8/layout/bList2#1"/>
    <dgm:cxn modelId="{0C9704A5-9ECB-40EC-B1DC-CD6E3BF224D7}" type="presOf" srcId="{3ADB9804-6492-4D8C-AC9C-D1BD1EA762F3}" destId="{388E3881-80A6-42B3-98EF-D395E89FB0F5}" srcOrd="0" destOrd="0" presId="urn:microsoft.com/office/officeart/2005/8/layout/bList2#1"/>
    <dgm:cxn modelId="{E551AC46-2554-4572-95F2-CD1A1D217999}" type="presOf" srcId="{4C378EAD-95BE-45C1-BD97-BEDAC4417C37}" destId="{94A2AA12-3C93-450F-99FE-7A8DD7A45530}" srcOrd="0" destOrd="0" presId="urn:microsoft.com/office/officeart/2005/8/layout/bList2#1"/>
    <dgm:cxn modelId="{286A13E0-A42B-45CE-A7D7-5E7ADF7137A0}" srcId="{3ADB9804-6492-4D8C-AC9C-D1BD1EA762F3}" destId="{1C9C5595-3CFE-4D78-AB6D-02ED700D3841}" srcOrd="1" destOrd="0" parTransId="{00F111DC-CBAF-4B0D-BA61-C5A0EE584939}" sibTransId="{4709FACD-A712-4E49-B152-C56E0DE5D77F}"/>
    <dgm:cxn modelId="{E7630474-1364-4D78-97C3-A6DB05432611}" type="presOf" srcId="{4709FACD-A712-4E49-B152-C56E0DE5D77F}" destId="{240283B7-8F5E-4733-B351-F3011C74C352}" srcOrd="0" destOrd="0" presId="urn:microsoft.com/office/officeart/2005/8/layout/bList2#1"/>
    <dgm:cxn modelId="{869EA6CB-967C-4BF5-AB64-53916A604CC9}" type="presOf" srcId="{32D968E7-7BD0-489E-9AA9-DCB9B77CFB27}" destId="{5E2765BF-BA8E-4EAD-8C5D-EBF3CB379D7D}" srcOrd="1" destOrd="0" presId="urn:microsoft.com/office/officeart/2005/8/layout/bList2#1"/>
    <dgm:cxn modelId="{18DCD196-CFFD-4115-A4FD-BF2F129A3E7F}" type="presOf" srcId="{1C9C5595-3CFE-4D78-AB6D-02ED700D3841}" destId="{C94706CC-746F-4149-8F91-ECC86818EC10}" srcOrd="1" destOrd="0" presId="urn:microsoft.com/office/officeart/2005/8/layout/bList2#1"/>
    <dgm:cxn modelId="{5C74AB2E-F717-4931-97AB-F751708D2F8B}" type="presOf" srcId="{1C9C5595-3CFE-4D78-AB6D-02ED700D3841}" destId="{8D73CD3B-BC23-4070-9A20-03001598B87C}" srcOrd="0" destOrd="0" presId="urn:microsoft.com/office/officeart/2005/8/layout/bList2#1"/>
    <dgm:cxn modelId="{EF1C6871-E7CC-40BE-B4ED-44CF4E88E22B}" type="presOf" srcId="{B0118776-029C-41A5-9BFC-03D99FB20E73}" destId="{2869F718-B9E7-47A8-B602-61B1C6D16D6F}" srcOrd="1" destOrd="0" presId="urn:microsoft.com/office/officeart/2005/8/layout/bList2#1"/>
    <dgm:cxn modelId="{83DAF693-BA7B-4063-920E-49C97FF4EF7B}" type="presParOf" srcId="{388E3881-80A6-42B3-98EF-D395E89FB0F5}" destId="{9E743C13-001B-48E9-8667-39EA6A0DEC64}" srcOrd="0" destOrd="0" presId="urn:microsoft.com/office/officeart/2005/8/layout/bList2#1"/>
    <dgm:cxn modelId="{1E5641E7-1E8B-455F-8ED6-EF46BE698332}" type="presParOf" srcId="{9E743C13-001B-48E9-8667-39EA6A0DEC64}" destId="{D083B33C-C392-43BC-BC35-CFF2DC63F011}" srcOrd="0" destOrd="0" presId="urn:microsoft.com/office/officeart/2005/8/layout/bList2#1"/>
    <dgm:cxn modelId="{3B495208-B017-4A37-98E2-1B28265B465D}" type="presParOf" srcId="{9E743C13-001B-48E9-8667-39EA6A0DEC64}" destId="{5BA6870D-B8C4-4C90-BD17-6B573011B4EF}" srcOrd="1" destOrd="0" presId="urn:microsoft.com/office/officeart/2005/8/layout/bList2#1"/>
    <dgm:cxn modelId="{D873C533-B714-49A6-971C-10D429F27D4A}" type="presParOf" srcId="{9E743C13-001B-48E9-8667-39EA6A0DEC64}" destId="{5E2765BF-BA8E-4EAD-8C5D-EBF3CB379D7D}" srcOrd="2" destOrd="0" presId="urn:microsoft.com/office/officeart/2005/8/layout/bList2#1"/>
    <dgm:cxn modelId="{D190372C-2CBD-462F-92D7-36AB9958E2A5}" type="presParOf" srcId="{9E743C13-001B-48E9-8667-39EA6A0DEC64}" destId="{8219A649-1BFB-41E8-A759-323D4E24DB2F}" srcOrd="3" destOrd="0" presId="urn:microsoft.com/office/officeart/2005/8/layout/bList2#1"/>
    <dgm:cxn modelId="{E9108D00-B4A4-4D60-A9CB-F242B5CA326F}" type="presParOf" srcId="{388E3881-80A6-42B3-98EF-D395E89FB0F5}" destId="{94A2AA12-3C93-450F-99FE-7A8DD7A45530}" srcOrd="1" destOrd="0" presId="urn:microsoft.com/office/officeart/2005/8/layout/bList2#1"/>
    <dgm:cxn modelId="{960FB92C-7223-4620-B45F-2FC553FECD52}" type="presParOf" srcId="{388E3881-80A6-42B3-98EF-D395E89FB0F5}" destId="{3134078C-6BFE-45BF-B651-F2EB57CD71DA}" srcOrd="2" destOrd="0" presId="urn:microsoft.com/office/officeart/2005/8/layout/bList2#1"/>
    <dgm:cxn modelId="{D24ACE62-FEF1-4A40-818A-A1AD5A612B84}" type="presParOf" srcId="{3134078C-6BFE-45BF-B651-F2EB57CD71DA}" destId="{C9A93CD5-5C77-46B3-9F74-F86C27863CD9}" srcOrd="0" destOrd="0" presId="urn:microsoft.com/office/officeart/2005/8/layout/bList2#1"/>
    <dgm:cxn modelId="{68C16A43-BCFD-47E1-98AC-C0622A4FEA3D}" type="presParOf" srcId="{3134078C-6BFE-45BF-B651-F2EB57CD71DA}" destId="{8D73CD3B-BC23-4070-9A20-03001598B87C}" srcOrd="1" destOrd="0" presId="urn:microsoft.com/office/officeart/2005/8/layout/bList2#1"/>
    <dgm:cxn modelId="{95E2C01F-7A60-4390-BF68-5F1429BC827C}" type="presParOf" srcId="{3134078C-6BFE-45BF-B651-F2EB57CD71DA}" destId="{C94706CC-746F-4149-8F91-ECC86818EC10}" srcOrd="2" destOrd="0" presId="urn:microsoft.com/office/officeart/2005/8/layout/bList2#1"/>
    <dgm:cxn modelId="{9B401247-DE20-4E36-9411-4EBF531508A5}" type="presParOf" srcId="{3134078C-6BFE-45BF-B651-F2EB57CD71DA}" destId="{F40E6F05-B552-44D6-9249-7E59B6F80C8C}" srcOrd="3" destOrd="0" presId="urn:microsoft.com/office/officeart/2005/8/layout/bList2#1"/>
    <dgm:cxn modelId="{9DF76572-12B7-4941-9330-04AD8125F48A}" type="presParOf" srcId="{388E3881-80A6-42B3-98EF-D395E89FB0F5}" destId="{240283B7-8F5E-4733-B351-F3011C74C352}" srcOrd="3" destOrd="0" presId="urn:microsoft.com/office/officeart/2005/8/layout/bList2#1"/>
    <dgm:cxn modelId="{297C3F05-1701-4518-B6C6-F365FCBCB9F5}" type="presParOf" srcId="{388E3881-80A6-42B3-98EF-D395E89FB0F5}" destId="{78F54BD5-881E-4C69-8780-87890ACFBA41}" srcOrd="4" destOrd="0" presId="urn:microsoft.com/office/officeart/2005/8/layout/bList2#1"/>
    <dgm:cxn modelId="{F0F2EA31-4CEB-46AC-99BE-E8A7B58AFDF5}" type="presParOf" srcId="{78F54BD5-881E-4C69-8780-87890ACFBA41}" destId="{6AD3AB52-C547-420C-8229-D5DAE14D4F6F}" srcOrd="0" destOrd="0" presId="urn:microsoft.com/office/officeart/2005/8/layout/bList2#1"/>
    <dgm:cxn modelId="{3F4B77D2-BF74-4D6D-AFA7-A3B2D1C09174}" type="presParOf" srcId="{78F54BD5-881E-4C69-8780-87890ACFBA41}" destId="{C20FF75C-A38E-4EB0-851F-4802AC2EE09C}" srcOrd="1" destOrd="0" presId="urn:microsoft.com/office/officeart/2005/8/layout/bList2#1"/>
    <dgm:cxn modelId="{DCB086AB-585B-4241-BFD8-689B1BD75A13}" type="presParOf" srcId="{78F54BD5-881E-4C69-8780-87890ACFBA41}" destId="{2869F718-B9E7-47A8-B602-61B1C6D16D6F}" srcOrd="2" destOrd="0" presId="urn:microsoft.com/office/officeart/2005/8/layout/bList2#1"/>
    <dgm:cxn modelId="{8868BAC7-1C27-4C20-A792-0BBBDA55B7F3}" type="presParOf" srcId="{78F54BD5-881E-4C69-8780-87890ACFBA41}" destId="{484BDA13-3A5F-43FF-9BE9-C5E98D7D398A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13EB3-A65A-4A4B-A7D8-ABCF72D11223}" type="datetimeFigureOut">
              <a:rPr lang="es-ES" smtClean="0"/>
              <a:pPr/>
              <a:t>16/05/2018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6E5648-1302-4459-9853-DF673CD33D1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0007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/>
          </a:p>
        </p:txBody>
      </p:sp>
      <p:sp>
        <p:nvSpPr>
          <p:cNvPr id="624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1E1FA4D8-C2C2-4A87-BBA7-071091E5F6AF}" type="slidenum">
              <a:rPr lang="es-ES" smtClean="0"/>
              <a:pPr eaLnBrk="1" hangingPunct="1"/>
              <a:t>13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912203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/>
          </a:p>
        </p:txBody>
      </p:sp>
      <p:sp>
        <p:nvSpPr>
          <p:cNvPr id="737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5BDE56B1-44BE-4EF8-9D3B-F6B6A8E4AA67}" type="slidenum">
              <a:rPr lang="es-ES" smtClean="0"/>
              <a:pPr eaLnBrk="1" hangingPunct="1"/>
              <a:t>32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3541560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7475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71EA6469-1AA4-4F15-B54B-7FC342FD28AB}" type="slidenum">
              <a:rPr lang="es-ES" smtClean="0"/>
              <a:pPr eaLnBrk="1" hangingPunct="1"/>
              <a:t>34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454143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/>
          </a:p>
        </p:txBody>
      </p:sp>
      <p:sp>
        <p:nvSpPr>
          <p:cNvPr id="7578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672B4E76-414C-4293-9264-A08D3B49DD9E}" type="slidenum">
              <a:rPr lang="es-ES" smtClean="0"/>
              <a:pPr eaLnBrk="1" hangingPunct="1"/>
              <a:t>35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33447700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788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0744CAB4-3AA4-4A30-B134-44A8BE545C38}" type="slidenum">
              <a:rPr lang="es-ES" smtClean="0"/>
              <a:pPr eaLnBrk="1" hangingPunct="1"/>
              <a:t>37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2586609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819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A6E400F6-B6DC-4FEF-83B1-78E53BAB96CB}" type="slidenum">
              <a:rPr lang="es-ES" smtClean="0"/>
              <a:pPr eaLnBrk="1" hangingPunct="1"/>
              <a:t>38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40722548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829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25E7478D-2B6F-413A-9F16-354FB2C5C1BE}" type="slidenum">
              <a:rPr lang="es-ES" smtClean="0"/>
              <a:pPr eaLnBrk="1" hangingPunct="1"/>
              <a:t>41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30212944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smtClean="0"/>
          </a:p>
        </p:txBody>
      </p:sp>
      <p:sp>
        <p:nvSpPr>
          <p:cNvPr id="327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FB1FDE-E423-4D25-8C4B-59E05711E575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280717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smtClean="0"/>
          </a:p>
        </p:txBody>
      </p:sp>
      <p:sp>
        <p:nvSpPr>
          <p:cNvPr id="327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14BEB6-8356-4059-934B-FA35B2E2C677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30350680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smtClean="0"/>
          </a:p>
        </p:txBody>
      </p:sp>
      <p:sp>
        <p:nvSpPr>
          <p:cNvPr id="327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E422CD-BE26-4D97-9512-46A995935900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6257484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smtClean="0"/>
          </a:p>
        </p:txBody>
      </p:sp>
      <p:sp>
        <p:nvSpPr>
          <p:cNvPr id="327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EA1E0-1ED7-4913-8529-FD40739F5072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121144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EDDAD577-B7A4-435B-BF89-51F58B0DDFD4}" type="slidenum">
              <a:rPr lang="es-ES" smtClean="0"/>
              <a:pPr eaLnBrk="1" hangingPunct="1"/>
              <a:t>15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1004344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smtClean="0"/>
          </a:p>
        </p:txBody>
      </p:sp>
      <p:sp>
        <p:nvSpPr>
          <p:cNvPr id="327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4C28AD-6134-4E89-8663-484FC1482839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17922238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smtClean="0"/>
          </a:p>
        </p:txBody>
      </p:sp>
      <p:sp>
        <p:nvSpPr>
          <p:cNvPr id="327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89E8D5-08EC-4AA0-B4D3-75FE0A04E132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607599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2253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23C7D009-3634-4192-87C4-2CD590E0532A}" type="slidenum">
              <a:rPr lang="es-ES" altLang="es-ES" smtClean="0"/>
              <a:pPr/>
              <a:t>60</a:t>
            </a:fld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13907616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smtClean="0"/>
          </a:p>
        </p:txBody>
      </p:sp>
      <p:sp>
        <p:nvSpPr>
          <p:cNvPr id="2355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841B589-F240-45F6-925A-AC7BF24277A0}" type="slidenum">
              <a:rPr lang="es-ES" smtClean="0"/>
              <a:pPr eaLnBrk="1" hangingPunct="1"/>
              <a:t>77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713939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smtClean="0"/>
          </a:p>
        </p:txBody>
      </p:sp>
      <p:sp>
        <p:nvSpPr>
          <p:cNvPr id="327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2E849E-AB5F-4460-845D-7D0226CA8470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1640025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smtClean="0"/>
          </a:p>
        </p:txBody>
      </p:sp>
      <p:sp>
        <p:nvSpPr>
          <p:cNvPr id="327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69D469-D2B6-4DD8-99F4-67504237540B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1460352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/>
          </a:p>
        </p:txBody>
      </p:sp>
      <p:sp>
        <p:nvSpPr>
          <p:cNvPr id="675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BCA45EC6-7898-4AF3-BE75-DB979398E756}" type="slidenum">
              <a:rPr lang="es-ES" smtClean="0"/>
              <a:pPr eaLnBrk="1" hangingPunct="1"/>
              <a:t>25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175511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/>
          </a:p>
        </p:txBody>
      </p:sp>
      <p:sp>
        <p:nvSpPr>
          <p:cNvPr id="696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B32B3504-F2F0-4161-A608-CE4DB2CA96E8}" type="slidenum">
              <a:rPr lang="es-ES" smtClean="0"/>
              <a:pPr eaLnBrk="1" hangingPunct="1"/>
              <a:t>26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3688081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/>
          </a:p>
        </p:txBody>
      </p:sp>
      <p:sp>
        <p:nvSpPr>
          <p:cNvPr id="696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B32B3504-F2F0-4161-A608-CE4DB2CA96E8}" type="slidenum">
              <a:rPr lang="es-ES" smtClean="0"/>
              <a:pPr eaLnBrk="1" hangingPunct="1"/>
              <a:t>27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1139555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/>
          </a:p>
        </p:txBody>
      </p:sp>
      <p:sp>
        <p:nvSpPr>
          <p:cNvPr id="7270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E76D84A9-8314-4FB1-9542-C6DF3DF4FE7C}" type="slidenum">
              <a:rPr lang="es-ES" smtClean="0"/>
              <a:pPr eaLnBrk="1" hangingPunct="1"/>
              <a:t>29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26034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/>
          </a:p>
        </p:txBody>
      </p:sp>
      <p:sp>
        <p:nvSpPr>
          <p:cNvPr id="686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FB1C607D-5CED-4789-ACF8-7BF5909CA76C}" type="slidenum">
              <a:rPr lang="es-ES" smtClean="0"/>
              <a:pPr eaLnBrk="1" hangingPunct="1"/>
              <a:t>30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641486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48C0-4811-422E-8EBA-91F6F4817806}" type="datetimeFigureOut">
              <a:rPr lang="es-ES" smtClean="0"/>
              <a:pPr/>
              <a:t>16/05/2018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81A4-A572-4DC0-8175-B65A8A22C88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5459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48C0-4811-422E-8EBA-91F6F4817806}" type="datetimeFigureOut">
              <a:rPr lang="es-ES" smtClean="0"/>
              <a:pPr/>
              <a:t>16/05/2018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81A4-A572-4DC0-8175-B65A8A22C88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1679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48C0-4811-422E-8EBA-91F6F4817806}" type="datetimeFigureOut">
              <a:rPr lang="es-ES" smtClean="0"/>
              <a:pPr/>
              <a:t>16/05/2018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81A4-A572-4DC0-8175-B65A8A22C88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0677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48C0-4811-422E-8EBA-91F6F4817806}" type="datetimeFigureOut">
              <a:rPr lang="es-ES" smtClean="0"/>
              <a:pPr/>
              <a:t>16/05/2018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81A4-A572-4DC0-8175-B65A8A22C88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5761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48C0-4811-422E-8EBA-91F6F4817806}" type="datetimeFigureOut">
              <a:rPr lang="es-ES" smtClean="0"/>
              <a:pPr/>
              <a:t>16/05/2018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81A4-A572-4DC0-8175-B65A8A22C88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6950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48C0-4811-422E-8EBA-91F6F4817806}" type="datetimeFigureOut">
              <a:rPr lang="es-ES" smtClean="0"/>
              <a:pPr/>
              <a:t>16/05/2018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81A4-A572-4DC0-8175-B65A8A22C88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097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48C0-4811-422E-8EBA-91F6F4817806}" type="datetimeFigureOut">
              <a:rPr lang="es-ES" smtClean="0"/>
              <a:pPr/>
              <a:t>16/05/2018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81A4-A572-4DC0-8175-B65A8A22C88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6726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48C0-4811-422E-8EBA-91F6F4817806}" type="datetimeFigureOut">
              <a:rPr lang="es-ES" smtClean="0"/>
              <a:pPr/>
              <a:t>16/05/2018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81A4-A572-4DC0-8175-B65A8A22C88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6481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48C0-4811-422E-8EBA-91F6F4817806}" type="datetimeFigureOut">
              <a:rPr lang="es-ES" smtClean="0"/>
              <a:pPr/>
              <a:t>16/05/2018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81A4-A572-4DC0-8175-B65A8A22C88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0021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48C0-4811-422E-8EBA-91F6F4817806}" type="datetimeFigureOut">
              <a:rPr lang="es-ES" smtClean="0"/>
              <a:pPr/>
              <a:t>16/05/2018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81A4-A572-4DC0-8175-B65A8A22C88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1334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48C0-4811-422E-8EBA-91F6F4817806}" type="datetimeFigureOut">
              <a:rPr lang="es-ES" smtClean="0"/>
              <a:pPr/>
              <a:t>16/05/2018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81A4-A572-4DC0-8175-B65A8A22C88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0311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448C0-4811-422E-8EBA-91F6F4817806}" type="datetimeFigureOut">
              <a:rPr lang="es-ES" smtClean="0"/>
              <a:pPr/>
              <a:t>16/05/2018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F81A4-A572-4DC0-8175-B65A8A22C88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7945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4.jpeg"/><Relationship Id="rId4" Type="http://schemas.openxmlformats.org/officeDocument/2006/relationships/image" Target="../media/image19.jpe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4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37.emf"/><Relationship Id="rId7" Type="http://schemas.openxmlformats.org/officeDocument/2006/relationships/image" Target="../media/image3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Escuela%20Nacional%20de%20Cuadros/Planificacion/Curso%20Planificacion.ppt" TargetMode="External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chart" Target="../charts/chart1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50.jpeg"/><Relationship Id="rId7" Type="http://schemas.openxmlformats.org/officeDocument/2006/relationships/image" Target="../media/image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7.emf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4.jpeg"/><Relationship Id="rId5" Type="http://schemas.openxmlformats.org/officeDocument/2006/relationships/image" Target="../media/image58.png"/><Relationship Id="rId10" Type="http://schemas.openxmlformats.org/officeDocument/2006/relationships/image" Target="../media/image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4.jpeg"/><Relationship Id="rId4" Type="http://schemas.openxmlformats.org/officeDocument/2006/relationships/image" Target="../media/image72.png"/><Relationship Id="rId9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78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82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88.jpeg"/><Relationship Id="rId7" Type="http://schemas.openxmlformats.org/officeDocument/2006/relationships/image" Target="../media/image3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9" Type="http://schemas.openxmlformats.org/officeDocument/2006/relationships/image" Target="../media/image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9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9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03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chart" Target="../charts/chart3.xml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4.jpeg"/><Relationship Id="rId10" Type="http://schemas.microsoft.com/office/2007/relationships/diagramDrawing" Target="../diagrams/drawing2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4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11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115.emf"/><Relationship Id="rId4" Type="http://schemas.openxmlformats.org/officeDocument/2006/relationships/oleObject" Target="../embeddings/Hoja_de_c_lculo_de_Microsoft_Office_Excel_97-200311.xls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11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Relationship Id="rId9" Type="http://schemas.openxmlformats.org/officeDocument/2006/relationships/image" Target="../media/image4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13" Type="http://schemas.openxmlformats.org/officeDocument/2006/relationships/image" Target="../media/image140.jpeg"/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12" Type="http://schemas.openxmlformats.org/officeDocument/2006/relationships/image" Target="../media/image139.jpeg"/><Relationship Id="rId17" Type="http://schemas.openxmlformats.org/officeDocument/2006/relationships/image" Target="../media/image4.jpeg"/><Relationship Id="rId2" Type="http://schemas.openxmlformats.org/officeDocument/2006/relationships/image" Target="../media/image124.jpe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11" Type="http://schemas.openxmlformats.org/officeDocument/2006/relationships/image" Target="../media/image138.jpeg"/><Relationship Id="rId5" Type="http://schemas.openxmlformats.org/officeDocument/2006/relationships/image" Target="../media/image132.jpeg"/><Relationship Id="rId15" Type="http://schemas.openxmlformats.org/officeDocument/2006/relationships/image" Target="../media/image142.jpeg"/><Relationship Id="rId10" Type="http://schemas.openxmlformats.org/officeDocument/2006/relationships/image" Target="../media/image137.jpeg"/><Relationship Id="rId4" Type="http://schemas.openxmlformats.org/officeDocument/2006/relationships/image" Target="../media/image131.jpeg"/><Relationship Id="rId9" Type="http://schemas.openxmlformats.org/officeDocument/2006/relationships/image" Target="../media/image136.jpeg"/><Relationship Id="rId14" Type="http://schemas.openxmlformats.org/officeDocument/2006/relationships/image" Target="../media/image14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14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4.jpeg"/><Relationship Id="rId7" Type="http://schemas.openxmlformats.org/officeDocument/2006/relationships/image" Target="../media/image154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Relationship Id="rId9" Type="http://schemas.openxmlformats.org/officeDocument/2006/relationships/image" Target="../media/image4.jpe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13" Type="http://schemas.openxmlformats.org/officeDocument/2006/relationships/image" Target="../media/image164.jpeg"/><Relationship Id="rId18" Type="http://schemas.openxmlformats.org/officeDocument/2006/relationships/image" Target="../media/image3.png"/><Relationship Id="rId3" Type="http://schemas.openxmlformats.org/officeDocument/2006/relationships/image" Target="../media/image124.jpeg"/><Relationship Id="rId7" Type="http://schemas.openxmlformats.org/officeDocument/2006/relationships/image" Target="../media/image158.jpeg"/><Relationship Id="rId12" Type="http://schemas.openxmlformats.org/officeDocument/2006/relationships/image" Target="../media/image163.jpeg"/><Relationship Id="rId17" Type="http://schemas.openxmlformats.org/officeDocument/2006/relationships/image" Target="../media/image168.jpe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jpeg"/><Relationship Id="rId11" Type="http://schemas.openxmlformats.org/officeDocument/2006/relationships/image" Target="../media/image162.jpeg"/><Relationship Id="rId5" Type="http://schemas.openxmlformats.org/officeDocument/2006/relationships/image" Target="../media/image156.jpeg"/><Relationship Id="rId15" Type="http://schemas.openxmlformats.org/officeDocument/2006/relationships/image" Target="../media/image166.jpeg"/><Relationship Id="rId10" Type="http://schemas.openxmlformats.org/officeDocument/2006/relationships/image" Target="../media/image161.jpeg"/><Relationship Id="rId19" Type="http://schemas.openxmlformats.org/officeDocument/2006/relationships/image" Target="../media/image4.jpeg"/><Relationship Id="rId4" Type="http://schemas.openxmlformats.org/officeDocument/2006/relationships/image" Target="../media/image155.jpeg"/><Relationship Id="rId9" Type="http://schemas.openxmlformats.org/officeDocument/2006/relationships/image" Target="../media/image160.jpeg"/><Relationship Id="rId14" Type="http://schemas.openxmlformats.org/officeDocument/2006/relationships/image" Target="../media/image165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eg"/><Relationship Id="rId13" Type="http://schemas.openxmlformats.org/officeDocument/2006/relationships/image" Target="../media/image179.jpeg"/><Relationship Id="rId18" Type="http://schemas.openxmlformats.org/officeDocument/2006/relationships/image" Target="../media/image184.jpeg"/><Relationship Id="rId3" Type="http://schemas.openxmlformats.org/officeDocument/2006/relationships/image" Target="../media/image169.jpeg"/><Relationship Id="rId21" Type="http://schemas.openxmlformats.org/officeDocument/2006/relationships/image" Target="../media/image187.jpeg"/><Relationship Id="rId7" Type="http://schemas.openxmlformats.org/officeDocument/2006/relationships/image" Target="../media/image173.jpeg"/><Relationship Id="rId12" Type="http://schemas.openxmlformats.org/officeDocument/2006/relationships/image" Target="../media/image178.jpeg"/><Relationship Id="rId17" Type="http://schemas.openxmlformats.org/officeDocument/2006/relationships/image" Target="../media/image183.jpeg"/><Relationship Id="rId25" Type="http://schemas.openxmlformats.org/officeDocument/2006/relationships/image" Target="../media/image4.jpeg"/><Relationship Id="rId2" Type="http://schemas.openxmlformats.org/officeDocument/2006/relationships/image" Target="../media/image124.jpeg"/><Relationship Id="rId16" Type="http://schemas.openxmlformats.org/officeDocument/2006/relationships/image" Target="../media/image182.jpeg"/><Relationship Id="rId20" Type="http://schemas.openxmlformats.org/officeDocument/2006/relationships/image" Target="../media/image1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jpeg"/><Relationship Id="rId11" Type="http://schemas.openxmlformats.org/officeDocument/2006/relationships/image" Target="../media/image177.jpeg"/><Relationship Id="rId24" Type="http://schemas.openxmlformats.org/officeDocument/2006/relationships/image" Target="../media/image3.png"/><Relationship Id="rId5" Type="http://schemas.openxmlformats.org/officeDocument/2006/relationships/image" Target="../media/image171.jpeg"/><Relationship Id="rId15" Type="http://schemas.openxmlformats.org/officeDocument/2006/relationships/image" Target="../media/image181.jpeg"/><Relationship Id="rId23" Type="http://schemas.openxmlformats.org/officeDocument/2006/relationships/image" Target="../media/image189.jpeg"/><Relationship Id="rId10" Type="http://schemas.openxmlformats.org/officeDocument/2006/relationships/image" Target="../media/image176.jpeg"/><Relationship Id="rId19" Type="http://schemas.openxmlformats.org/officeDocument/2006/relationships/image" Target="../media/image185.jpeg"/><Relationship Id="rId4" Type="http://schemas.openxmlformats.org/officeDocument/2006/relationships/image" Target="../media/image170.jpeg"/><Relationship Id="rId9" Type="http://schemas.openxmlformats.org/officeDocument/2006/relationships/image" Target="../media/image175.jpeg"/><Relationship Id="rId14" Type="http://schemas.openxmlformats.org/officeDocument/2006/relationships/image" Target="../media/image180.jpeg"/><Relationship Id="rId22" Type="http://schemas.openxmlformats.org/officeDocument/2006/relationships/image" Target="../media/image188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image" Target="../media/image199.jpeg"/><Relationship Id="rId7" Type="http://schemas.openxmlformats.org/officeDocument/2006/relationships/image" Target="../media/image4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jpeg"/><Relationship Id="rId3" Type="http://schemas.openxmlformats.org/officeDocument/2006/relationships/image" Target="../media/image203.png"/><Relationship Id="rId7" Type="http://schemas.openxmlformats.org/officeDocument/2006/relationships/image" Target="../media/image207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10" Type="http://schemas.openxmlformats.org/officeDocument/2006/relationships/image" Target="../media/image4.jpeg"/><Relationship Id="rId4" Type="http://schemas.openxmlformats.org/officeDocument/2006/relationships/image" Target="../media/image204.jpeg"/><Relationship Id="rId9" Type="http://schemas.openxmlformats.org/officeDocument/2006/relationships/image" Target="../media/image3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jpeg"/><Relationship Id="rId3" Type="http://schemas.openxmlformats.org/officeDocument/2006/relationships/image" Target="../media/image210.jpeg"/><Relationship Id="rId7" Type="http://schemas.openxmlformats.org/officeDocument/2006/relationships/image" Target="../media/image214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jpeg"/><Relationship Id="rId5" Type="http://schemas.openxmlformats.org/officeDocument/2006/relationships/image" Target="../media/image212.jpeg"/><Relationship Id="rId10" Type="http://schemas.openxmlformats.org/officeDocument/2006/relationships/image" Target="../media/image4.jpeg"/><Relationship Id="rId4" Type="http://schemas.openxmlformats.org/officeDocument/2006/relationships/image" Target="../media/image211.jpeg"/><Relationship Id="rId9" Type="http://schemas.openxmlformats.org/officeDocument/2006/relationships/image" Target="../media/image3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17.png"/><Relationship Id="rId7" Type="http://schemas.openxmlformats.org/officeDocument/2006/relationships/image" Target="../media/image221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219.png"/><Relationship Id="rId4" Type="http://schemas.openxmlformats.org/officeDocument/2006/relationships/image" Target="../media/image218.png"/><Relationship Id="rId9" Type="http://schemas.openxmlformats.org/officeDocument/2006/relationships/image" Target="../media/image4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7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.jpeg"/><Relationship Id="rId5" Type="http://schemas.openxmlformats.org/officeDocument/2006/relationships/image" Target="../media/image225.jpeg"/><Relationship Id="rId4" Type="http://schemas.openxmlformats.org/officeDocument/2006/relationships/image" Target="../media/image4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3.jpeg"/><Relationship Id="rId7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tempimag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0350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1 CuadroTexto"/>
          <p:cNvSpPr txBox="1">
            <a:spLocks noChangeArrowheads="1"/>
          </p:cNvSpPr>
          <p:nvPr/>
        </p:nvSpPr>
        <p:spPr bwMode="auto">
          <a:xfrm>
            <a:off x="5011616" y="1394820"/>
            <a:ext cx="6424246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s-ES" altLang="es-ES" sz="14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/>
            <a:endParaRPr lang="es-ES" altLang="es-ES" sz="54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/>
            <a:r>
              <a:rPr lang="es-ES" altLang="es-ES" sz="5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Presentación</a:t>
            </a:r>
          </a:p>
          <a:p>
            <a:pPr algn="ctr" eaLnBrk="1" hangingPunct="1"/>
            <a:r>
              <a:rPr lang="es-ES" altLang="es-ES" sz="5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s-ES" altLang="es-ES" sz="5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la Institución</a:t>
            </a:r>
            <a:endParaRPr lang="es-ES" altLang="es-ES" sz="44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/>
            <a:endParaRPr lang="es-ES" altLang="es-ES" sz="24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/>
            <a:endParaRPr lang="es-ES" altLang="es-ES" sz="24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/>
            <a:r>
              <a:rPr lang="es-ES" altLang="es-E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Rectora: Dra. C. Diana Sedal Yanes </a:t>
            </a:r>
          </a:p>
          <a:p>
            <a:pPr algn="ctr" eaLnBrk="1" hangingPunct="1"/>
            <a:endParaRPr lang="es-ES" altLang="es-ES" sz="20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/>
            <a:endParaRPr lang="es-ES" altLang="es-ES" sz="20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/>
            <a:r>
              <a:rPr lang="es-ES" altLang="es-E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Evaluación Institucional</a:t>
            </a:r>
          </a:p>
          <a:p>
            <a:pPr algn="ctr" eaLnBrk="1" hangingPunct="1"/>
            <a:r>
              <a:rPr lang="es-ES" altLang="es-E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de octubre de 2017</a:t>
            </a:r>
          </a:p>
          <a:p>
            <a:pPr algn="ctr" eaLnBrk="1" hangingPunct="1"/>
            <a:r>
              <a:rPr lang="es-ES" sz="2000" b="1" dirty="0" smtClean="0">
                <a:latin typeface="+mn-lt"/>
              </a:rPr>
              <a:t>“Año 59 de la Revolución”</a:t>
            </a:r>
            <a:endParaRPr lang="es-ES" sz="2000" b="1" dirty="0">
              <a:latin typeface="+mn-lt"/>
            </a:endParaRPr>
          </a:p>
        </p:txBody>
      </p:sp>
      <p:pic>
        <p:nvPicPr>
          <p:cNvPr id="6148" name="Picture 2" descr="D:\70 Aniv UO\identidad1_uo_col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999" y="337836"/>
            <a:ext cx="5415573" cy="1186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332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n 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3 Grupo"/>
          <p:cNvGrpSpPr/>
          <p:nvPr/>
        </p:nvGrpSpPr>
        <p:grpSpPr>
          <a:xfrm>
            <a:off x="6394953" y="1159818"/>
            <a:ext cx="1895102" cy="2269182"/>
            <a:chOff x="7980485" y="772991"/>
            <a:chExt cx="1905000" cy="2445782"/>
          </a:xfrm>
        </p:grpSpPr>
        <p:pic>
          <p:nvPicPr>
            <p:cNvPr id="12290" name="Picture 2" descr="C:\Users\Calidad - PC\Downloads\Fotos Pawer\Frank_País_García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485" y="772991"/>
              <a:ext cx="1905000" cy="207645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2 CuadroTexto"/>
            <p:cNvSpPr txBox="1"/>
            <p:nvPr/>
          </p:nvSpPr>
          <p:spPr>
            <a:xfrm>
              <a:off x="7980485" y="2849441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/>
                <a:t>Frank País García</a:t>
              </a:r>
              <a:endParaRPr lang="es-ES" dirty="0"/>
            </a:p>
          </p:txBody>
        </p:sp>
      </p:grpSp>
      <p:grpSp>
        <p:nvGrpSpPr>
          <p:cNvPr id="8" name="7 Grupo"/>
          <p:cNvGrpSpPr/>
          <p:nvPr/>
        </p:nvGrpSpPr>
        <p:grpSpPr>
          <a:xfrm>
            <a:off x="6486163" y="3976952"/>
            <a:ext cx="1712682" cy="2173897"/>
            <a:chOff x="8229600" y="3817868"/>
            <a:chExt cx="1477108" cy="1893332"/>
          </a:xfrm>
        </p:grpSpPr>
        <p:pic>
          <p:nvPicPr>
            <p:cNvPr id="12291" name="Picture 3" descr="C:\Users\Calidad - PC\Downloads\Fotos Pawer\Jos{e Tey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6" r="30039"/>
            <a:stretch/>
          </p:blipFill>
          <p:spPr bwMode="auto">
            <a:xfrm>
              <a:off x="8229600" y="3817868"/>
              <a:ext cx="1477108" cy="15240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6 CuadroTexto"/>
            <p:cNvSpPr txBox="1"/>
            <p:nvPr/>
          </p:nvSpPr>
          <p:spPr>
            <a:xfrm>
              <a:off x="8229600" y="5341868"/>
              <a:ext cx="14771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/>
                <a:t>José </a:t>
              </a:r>
              <a:r>
                <a:rPr lang="es-ES" dirty="0" err="1" smtClean="0"/>
                <a:t>Tey</a:t>
              </a:r>
              <a:endParaRPr lang="es-ES" dirty="0"/>
            </a:p>
          </p:txBody>
        </p:sp>
      </p:grpSp>
      <p:grpSp>
        <p:nvGrpSpPr>
          <p:cNvPr id="10" name="9 Grupo"/>
          <p:cNvGrpSpPr/>
          <p:nvPr/>
        </p:nvGrpSpPr>
        <p:grpSpPr>
          <a:xfrm>
            <a:off x="3665372" y="3720608"/>
            <a:ext cx="1734018" cy="2772905"/>
            <a:chOff x="8533933" y="2119312"/>
            <a:chExt cx="1743075" cy="2988707"/>
          </a:xfrm>
        </p:grpSpPr>
        <p:pic>
          <p:nvPicPr>
            <p:cNvPr id="12292" name="Picture 4" descr="C:\Users\Calidad - PC\Downloads\Fotos Pawer\Enma Rosa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3933" y="2119312"/>
              <a:ext cx="1743075" cy="2619375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8 CuadroTexto"/>
            <p:cNvSpPr txBox="1"/>
            <p:nvPr/>
          </p:nvSpPr>
          <p:spPr>
            <a:xfrm>
              <a:off x="8533933" y="4738687"/>
              <a:ext cx="17430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err="1"/>
                <a:t>Enma</a:t>
              </a:r>
              <a:r>
                <a:rPr lang="es-ES" dirty="0"/>
                <a:t> Rosa </a:t>
              </a:r>
              <a:r>
                <a:rPr lang="es-ES" dirty="0" smtClean="0"/>
                <a:t>Chuy</a:t>
              </a:r>
              <a:endParaRPr lang="es-ES" dirty="0"/>
            </a:p>
          </p:txBody>
        </p:sp>
      </p:grpSp>
      <p:grpSp>
        <p:nvGrpSpPr>
          <p:cNvPr id="12" name="11 Grupo"/>
          <p:cNvGrpSpPr/>
          <p:nvPr/>
        </p:nvGrpSpPr>
        <p:grpSpPr>
          <a:xfrm>
            <a:off x="9228309" y="3585646"/>
            <a:ext cx="1909681" cy="2700163"/>
            <a:chOff x="6309945" y="3139450"/>
            <a:chExt cx="1919655" cy="2910304"/>
          </a:xfrm>
        </p:grpSpPr>
        <p:pic>
          <p:nvPicPr>
            <p:cNvPr id="12293" name="Picture 5" descr="C:\Users\Calidad - PC\Downloads\Fotos Pawer\Oscar Lucero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00"/>
            <a:stretch/>
          </p:blipFill>
          <p:spPr bwMode="auto">
            <a:xfrm>
              <a:off x="6309945" y="3139450"/>
              <a:ext cx="1919655" cy="257212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10 CuadroTexto"/>
            <p:cNvSpPr txBox="1"/>
            <p:nvPr/>
          </p:nvSpPr>
          <p:spPr>
            <a:xfrm>
              <a:off x="6309946" y="5711200"/>
              <a:ext cx="19196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dirty="0"/>
                <a:t>Oscar </a:t>
              </a:r>
              <a:r>
                <a:rPr lang="es-ES" sz="1600" dirty="0" smtClean="0"/>
                <a:t>Lucero Moya</a:t>
              </a:r>
              <a:endParaRPr lang="es-ES" sz="1600" dirty="0"/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9287518" y="1014107"/>
            <a:ext cx="1791259" cy="2123478"/>
            <a:chOff x="9376701" y="1001713"/>
            <a:chExt cx="1800614" cy="2288738"/>
          </a:xfrm>
        </p:grpSpPr>
        <p:pic>
          <p:nvPicPr>
            <p:cNvPr id="12294" name="Picture 6" descr="C:\Users\Calidad - PC\Downloads\Fotos Pawer\Juan_francisco_bosch_soto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6701" y="1001713"/>
              <a:ext cx="1800614" cy="191940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12 CuadroTexto"/>
            <p:cNvSpPr txBox="1"/>
            <p:nvPr/>
          </p:nvSpPr>
          <p:spPr>
            <a:xfrm>
              <a:off x="9376701" y="2921119"/>
              <a:ext cx="18006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/>
                <a:t>Francisco </a:t>
              </a:r>
              <a:r>
                <a:rPr lang="es-ES" dirty="0" smtClean="0"/>
                <a:t>Bosch</a:t>
              </a:r>
              <a:endParaRPr lang="es-ES" dirty="0"/>
            </a:p>
          </p:txBody>
        </p:sp>
      </p:grpSp>
      <p:grpSp>
        <p:nvGrpSpPr>
          <p:cNvPr id="16" name="15 Grupo"/>
          <p:cNvGrpSpPr/>
          <p:nvPr/>
        </p:nvGrpSpPr>
        <p:grpSpPr>
          <a:xfrm>
            <a:off x="3529434" y="405423"/>
            <a:ext cx="2005893" cy="2832200"/>
            <a:chOff x="5193322" y="2921119"/>
            <a:chExt cx="2016370" cy="3052617"/>
          </a:xfrm>
        </p:grpSpPr>
        <p:pic>
          <p:nvPicPr>
            <p:cNvPr id="12295" name="Picture 7" descr="C:\Users\Calidad - PC\Downloads\Fotos Pawer\José Mercer{on Allen.pn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86" t="4128" r="23105" b="15749"/>
            <a:stretch/>
          </p:blipFill>
          <p:spPr bwMode="auto">
            <a:xfrm>
              <a:off x="5193323" y="2921119"/>
              <a:ext cx="2016369" cy="2683285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14 CuadroTexto"/>
            <p:cNvSpPr txBox="1"/>
            <p:nvPr/>
          </p:nvSpPr>
          <p:spPr>
            <a:xfrm>
              <a:off x="5193322" y="5604404"/>
              <a:ext cx="20163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/>
                <a:t>José </a:t>
              </a:r>
              <a:r>
                <a:rPr lang="es-ES" dirty="0" err="1" smtClean="0"/>
                <a:t>Mercerón</a:t>
              </a:r>
              <a:endParaRPr lang="es-ES" dirty="0"/>
            </a:p>
          </p:txBody>
        </p:sp>
      </p:grpSp>
      <p:grpSp>
        <p:nvGrpSpPr>
          <p:cNvPr id="27" name="26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28" name="Imagen 3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 descr="imagen_0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9717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n 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4 CuadroTexto"/>
          <p:cNvSpPr txBox="1">
            <a:spLocks noChangeArrowheads="1"/>
          </p:cNvSpPr>
          <p:nvPr/>
        </p:nvSpPr>
        <p:spPr bwMode="auto">
          <a:xfrm>
            <a:off x="3296556" y="2417741"/>
            <a:ext cx="864688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s-ES" sz="2800" dirty="0" smtClean="0"/>
              <a:t>La </a:t>
            </a:r>
            <a:r>
              <a:rPr lang="es-ES" sz="2800" dirty="0"/>
              <a:t>entrada de Vilma Espín a la Universidad de Oriente, como estudiante de Ingeniería Química Industrial,  significó para la joven revolucionaria el estrechamiento de sus vínculos con  la vanguardia revolucionaria santiaguera. 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4532154" y="1534053"/>
            <a:ext cx="617569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Vilma en la Universidad de </a:t>
            </a:r>
            <a:r>
              <a:rPr lang="es-ES" sz="3200" b="1" dirty="0" smtClean="0">
                <a:solidFill>
                  <a:schemeClr val="bg1"/>
                </a:solidFill>
              </a:rPr>
              <a:t>Oriente</a:t>
            </a:r>
            <a:endParaRPr lang="es-ES" sz="3200" b="1" dirty="0">
              <a:solidFill>
                <a:schemeClr val="bg1"/>
              </a:solidFill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8" name="Imagen 3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imagen_0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3" descr="C:\Users\Calidad - PC\Downloads\Fotos Pawer\Vilma Espi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721" y="4388873"/>
            <a:ext cx="2445721" cy="20381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38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E:\02 Biblioteca\01 Banco de Imágenes\04 Historia Universitaria\Personalidades, Personas y Colectivos\Vilma Espín en la UO\vilmacoral - c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9"/>
          <a:stretch>
            <a:fillRect/>
          </a:stretch>
        </p:blipFill>
        <p:spPr bwMode="auto">
          <a:xfrm>
            <a:off x="648608" y="1249355"/>
            <a:ext cx="5116475" cy="36755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E:\02 Biblioteca\01 Banco de Imágenes\04 Historia Universitaria\Personalidades, Personas y Colectivos\Vilma Espín en la UO\Vilma (298) - co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9"/>
          <a:stretch>
            <a:fillRect/>
          </a:stretch>
        </p:blipFill>
        <p:spPr bwMode="auto">
          <a:xfrm>
            <a:off x="6731302" y="1159878"/>
            <a:ext cx="4822069" cy="36700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393701" y="5146676"/>
            <a:ext cx="11425767" cy="138499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s-ES" sz="2800" dirty="0">
                <a:solidFill>
                  <a:schemeClr val="bg1"/>
                </a:solidFill>
              </a:rPr>
              <a:t>Estudiante integral: integró la Coral Universitaria desde su fundación, el equipo femenino  Mambises de voleibol (del cual fue su capitana), grupos de danza y ballet, etc.</a:t>
            </a:r>
          </a:p>
        </p:txBody>
      </p:sp>
      <p:grpSp>
        <p:nvGrpSpPr>
          <p:cNvPr id="6" name="5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7" name="Imagen 3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imagen_0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9888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n 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4 CuadroTexto"/>
          <p:cNvSpPr txBox="1">
            <a:spLocks noChangeArrowheads="1"/>
          </p:cNvSpPr>
          <p:nvPr/>
        </p:nvSpPr>
        <p:spPr bwMode="auto">
          <a:xfrm>
            <a:off x="3429000" y="844796"/>
            <a:ext cx="8382000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s-ES" sz="2800" dirty="0"/>
              <a:t>De su querida Universidad de Oriente Vilma expresó: </a:t>
            </a:r>
          </a:p>
          <a:p>
            <a:pPr algn="just" eaLnBrk="1" hangingPunct="1"/>
            <a:endParaRPr lang="es-ES" sz="2800" dirty="0"/>
          </a:p>
          <a:p>
            <a:pPr algn="just" eaLnBrk="1" hangingPunct="1">
              <a:buFontTx/>
              <a:buChar char="•"/>
            </a:pPr>
            <a:r>
              <a:rPr lang="es-ES" sz="2800" dirty="0"/>
              <a:t> Me gusta la Universidad por el ambiente de superación cultural que en ella impera. </a:t>
            </a:r>
            <a:endParaRPr lang="es-ES" sz="2800" dirty="0" smtClean="0"/>
          </a:p>
          <a:p>
            <a:pPr algn="just" eaLnBrk="1" hangingPunct="1">
              <a:buFontTx/>
              <a:buChar char="•"/>
            </a:pPr>
            <a:r>
              <a:rPr lang="es-ES" sz="2800" dirty="0" smtClean="0"/>
              <a:t>Me </a:t>
            </a:r>
            <a:r>
              <a:rPr lang="es-ES" sz="2800" dirty="0"/>
              <a:t>gusta la Universidad por la camaradería que existe entre alumno y profesor</a:t>
            </a:r>
            <a:r>
              <a:rPr lang="es-ES" sz="2800" dirty="0" smtClean="0"/>
              <a:t>.</a:t>
            </a:r>
          </a:p>
          <a:p>
            <a:pPr algn="just" eaLnBrk="1" hangingPunct="1">
              <a:buFontTx/>
              <a:buChar char="•"/>
            </a:pPr>
            <a:r>
              <a:rPr lang="es-ES" sz="2800" dirty="0"/>
              <a:t>No existe, como en otras universidades, el temor al profesor nacido del poco contacto entre éste y sus alumnos y que es la causa de más de un estudiante </a:t>
            </a:r>
            <a:r>
              <a:rPr lang="es-ES" sz="2800" dirty="0" smtClean="0"/>
              <a:t>fracasado.</a:t>
            </a:r>
          </a:p>
          <a:p>
            <a:pPr algn="just" eaLnBrk="1" hangingPunct="1">
              <a:buFontTx/>
              <a:buChar char="•"/>
            </a:pPr>
            <a:r>
              <a:rPr lang="es-ES" sz="2800" dirty="0" smtClean="0"/>
              <a:t>Pero </a:t>
            </a:r>
            <a:r>
              <a:rPr lang="es-ES" sz="2800" dirty="0"/>
              <a:t>sobre todo, me gusta la Universidad por la fraternidad que existe entre todos sin importar la diferencia de credo, raza u opinión.</a:t>
            </a:r>
          </a:p>
          <a:p>
            <a:pPr algn="just" eaLnBrk="1" hangingPunct="1">
              <a:buFont typeface="Arial" charset="0"/>
              <a:buChar char="•"/>
            </a:pPr>
            <a:endParaRPr lang="es-ES" sz="2800" b="1" dirty="0"/>
          </a:p>
        </p:txBody>
      </p:sp>
      <p:grpSp>
        <p:nvGrpSpPr>
          <p:cNvPr id="5" name="4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7" name="Imagen 3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imagen_0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6583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Biblioteca\Imágenes\Fotos\Fotos UO 2\Universidad de Oriente Antiguas\2009-10-13\1959\IMAGE005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13" b="50000"/>
          <a:stretch>
            <a:fillRect/>
          </a:stretch>
        </p:blipFill>
        <p:spPr bwMode="auto">
          <a:xfrm>
            <a:off x="148165" y="1764126"/>
            <a:ext cx="11899901" cy="390164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2 Rectángulo"/>
          <p:cNvSpPr>
            <a:spLocks noChangeArrowheads="1"/>
          </p:cNvSpPr>
          <p:nvPr/>
        </p:nvSpPr>
        <p:spPr bwMode="auto">
          <a:xfrm>
            <a:off x="360481" y="5878801"/>
            <a:ext cx="11523133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>
            <a:spAutoFit/>
          </a:bodyPr>
          <a:lstStyle/>
          <a:p>
            <a:pPr algn="just"/>
            <a:r>
              <a:rPr lang="es-ES" sz="2400" b="1" i="1" dirty="0">
                <a:solidFill>
                  <a:schemeClr val="bg1"/>
                </a:solidFill>
              </a:rPr>
              <a:t>3 de enero de 1959</a:t>
            </a:r>
            <a:r>
              <a:rPr lang="es-ES" sz="2400" i="1" dirty="0">
                <a:solidFill>
                  <a:schemeClr val="bg1"/>
                </a:solidFill>
              </a:rPr>
              <a:t>  se constituye el </a:t>
            </a:r>
            <a:r>
              <a:rPr lang="es-ES" sz="2400" i="1" dirty="0" smtClean="0">
                <a:solidFill>
                  <a:schemeClr val="bg1"/>
                </a:solidFill>
              </a:rPr>
              <a:t>primer Gobierno revolucionario, </a:t>
            </a:r>
            <a:r>
              <a:rPr lang="es-ES" sz="2400" i="1" dirty="0">
                <a:solidFill>
                  <a:schemeClr val="bg1"/>
                </a:solidFill>
              </a:rPr>
              <a:t>en la Biblioteca “Francisco Martínez Anaya” de la Universidad de Oriente.</a:t>
            </a:r>
          </a:p>
        </p:txBody>
      </p:sp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996298" y="957214"/>
            <a:ext cx="10203633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s-ES" sz="2800" b="1" dirty="0">
                <a:solidFill>
                  <a:schemeClr val="bg1"/>
                </a:solidFill>
              </a:rPr>
              <a:t>El triunfo de la Revolución (1959) y la Reforma Universitaria (1962</a:t>
            </a:r>
            <a:r>
              <a:rPr lang="es-ES" sz="2800" b="1" dirty="0" smtClean="0">
                <a:solidFill>
                  <a:schemeClr val="bg1"/>
                </a:solidFill>
              </a:rPr>
              <a:t>) </a:t>
            </a:r>
            <a:endParaRPr lang="es-ES" sz="2800" b="1" dirty="0">
              <a:solidFill>
                <a:schemeClr val="bg1"/>
              </a:solidFill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7" name="Imagen 3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imagen_0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6621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n 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4 CuadroTexto"/>
          <p:cNvSpPr txBox="1">
            <a:spLocks noChangeArrowheads="1"/>
          </p:cNvSpPr>
          <p:nvPr/>
        </p:nvSpPr>
        <p:spPr bwMode="auto">
          <a:xfrm>
            <a:off x="3238500" y="1285875"/>
            <a:ext cx="8667751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s-ES" sz="2400" dirty="0"/>
              <a:t>Enorgullece a nuestra casa de estudios superiores constatar que muchos de los que </a:t>
            </a:r>
            <a:r>
              <a:rPr lang="es-ES" sz="2400" dirty="0" smtClean="0"/>
              <a:t>han asumido tareas de dirección en las esferas del arte, la cultura, la educación, la política, la ciencia, el deporte y en algunas organizaciones políticas y de masas de nuestro país, dejaron su impronta en los </a:t>
            </a:r>
            <a:r>
              <a:rPr lang="es-ES" sz="2400" dirty="0"/>
              <a:t>muros universitarios </a:t>
            </a:r>
            <a:r>
              <a:rPr lang="es-ES" sz="2400" dirty="0" smtClean="0"/>
              <a:t>santiagueros:</a:t>
            </a:r>
          </a:p>
          <a:p>
            <a:pPr algn="just" eaLnBrk="1" hangingPunct="1"/>
            <a:endParaRPr lang="es-ES" sz="2400" dirty="0" smtClean="0"/>
          </a:p>
          <a:p>
            <a:pPr algn="just" eaLnBrk="1" hangingPunct="1"/>
            <a:r>
              <a:rPr lang="es-ES" sz="2400" dirty="0" smtClean="0"/>
              <a:t>Ricardo </a:t>
            </a:r>
            <a:r>
              <a:rPr lang="es-ES" sz="2400" dirty="0" err="1"/>
              <a:t>Repilado</a:t>
            </a:r>
            <a:r>
              <a:rPr lang="es-ES" sz="2400" dirty="0"/>
              <a:t>, Waldo Leyva, Joel James </a:t>
            </a:r>
            <a:r>
              <a:rPr lang="es-ES" sz="2400" dirty="0" err="1"/>
              <a:t>Figuerola</a:t>
            </a:r>
            <a:r>
              <a:rPr lang="es-ES" sz="2400" dirty="0"/>
              <a:t>, Marino Wilson </a:t>
            </a:r>
            <a:r>
              <a:rPr lang="es-ES" sz="2400" dirty="0" err="1"/>
              <a:t>Jay</a:t>
            </a:r>
            <a:r>
              <a:rPr lang="es-ES" sz="2400" dirty="0"/>
              <a:t>, Olga </a:t>
            </a:r>
            <a:r>
              <a:rPr lang="es-ES" sz="2400" dirty="0" err="1"/>
              <a:t>Portuondo</a:t>
            </a:r>
            <a:r>
              <a:rPr lang="es-ES" sz="2400" dirty="0"/>
              <a:t>, Ibrahim Hidalgo, </a:t>
            </a:r>
            <a:r>
              <a:rPr lang="es-ES" sz="2400" dirty="0" err="1"/>
              <a:t>Nils</a:t>
            </a:r>
            <a:r>
              <a:rPr lang="es-ES" sz="2400" dirty="0"/>
              <a:t> y Guillermo Castro, Rogelio Meneses, Omar López Rodríguez, Carlos Tamayo, Pascual Díaz, Bernardo García, Jorge Cuevas Ibáñez, Jorge Ibarra Cuesta, Elba Rosa Pérez Montoya, </a:t>
            </a:r>
            <a:r>
              <a:rPr lang="es-ES" sz="2400" dirty="0" err="1"/>
              <a:t>Ena</a:t>
            </a:r>
            <a:r>
              <a:rPr lang="es-ES" sz="2400" dirty="0"/>
              <a:t> Elsa Velázquez, Martha </a:t>
            </a:r>
            <a:r>
              <a:rPr lang="es-ES" sz="2400" dirty="0" smtClean="0"/>
              <a:t>del Carmen Mesa Valenciano.  </a:t>
            </a:r>
            <a:endParaRPr lang="es-ES" sz="2400" dirty="0"/>
          </a:p>
        </p:txBody>
      </p:sp>
      <p:grpSp>
        <p:nvGrpSpPr>
          <p:cNvPr id="5" name="4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7" name="Imagen 3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imagen_0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962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02 Biblioteca\01 Banco de Imágenes\04 Historia Universitaria\Personalidades, Personas y Colectivos\Ernesto Che Guevara en la UO\image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2" y="1368385"/>
            <a:ext cx="4167576" cy="238378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02 Biblioteca\01 Banco de Imágenes\04 Historia Universitaria\Personalidades, Personas y Colectivos\Alicia y Carlos Amat Homenaje 17 Mar 197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" r="9819"/>
          <a:stretch/>
        </p:blipFill>
        <p:spPr bwMode="auto">
          <a:xfrm>
            <a:off x="476252" y="4325991"/>
            <a:ext cx="4167576" cy="23837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386322" y="845165"/>
            <a:ext cx="9561166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just"/>
            <a:r>
              <a:rPr lang="es-ES_tradnl" sz="2800" b="1" dirty="0" smtClean="0">
                <a:solidFill>
                  <a:schemeClr val="bg1"/>
                </a:solidFill>
              </a:rPr>
              <a:t>     Algunas </a:t>
            </a:r>
            <a:r>
              <a:rPr lang="es-ES_tradnl" sz="2800" b="1" dirty="0">
                <a:solidFill>
                  <a:schemeClr val="bg1"/>
                </a:solidFill>
              </a:rPr>
              <a:t>personalidades que han visitado la </a:t>
            </a:r>
            <a:r>
              <a:rPr lang="es-ES_tradnl" sz="2800" b="1" dirty="0" smtClean="0">
                <a:solidFill>
                  <a:schemeClr val="bg1"/>
                </a:solidFill>
              </a:rPr>
              <a:t>institución</a:t>
            </a:r>
            <a:endParaRPr lang="es-ES" sz="28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Proyecto Ciudad Universitaria Antonio Mace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661" y="4403684"/>
            <a:ext cx="4170496" cy="23060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Imagen" descr="Ernesto Che Guevara y Raul Castro en la Universidad de Oriente 196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1" b="21851"/>
          <a:stretch>
            <a:fillRect/>
          </a:stretch>
        </p:blipFill>
        <p:spPr bwMode="auto">
          <a:xfrm>
            <a:off x="7309242" y="1368385"/>
            <a:ext cx="4583915" cy="25045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4 CuadroTexto"/>
          <p:cNvSpPr txBox="1">
            <a:spLocks noChangeArrowheads="1"/>
          </p:cNvSpPr>
          <p:nvPr/>
        </p:nvSpPr>
        <p:spPr bwMode="auto">
          <a:xfrm>
            <a:off x="4589400" y="2115789"/>
            <a:ext cx="41910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s-ES" sz="2400" b="1" i="1" dirty="0" smtClean="0"/>
              <a:t>Fidel </a:t>
            </a:r>
            <a:r>
              <a:rPr lang="es-ES" sz="2400" b="1" i="1" dirty="0"/>
              <a:t>Castro Ruz</a:t>
            </a:r>
          </a:p>
          <a:p>
            <a:pPr algn="just" eaLnBrk="1" hangingPunct="1"/>
            <a:r>
              <a:rPr lang="es-ES" sz="2400" b="1" i="1" dirty="0"/>
              <a:t>Raúl Castro Ruz</a:t>
            </a:r>
          </a:p>
          <a:p>
            <a:pPr algn="just" eaLnBrk="1" hangingPunct="1"/>
            <a:r>
              <a:rPr lang="es-ES" sz="2400" b="1" i="1" dirty="0"/>
              <a:t>Ernesto Che </a:t>
            </a:r>
            <a:r>
              <a:rPr lang="es-ES" sz="2400" b="1" i="1" dirty="0" smtClean="0"/>
              <a:t>Guevara</a:t>
            </a:r>
          </a:p>
          <a:p>
            <a:pPr algn="just" eaLnBrk="1" hangingPunct="1"/>
            <a:r>
              <a:rPr lang="es-ES" sz="2400" b="1" i="1" dirty="0" smtClean="0"/>
              <a:t>Juan Almeida Bosque</a:t>
            </a:r>
            <a:endParaRPr lang="es-ES" sz="2400" b="1" i="1" dirty="0"/>
          </a:p>
          <a:p>
            <a:pPr algn="just" eaLnBrk="1" hangingPunct="1"/>
            <a:r>
              <a:rPr lang="es-ES" sz="2400" b="1" i="1" dirty="0"/>
              <a:t>Osvaldo </a:t>
            </a:r>
            <a:r>
              <a:rPr lang="es-ES" sz="2400" b="1" i="1" dirty="0" err="1"/>
              <a:t>Dorticós</a:t>
            </a:r>
            <a:endParaRPr lang="es-ES" sz="2400" b="1" i="1" dirty="0"/>
          </a:p>
          <a:p>
            <a:pPr algn="just" eaLnBrk="1" hangingPunct="1"/>
            <a:r>
              <a:rPr lang="es-ES" sz="2400" b="1" i="1" dirty="0"/>
              <a:t>Leonel Fernández (Presidente de la República Dominicana)</a:t>
            </a:r>
            <a:endParaRPr lang="es-ES_tradnl" sz="2400" b="1" i="1" dirty="0"/>
          </a:p>
          <a:p>
            <a:pPr algn="just" eaLnBrk="1" hangingPunct="1"/>
            <a:r>
              <a:rPr lang="es-ES" sz="2400" b="1" i="1" dirty="0" smtClean="0"/>
              <a:t>Juan </a:t>
            </a:r>
            <a:r>
              <a:rPr lang="es-ES" sz="2400" b="1" i="1" dirty="0" err="1"/>
              <a:t>Marinello</a:t>
            </a:r>
            <a:endParaRPr lang="es-ES" sz="2400" b="1" i="1" dirty="0"/>
          </a:p>
          <a:p>
            <a:pPr algn="just" eaLnBrk="1" hangingPunct="1"/>
            <a:r>
              <a:rPr lang="es-ES" sz="2400" b="1" i="1" dirty="0"/>
              <a:t>Alicia Alonso</a:t>
            </a:r>
          </a:p>
          <a:p>
            <a:pPr algn="just" eaLnBrk="1" hangingPunct="1"/>
            <a:r>
              <a:rPr lang="es-ES" sz="2400" b="1" i="1" dirty="0" smtClean="0"/>
              <a:t>Arnaldo </a:t>
            </a:r>
            <a:r>
              <a:rPr lang="es-ES" sz="2400" b="1" i="1" dirty="0"/>
              <a:t>Tamayo Méndez</a:t>
            </a:r>
          </a:p>
          <a:p>
            <a:pPr algn="just" eaLnBrk="1" hangingPunct="1"/>
            <a:r>
              <a:rPr lang="es-ES" sz="2400" b="1" i="1" dirty="0"/>
              <a:t>Humberto </a:t>
            </a:r>
            <a:r>
              <a:rPr lang="es-ES" sz="2400" b="1" i="1" dirty="0" err="1"/>
              <a:t>Solás</a:t>
            </a:r>
            <a:endParaRPr lang="es-ES" sz="2400" dirty="0"/>
          </a:p>
        </p:txBody>
      </p:sp>
      <p:grpSp>
        <p:nvGrpSpPr>
          <p:cNvPr id="11" name="10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12" name="Imagen 3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imagen_0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8862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E:\02 Biblioteca\01 Banco de Imágenes\04 Historia Universitaria\Personalidades, Personas y Colectivos\Fidel Castro\Fidel Cast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644" y="3360734"/>
            <a:ext cx="5445656" cy="26590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58" y="3360734"/>
            <a:ext cx="5445656" cy="26590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grpSp>
        <p:nvGrpSpPr>
          <p:cNvPr id="5" name="4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6" name="Imagen 3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imagen_0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1 CuadroTexto"/>
          <p:cNvSpPr txBox="1"/>
          <p:nvPr/>
        </p:nvSpPr>
        <p:spPr>
          <a:xfrm>
            <a:off x="1270089" y="1624230"/>
            <a:ext cx="98679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chemeClr val="bg1"/>
                </a:solidFill>
              </a:rPr>
              <a:t>El Comandante en Jefe en su visita a la UO en 1970</a:t>
            </a:r>
            <a:endParaRPr lang="es-E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40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n 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4 CuadroTexto"/>
          <p:cNvSpPr txBox="1">
            <a:spLocks noChangeArrowheads="1"/>
          </p:cNvSpPr>
          <p:nvPr/>
        </p:nvSpPr>
        <p:spPr bwMode="auto">
          <a:xfrm>
            <a:off x="3225800" y="1611314"/>
            <a:ext cx="86614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endParaRPr lang="es-ES" sz="2400" b="1" dirty="0"/>
          </a:p>
          <a:p>
            <a:pPr algn="just" eaLnBrk="1" hangingPunct="1"/>
            <a:r>
              <a:rPr lang="es-ES" sz="2400" dirty="0"/>
              <a:t>En 1976 se crea el Ministerio de Educación Superior (MES) y se fundan  </a:t>
            </a:r>
            <a:r>
              <a:rPr lang="es-ES" sz="2400" dirty="0" smtClean="0"/>
              <a:t>nuevas instituciones de nivel superior.</a:t>
            </a:r>
            <a:endParaRPr lang="es-ES" sz="2400" dirty="0"/>
          </a:p>
          <a:p>
            <a:pPr algn="just" eaLnBrk="1" hangingPunct="1"/>
            <a:endParaRPr lang="es-ES" sz="2400" dirty="0"/>
          </a:p>
          <a:p>
            <a:pPr algn="just" eaLnBrk="1" hangingPunct="1"/>
            <a:r>
              <a:rPr lang="es-ES" sz="2400" dirty="0"/>
              <a:t>En la </a:t>
            </a:r>
            <a:r>
              <a:rPr lang="es-ES" sz="2400" dirty="0" smtClean="0"/>
              <a:t>UO </a:t>
            </a:r>
            <a:r>
              <a:rPr lang="es-ES" sz="2400" dirty="0"/>
              <a:t>el proceso conllevó a la </a:t>
            </a:r>
            <a:r>
              <a:rPr lang="es-ES" sz="2400" dirty="0" smtClean="0"/>
              <a:t>multiplicación </a:t>
            </a:r>
            <a:r>
              <a:rPr lang="es-ES" sz="2400" dirty="0"/>
              <a:t>y creación de </a:t>
            </a:r>
            <a:r>
              <a:rPr lang="es-ES" sz="2400" dirty="0" smtClean="0"/>
              <a:t> </a:t>
            </a:r>
            <a:r>
              <a:rPr lang="es-ES" sz="2400" dirty="0"/>
              <a:t>nuevos CES en </a:t>
            </a:r>
            <a:r>
              <a:rPr lang="es-ES" sz="2400" dirty="0" smtClean="0"/>
              <a:t>las provincias orientales, permaneciendo </a:t>
            </a:r>
            <a:r>
              <a:rPr lang="es-ES" sz="2400" dirty="0"/>
              <a:t>11 facultades y 23 </a:t>
            </a:r>
            <a:r>
              <a:rPr lang="es-ES" sz="2400" dirty="0" smtClean="0"/>
              <a:t>especialidades en sus predios</a:t>
            </a:r>
            <a:r>
              <a:rPr lang="es-ES" sz="2400" i="1" dirty="0" smtClean="0"/>
              <a:t>. </a:t>
            </a:r>
            <a:endParaRPr lang="es-ES" sz="2400" i="1" dirty="0"/>
          </a:p>
          <a:p>
            <a:pPr eaLnBrk="1" hangingPunct="1"/>
            <a:endParaRPr lang="es-ES" sz="2400" dirty="0"/>
          </a:p>
        </p:txBody>
      </p:sp>
      <p:sp>
        <p:nvSpPr>
          <p:cNvPr id="2" name="1 Rectángulo"/>
          <p:cNvSpPr/>
          <p:nvPr/>
        </p:nvSpPr>
        <p:spPr>
          <a:xfrm>
            <a:off x="3357977" y="1184154"/>
            <a:ext cx="8641276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pPr algn="just"/>
            <a:r>
              <a:rPr lang="es-ES_tradnl" sz="2800" b="1" dirty="0">
                <a:solidFill>
                  <a:schemeClr val="bg1"/>
                </a:solidFill>
              </a:rPr>
              <a:t>Creación del MES  y otros Centros de Educación </a:t>
            </a:r>
            <a:r>
              <a:rPr lang="es-ES_tradnl" sz="2800" b="1" dirty="0" smtClean="0">
                <a:solidFill>
                  <a:schemeClr val="bg1"/>
                </a:solidFill>
              </a:rPr>
              <a:t>Superior</a:t>
            </a:r>
            <a:endParaRPr lang="es-ES_tradnl" sz="2800" b="1" dirty="0">
              <a:solidFill>
                <a:schemeClr val="bg1"/>
              </a:solidFill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8" name="Imagen 3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imagen_0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7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399" y="4658302"/>
            <a:ext cx="3336803" cy="19429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9 Imag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014" y="4658302"/>
            <a:ext cx="3336803" cy="19429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1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8 CuadroTexto"/>
          <p:cNvSpPr txBox="1">
            <a:spLocks noChangeArrowheads="1"/>
          </p:cNvSpPr>
          <p:nvPr/>
        </p:nvSpPr>
        <p:spPr bwMode="auto">
          <a:xfrm>
            <a:off x="1265141" y="950066"/>
            <a:ext cx="9872848" cy="123110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s-MX" sz="3600" b="1" dirty="0" smtClean="0">
                <a:solidFill>
                  <a:schemeClr val="bg1"/>
                </a:solidFill>
                <a:latin typeface="Arial Narrow" pitchFamily="34" charset="0"/>
              </a:rPr>
              <a:t>Universidad de Oriente integrada (2015)</a:t>
            </a:r>
          </a:p>
          <a:p>
            <a:pPr eaLnBrk="1" hangingPunct="1"/>
            <a:r>
              <a:rPr lang="es-ES" sz="2000" b="1" i="1" dirty="0">
                <a:solidFill>
                  <a:schemeClr val="bg1"/>
                </a:solidFill>
              </a:rPr>
              <a:t>Acuerdo 7599. Fecha: 2/agosto/2014</a:t>
            </a:r>
            <a:br>
              <a:rPr lang="es-ES" sz="2000" b="1" i="1" dirty="0">
                <a:solidFill>
                  <a:schemeClr val="bg1"/>
                </a:solidFill>
              </a:rPr>
            </a:br>
            <a:r>
              <a:rPr lang="es-ES" sz="1600" i="1" dirty="0">
                <a:solidFill>
                  <a:schemeClr val="bg1"/>
                </a:solidFill>
              </a:rPr>
              <a:t>Consejo de Ministros “Fusión de los Centros de Educación Superior</a:t>
            </a:r>
            <a:r>
              <a:rPr lang="es-ES" sz="1600" i="1" dirty="0" smtClean="0">
                <a:solidFill>
                  <a:schemeClr val="bg1"/>
                </a:solidFill>
              </a:rPr>
              <a:t>”</a:t>
            </a:r>
            <a:endParaRPr lang="es-MX" sz="5400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Imagen 2" descr="Nuevos Campus U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07" r="28528" b="14305"/>
          <a:stretch>
            <a:fillRect/>
          </a:stretch>
        </p:blipFill>
        <p:spPr bwMode="auto">
          <a:xfrm>
            <a:off x="520700" y="2628900"/>
            <a:ext cx="11092736" cy="406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7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9" name="Imagen 3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imagen_0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4627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8 CuadroTexto"/>
          <p:cNvSpPr txBox="1">
            <a:spLocks noChangeArrowheads="1"/>
          </p:cNvSpPr>
          <p:nvPr/>
        </p:nvSpPr>
        <p:spPr bwMode="auto">
          <a:xfrm>
            <a:off x="1773382" y="3335303"/>
            <a:ext cx="10418618" cy="11079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s-MX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            </a:t>
            </a:r>
            <a:r>
              <a:rPr lang="es-MX" sz="6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n-lt"/>
              </a:rPr>
              <a:t>Contexto </a:t>
            </a:r>
            <a:r>
              <a:rPr lang="es-MX" sz="6600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n-lt"/>
              </a:rPr>
              <a:t>Institucional </a:t>
            </a:r>
            <a:r>
              <a:rPr lang="es-MX" sz="6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n-lt"/>
              </a:rPr>
              <a:t> </a:t>
            </a:r>
            <a:endParaRPr lang="es-MX" sz="6600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5" name="Imagen 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 descr="imagen_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999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 t="3620" b="5666"/>
          <a:stretch>
            <a:fillRect/>
          </a:stretch>
        </p:blipFill>
        <p:spPr bwMode="auto">
          <a:xfrm>
            <a:off x="7313860" y="866985"/>
            <a:ext cx="2782640" cy="34310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7766" t="17600" r="13257"/>
          <a:stretch>
            <a:fillRect/>
          </a:stretch>
        </p:blipFill>
        <p:spPr bwMode="auto">
          <a:xfrm>
            <a:off x="7326559" y="4411083"/>
            <a:ext cx="2712667" cy="22542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8 CuadroTexto"/>
          <p:cNvSpPr txBox="1">
            <a:spLocks noChangeArrowheads="1"/>
          </p:cNvSpPr>
          <p:nvPr/>
        </p:nvSpPr>
        <p:spPr bwMode="auto">
          <a:xfrm>
            <a:off x="3209559" y="94065"/>
            <a:ext cx="4989286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s-MX" sz="2800" b="1" dirty="0" smtClean="0">
                <a:solidFill>
                  <a:schemeClr val="bg1"/>
                </a:solidFill>
                <a:latin typeface="Arial Narrow" pitchFamily="34" charset="0"/>
              </a:rPr>
              <a:t>Universidades Certificadas 2011</a:t>
            </a:r>
            <a:endParaRPr lang="es-MX" sz="4400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12 Imagen" descr="UO certificada 20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06727" y="4450428"/>
            <a:ext cx="2816138" cy="21474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3" descr="E:\Elsi julio 2017\OBJETIVOS DE TRABAJO\OT Ivón\5 de enero2011\Certificados de acreditación\Certificados de acreditación\Certificado Acred UCP.jpg"/>
          <p:cNvPicPr>
            <a:picLocks noChangeAspect="1" noChangeArrowheads="1"/>
          </p:cNvPicPr>
          <p:nvPr/>
        </p:nvPicPr>
        <p:blipFill>
          <a:blip r:embed="rId6"/>
          <a:srcRect b="6598"/>
          <a:stretch>
            <a:fillRect/>
          </a:stretch>
        </p:blipFill>
        <p:spPr bwMode="auto">
          <a:xfrm>
            <a:off x="4044045" y="880134"/>
            <a:ext cx="2778820" cy="34644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6" name="15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17" name="Imagen 3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 descr="imagen_0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9485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614056" y="1841242"/>
            <a:ext cx="817154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200" b="1" dirty="0">
                <a:ea typeface="Calibri" pitchFamily="34" charset="0"/>
                <a:cs typeface="Calibri" pitchFamily="34" charset="0"/>
              </a:rPr>
              <a:t>La Universidad de Oriente preserva, desarrolla y promueve la cultura, en su condición de universidad revolucionaria, a través de la constante búsqueda de la excelencia en la formación integral del estudiante de pregrado y postgrado, la investigación científica, su aplicación y la extensión a la sociedad con la pertinencia e impacto que exige nuestro tiempo.</a:t>
            </a:r>
          </a:p>
          <a:p>
            <a:pPr algn="just"/>
            <a:endParaRPr lang="es-ES" sz="3200" dirty="0"/>
          </a:p>
        </p:txBody>
      </p:sp>
      <p:sp>
        <p:nvSpPr>
          <p:cNvPr id="4" name="3 CuadroTexto"/>
          <p:cNvSpPr txBox="1"/>
          <p:nvPr/>
        </p:nvSpPr>
        <p:spPr>
          <a:xfrm>
            <a:off x="3425371" y="846312"/>
            <a:ext cx="8496998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chemeClr val="bg1"/>
                </a:solidFill>
              </a:rPr>
              <a:t>Misión de la Universidad </a:t>
            </a:r>
            <a:endParaRPr lang="es-ES" sz="4000" dirty="0">
              <a:solidFill>
                <a:schemeClr val="bg1"/>
              </a:solidFill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6" name="Imagen 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imagen_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Imagen 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46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6 CuadroTexto"/>
          <p:cNvSpPr txBox="1">
            <a:spLocks noChangeArrowheads="1"/>
          </p:cNvSpPr>
          <p:nvPr/>
        </p:nvSpPr>
        <p:spPr bwMode="auto">
          <a:xfrm>
            <a:off x="179142" y="154294"/>
            <a:ext cx="7571487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sz="3600" dirty="0">
                <a:solidFill>
                  <a:schemeClr val="bg1"/>
                </a:solidFill>
                <a:latin typeface="+mn-lt"/>
              </a:rPr>
              <a:t>Estructura</a:t>
            </a:r>
          </a:p>
        </p:txBody>
      </p:sp>
      <p:sp>
        <p:nvSpPr>
          <p:cNvPr id="4101" name="6 CuadroTexto"/>
          <p:cNvSpPr txBox="1">
            <a:spLocks noChangeArrowheads="1"/>
          </p:cNvSpPr>
          <p:nvPr/>
        </p:nvSpPr>
        <p:spPr bwMode="auto">
          <a:xfrm>
            <a:off x="476251" y="1285875"/>
            <a:ext cx="112395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Aft>
                <a:spcPts val="1200"/>
              </a:spcAft>
            </a:pPr>
            <a:r>
              <a:rPr lang="es-ES" b="1"/>
              <a:t> </a:t>
            </a:r>
            <a:endParaRPr lang="es-MX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19150"/>
            <a:ext cx="12065000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7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9" name="Imagen 3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imagen_0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9377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6 CuadroTexto"/>
          <p:cNvSpPr txBox="1">
            <a:spLocks noChangeArrowheads="1"/>
          </p:cNvSpPr>
          <p:nvPr/>
        </p:nvSpPr>
        <p:spPr bwMode="auto">
          <a:xfrm>
            <a:off x="602291" y="355303"/>
            <a:ext cx="7596554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sz="3600" b="1" dirty="0" smtClean="0">
                <a:solidFill>
                  <a:schemeClr val="bg1"/>
                </a:solidFill>
                <a:latin typeface="+mn-lt"/>
              </a:rPr>
              <a:t>Escenarios Universitarios (2017)</a:t>
            </a:r>
            <a:endParaRPr lang="es-ES" sz="3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126" name="Picture 2" descr="C:\Documents and Settings\jc\Escritorio\Gener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1" y="1143000"/>
            <a:ext cx="9982288" cy="5609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9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11" name="Imagen 3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imagen_0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613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3 Grupo"/>
          <p:cNvGrpSpPr/>
          <p:nvPr/>
        </p:nvGrpSpPr>
        <p:grpSpPr>
          <a:xfrm>
            <a:off x="714348" y="642919"/>
            <a:ext cx="10610144" cy="5863389"/>
            <a:chOff x="611560" y="997709"/>
            <a:chExt cx="7776864" cy="5722866"/>
          </a:xfrm>
        </p:grpSpPr>
        <p:pic>
          <p:nvPicPr>
            <p:cNvPr id="5" name="Picture 9" descr="mapastgomod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997709"/>
              <a:ext cx="7776864" cy="48075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12 Grupo"/>
            <p:cNvGrpSpPr/>
            <p:nvPr/>
          </p:nvGrpSpPr>
          <p:grpSpPr>
            <a:xfrm>
              <a:off x="1290933" y="2420888"/>
              <a:ext cx="6917046" cy="4299687"/>
              <a:chOff x="1290933" y="2420888"/>
              <a:chExt cx="6917046" cy="4299687"/>
            </a:xfrm>
          </p:grpSpPr>
          <p:sp>
            <p:nvSpPr>
              <p:cNvPr id="7" name="6 CuadroTexto"/>
              <p:cNvSpPr txBox="1"/>
              <p:nvPr/>
            </p:nvSpPr>
            <p:spPr>
              <a:xfrm>
                <a:off x="5121255" y="2420888"/>
                <a:ext cx="576064" cy="3905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000" b="1" dirty="0" smtClean="0">
                    <a:solidFill>
                      <a:schemeClr val="bg1"/>
                    </a:solidFill>
                  </a:rPr>
                  <a:t>243</a:t>
                </a:r>
                <a:endParaRPr lang="es-E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7 CuadroTexto"/>
              <p:cNvSpPr txBox="1"/>
              <p:nvPr/>
            </p:nvSpPr>
            <p:spPr>
              <a:xfrm>
                <a:off x="5796136" y="3401485"/>
                <a:ext cx="576064" cy="3905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000" b="1" dirty="0" smtClean="0">
                    <a:solidFill>
                      <a:schemeClr val="bg1"/>
                    </a:solidFill>
                  </a:rPr>
                  <a:t>542</a:t>
                </a:r>
                <a:endParaRPr lang="es-E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8 CuadroTexto"/>
              <p:cNvSpPr txBox="1"/>
              <p:nvPr/>
            </p:nvSpPr>
            <p:spPr>
              <a:xfrm>
                <a:off x="7164288" y="2420888"/>
                <a:ext cx="720080" cy="3905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000" b="1" dirty="0" smtClean="0">
                    <a:solidFill>
                      <a:schemeClr val="bg1"/>
                    </a:solidFill>
                  </a:rPr>
                  <a:t>414</a:t>
                </a:r>
                <a:endParaRPr lang="es-E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9 CuadroTexto"/>
              <p:cNvSpPr txBox="1"/>
              <p:nvPr/>
            </p:nvSpPr>
            <p:spPr>
              <a:xfrm>
                <a:off x="6372200" y="3770817"/>
                <a:ext cx="576064" cy="3905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000" b="1" dirty="0" smtClean="0">
                    <a:solidFill>
                      <a:schemeClr val="bg1"/>
                    </a:solidFill>
                  </a:rPr>
                  <a:t>690</a:t>
                </a:r>
                <a:endParaRPr lang="es-E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10 CuadroTexto"/>
              <p:cNvSpPr txBox="1"/>
              <p:nvPr/>
            </p:nvSpPr>
            <p:spPr>
              <a:xfrm>
                <a:off x="3635896" y="3284984"/>
                <a:ext cx="648072" cy="3905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000" b="1" dirty="0" smtClean="0">
                    <a:solidFill>
                      <a:schemeClr val="bg1"/>
                    </a:solidFill>
                  </a:rPr>
                  <a:t>753</a:t>
                </a:r>
                <a:endParaRPr lang="es-E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11 CuadroTexto"/>
              <p:cNvSpPr txBox="1"/>
              <p:nvPr/>
            </p:nvSpPr>
            <p:spPr>
              <a:xfrm>
                <a:off x="4683526" y="3770817"/>
                <a:ext cx="727599" cy="3905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000" b="1" dirty="0" smtClean="0">
                    <a:solidFill>
                      <a:schemeClr val="bg1"/>
                    </a:solidFill>
                  </a:rPr>
                  <a:t>1058</a:t>
                </a:r>
                <a:endParaRPr lang="es-E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12 CuadroTexto"/>
              <p:cNvSpPr txBox="1"/>
              <p:nvPr/>
            </p:nvSpPr>
            <p:spPr>
              <a:xfrm>
                <a:off x="2483768" y="4725144"/>
                <a:ext cx="648072" cy="3905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000" b="1" dirty="0" smtClean="0">
                    <a:solidFill>
                      <a:schemeClr val="bg1"/>
                    </a:solidFill>
                  </a:rPr>
                  <a:t>394</a:t>
                </a:r>
                <a:endParaRPr lang="es-E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13 Llamada con línea 1 (sin borde)"/>
              <p:cNvSpPr/>
              <p:nvPr/>
            </p:nvSpPr>
            <p:spPr>
              <a:xfrm>
                <a:off x="1290933" y="5424431"/>
                <a:ext cx="6917046" cy="1296144"/>
              </a:xfrm>
              <a:prstGeom prst="callout1">
                <a:avLst>
                  <a:gd name="adj1" fmla="val 18995"/>
                  <a:gd name="adj2" fmla="val 57700"/>
                  <a:gd name="adj3" fmla="val -47721"/>
                  <a:gd name="adj4" fmla="val 69874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2400" b="1" dirty="0" smtClean="0">
                    <a:solidFill>
                      <a:schemeClr val="tx1"/>
                    </a:solidFill>
                  </a:rPr>
                  <a:t>Sede Central</a:t>
                </a:r>
              </a:p>
              <a:p>
                <a:r>
                  <a:rPr lang="es-ES" sz="2400" b="1" dirty="0" smtClean="0">
                    <a:solidFill>
                      <a:schemeClr val="tx1"/>
                    </a:solidFill>
                  </a:rPr>
                  <a:t>CD:  6690                                         CPE: 5744                         </a:t>
                </a:r>
                <a:r>
                  <a:rPr lang="es-ES" sz="2400" b="1" dirty="0" err="1" smtClean="0">
                    <a:solidFill>
                      <a:schemeClr val="tx1"/>
                    </a:solidFill>
                  </a:rPr>
                  <a:t>EaD</a:t>
                </a:r>
                <a:r>
                  <a:rPr lang="es-ES" sz="2400" b="1" dirty="0" smtClean="0">
                    <a:solidFill>
                      <a:schemeClr val="tx1"/>
                    </a:solidFill>
                  </a:rPr>
                  <a:t>:  659</a:t>
                </a:r>
                <a:endParaRPr lang="es-ES" sz="2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14 CuadroTexto"/>
              <p:cNvSpPr txBox="1"/>
              <p:nvPr/>
            </p:nvSpPr>
            <p:spPr>
              <a:xfrm>
                <a:off x="3635896" y="4005064"/>
                <a:ext cx="648072" cy="3905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000" b="1" dirty="0" smtClean="0">
                    <a:solidFill>
                      <a:schemeClr val="bg1"/>
                    </a:solidFill>
                  </a:rPr>
                  <a:t>393</a:t>
                </a:r>
                <a:endParaRPr lang="es-ES" sz="20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6" name="15 CuadroTexto"/>
          <p:cNvSpPr txBox="1"/>
          <p:nvPr/>
        </p:nvSpPr>
        <p:spPr>
          <a:xfrm>
            <a:off x="785786" y="2731454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CUM</a:t>
            </a:r>
          </a:p>
          <a:p>
            <a:r>
              <a:rPr lang="es-ES" sz="2400" b="1" dirty="0" smtClean="0"/>
              <a:t>CPE: </a:t>
            </a:r>
            <a:r>
              <a:rPr lang="es-ES" sz="2400" b="1" dirty="0"/>
              <a:t>4487</a:t>
            </a:r>
          </a:p>
        </p:txBody>
      </p:sp>
      <p:sp>
        <p:nvSpPr>
          <p:cNvPr id="19" name="8 CuadroTexto"/>
          <p:cNvSpPr txBox="1">
            <a:spLocks noChangeArrowheads="1"/>
          </p:cNvSpPr>
          <p:nvPr/>
        </p:nvSpPr>
        <p:spPr bwMode="auto">
          <a:xfrm>
            <a:off x="2794017" y="218734"/>
            <a:ext cx="4977173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s-MX" sz="32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Matrícula inicial actual</a:t>
            </a:r>
            <a:endParaRPr lang="es-MX" sz="32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grpSp>
        <p:nvGrpSpPr>
          <p:cNvPr id="20" name="19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21" name="Imagen 3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 descr="imagen_0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5240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4 CuadroTexto"/>
          <p:cNvSpPr txBox="1">
            <a:spLocks noChangeArrowheads="1"/>
          </p:cNvSpPr>
          <p:nvPr/>
        </p:nvSpPr>
        <p:spPr bwMode="auto">
          <a:xfrm>
            <a:off x="3333751" y="1071563"/>
            <a:ext cx="8477249" cy="138499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s-ES" sz="2800" dirty="0">
                <a:solidFill>
                  <a:schemeClr val="bg1"/>
                </a:solidFill>
                <a:latin typeface="Arial" charset="0"/>
                <a:cs typeface="Arial" charset="0"/>
              </a:rPr>
              <a:t>La implementación del diseño estratégico de la Universidad, en los diferentes niveles, garantiza el cumplimiento de la misión.</a:t>
            </a:r>
            <a:endParaRPr lang="es-MX" sz="2800" dirty="0">
              <a:solidFill>
                <a:schemeClr val="bg1"/>
              </a:solidFill>
            </a:endParaRPr>
          </a:p>
        </p:txBody>
      </p:sp>
      <p:sp>
        <p:nvSpPr>
          <p:cNvPr id="32773" name="1 CuadroTexto"/>
          <p:cNvSpPr txBox="1">
            <a:spLocks noChangeArrowheads="1"/>
          </p:cNvSpPr>
          <p:nvPr/>
        </p:nvSpPr>
        <p:spPr bwMode="auto">
          <a:xfrm>
            <a:off x="4656667" y="378936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s-ES"/>
          </a:p>
        </p:txBody>
      </p:sp>
      <p:grpSp>
        <p:nvGrpSpPr>
          <p:cNvPr id="32774" name="30 Grupo"/>
          <p:cNvGrpSpPr>
            <a:grpSpLocks/>
          </p:cNvGrpSpPr>
          <p:nvPr/>
        </p:nvGrpSpPr>
        <p:grpSpPr bwMode="auto">
          <a:xfrm>
            <a:off x="-380999" y="857250"/>
            <a:ext cx="7567084" cy="5519738"/>
            <a:chOff x="921338" y="1219200"/>
            <a:chExt cx="6241474" cy="4378571"/>
          </a:xfrm>
        </p:grpSpPr>
        <p:sp>
          <p:nvSpPr>
            <p:cNvPr id="9" name="Freeform 3"/>
            <p:cNvSpPr>
              <a:spLocks noEditPoints="1"/>
            </p:cNvSpPr>
            <p:nvPr/>
          </p:nvSpPr>
          <p:spPr bwMode="gray">
            <a:xfrm>
              <a:off x="1219881" y="1559210"/>
              <a:ext cx="5942931" cy="4038561"/>
            </a:xfrm>
            <a:custGeom>
              <a:avLst/>
              <a:gdLst/>
              <a:ahLst/>
              <a:cxnLst>
                <a:cxn ang="0">
                  <a:pos x="1092" y="50"/>
                </a:cxn>
                <a:cxn ang="0">
                  <a:pos x="822" y="168"/>
                </a:cxn>
                <a:cxn ang="0">
                  <a:pos x="594" y="300"/>
                </a:cxn>
                <a:cxn ang="0">
                  <a:pos x="406" y="446"/>
                </a:cxn>
                <a:cxn ang="0">
                  <a:pos x="254" y="604"/>
                </a:cxn>
                <a:cxn ang="0">
                  <a:pos x="140" y="772"/>
                </a:cxn>
                <a:cxn ang="0">
                  <a:pos x="60" y="944"/>
                </a:cxn>
                <a:cxn ang="0">
                  <a:pos x="14" y="1122"/>
                </a:cxn>
                <a:cxn ang="0">
                  <a:pos x="0" y="1300"/>
                </a:cxn>
                <a:cxn ang="0">
                  <a:pos x="18" y="1476"/>
                </a:cxn>
                <a:cxn ang="0">
                  <a:pos x="64" y="1650"/>
                </a:cxn>
                <a:cxn ang="0">
                  <a:pos x="138" y="1818"/>
                </a:cxn>
                <a:cxn ang="0">
                  <a:pos x="238" y="1978"/>
                </a:cxn>
                <a:cxn ang="0">
                  <a:pos x="364" y="2126"/>
                </a:cxn>
                <a:cxn ang="0">
                  <a:pos x="512" y="2262"/>
                </a:cxn>
                <a:cxn ang="0">
                  <a:pos x="684" y="2382"/>
                </a:cxn>
                <a:cxn ang="0">
                  <a:pos x="874" y="2484"/>
                </a:cxn>
                <a:cxn ang="0">
                  <a:pos x="1086" y="2564"/>
                </a:cxn>
                <a:cxn ang="0">
                  <a:pos x="1314" y="2622"/>
                </a:cxn>
                <a:cxn ang="0">
                  <a:pos x="1558" y="2654"/>
                </a:cxn>
                <a:cxn ang="0">
                  <a:pos x="1818" y="2658"/>
                </a:cxn>
                <a:cxn ang="0">
                  <a:pos x="2090" y="2632"/>
                </a:cxn>
                <a:cxn ang="0">
                  <a:pos x="2374" y="2574"/>
                </a:cxn>
                <a:cxn ang="0">
                  <a:pos x="2544" y="2912"/>
                </a:cxn>
                <a:cxn ang="0">
                  <a:pos x="1868" y="1552"/>
                </a:cxn>
                <a:cxn ang="0">
                  <a:pos x="1956" y="1914"/>
                </a:cxn>
                <a:cxn ang="0">
                  <a:pos x="1788" y="1936"/>
                </a:cxn>
                <a:cxn ang="0">
                  <a:pos x="1616" y="1934"/>
                </a:cxn>
                <a:cxn ang="0">
                  <a:pos x="1442" y="1912"/>
                </a:cxn>
                <a:cxn ang="0">
                  <a:pos x="1272" y="1872"/>
                </a:cxn>
                <a:cxn ang="0">
                  <a:pos x="1108" y="1812"/>
                </a:cxn>
                <a:cxn ang="0">
                  <a:pos x="952" y="1736"/>
                </a:cxn>
                <a:cxn ang="0">
                  <a:pos x="810" y="1646"/>
                </a:cxn>
                <a:cxn ang="0">
                  <a:pos x="684" y="1542"/>
                </a:cxn>
                <a:cxn ang="0">
                  <a:pos x="578" y="1428"/>
                </a:cxn>
                <a:cxn ang="0">
                  <a:pos x="494" y="1304"/>
                </a:cxn>
                <a:cxn ang="0">
                  <a:pos x="438" y="1170"/>
                </a:cxn>
                <a:cxn ang="0">
                  <a:pos x="410" y="1032"/>
                </a:cxn>
                <a:cxn ang="0">
                  <a:pos x="416" y="888"/>
                </a:cxn>
                <a:cxn ang="0">
                  <a:pos x="460" y="742"/>
                </a:cxn>
                <a:cxn ang="0">
                  <a:pos x="544" y="592"/>
                </a:cxn>
                <a:cxn ang="0">
                  <a:pos x="670" y="444"/>
                </a:cxn>
                <a:cxn ang="0">
                  <a:pos x="844" y="298"/>
                </a:cxn>
                <a:cxn ang="0">
                  <a:pos x="1070" y="154"/>
                </a:cxn>
                <a:cxn ang="0">
                  <a:pos x="1348" y="16"/>
                </a:cxn>
                <a:cxn ang="0">
                  <a:pos x="1244" y="0"/>
                </a:cxn>
                <a:cxn ang="0">
                  <a:pos x="2820" y="1934"/>
                </a:cxn>
                <a:cxn ang="0">
                  <a:pos x="2820" y="1934"/>
                </a:cxn>
              </a:cxnLst>
              <a:rect l="0" t="0" r="r" b="b"/>
              <a:pathLst>
                <a:path w="2820" h="2912">
                  <a:moveTo>
                    <a:pt x="1244" y="0"/>
                  </a:moveTo>
                  <a:lnTo>
                    <a:pt x="1092" y="50"/>
                  </a:lnTo>
                  <a:lnTo>
                    <a:pt x="952" y="106"/>
                  </a:lnTo>
                  <a:lnTo>
                    <a:pt x="822" y="168"/>
                  </a:lnTo>
                  <a:lnTo>
                    <a:pt x="704" y="232"/>
                  </a:lnTo>
                  <a:lnTo>
                    <a:pt x="594" y="300"/>
                  </a:lnTo>
                  <a:lnTo>
                    <a:pt x="494" y="372"/>
                  </a:lnTo>
                  <a:lnTo>
                    <a:pt x="406" y="446"/>
                  </a:lnTo>
                  <a:lnTo>
                    <a:pt x="324" y="524"/>
                  </a:lnTo>
                  <a:lnTo>
                    <a:pt x="254" y="604"/>
                  </a:lnTo>
                  <a:lnTo>
                    <a:pt x="192" y="686"/>
                  </a:lnTo>
                  <a:lnTo>
                    <a:pt x="140" y="772"/>
                  </a:lnTo>
                  <a:lnTo>
                    <a:pt x="96" y="856"/>
                  </a:lnTo>
                  <a:lnTo>
                    <a:pt x="60" y="944"/>
                  </a:lnTo>
                  <a:lnTo>
                    <a:pt x="32" y="1032"/>
                  </a:lnTo>
                  <a:lnTo>
                    <a:pt x="14" y="1122"/>
                  </a:lnTo>
                  <a:lnTo>
                    <a:pt x="2" y="1210"/>
                  </a:lnTo>
                  <a:lnTo>
                    <a:pt x="0" y="1300"/>
                  </a:lnTo>
                  <a:lnTo>
                    <a:pt x="4" y="1388"/>
                  </a:lnTo>
                  <a:lnTo>
                    <a:pt x="18" y="1476"/>
                  </a:lnTo>
                  <a:lnTo>
                    <a:pt x="36" y="1564"/>
                  </a:lnTo>
                  <a:lnTo>
                    <a:pt x="64" y="1650"/>
                  </a:lnTo>
                  <a:lnTo>
                    <a:pt x="96" y="1736"/>
                  </a:lnTo>
                  <a:lnTo>
                    <a:pt x="138" y="1818"/>
                  </a:lnTo>
                  <a:lnTo>
                    <a:pt x="184" y="1900"/>
                  </a:lnTo>
                  <a:lnTo>
                    <a:pt x="238" y="1978"/>
                  </a:lnTo>
                  <a:lnTo>
                    <a:pt x="298" y="2054"/>
                  </a:lnTo>
                  <a:lnTo>
                    <a:pt x="364" y="2126"/>
                  </a:lnTo>
                  <a:lnTo>
                    <a:pt x="434" y="2196"/>
                  </a:lnTo>
                  <a:lnTo>
                    <a:pt x="512" y="2262"/>
                  </a:lnTo>
                  <a:lnTo>
                    <a:pt x="596" y="2324"/>
                  </a:lnTo>
                  <a:lnTo>
                    <a:pt x="684" y="2382"/>
                  </a:lnTo>
                  <a:lnTo>
                    <a:pt x="776" y="2436"/>
                  </a:lnTo>
                  <a:lnTo>
                    <a:pt x="874" y="2484"/>
                  </a:lnTo>
                  <a:lnTo>
                    <a:pt x="978" y="2526"/>
                  </a:lnTo>
                  <a:lnTo>
                    <a:pt x="1086" y="2564"/>
                  </a:lnTo>
                  <a:lnTo>
                    <a:pt x="1198" y="2596"/>
                  </a:lnTo>
                  <a:lnTo>
                    <a:pt x="1314" y="2622"/>
                  </a:lnTo>
                  <a:lnTo>
                    <a:pt x="1434" y="2642"/>
                  </a:lnTo>
                  <a:lnTo>
                    <a:pt x="1558" y="2654"/>
                  </a:lnTo>
                  <a:lnTo>
                    <a:pt x="1686" y="2660"/>
                  </a:lnTo>
                  <a:lnTo>
                    <a:pt x="1818" y="2658"/>
                  </a:lnTo>
                  <a:lnTo>
                    <a:pt x="1952" y="2650"/>
                  </a:lnTo>
                  <a:lnTo>
                    <a:pt x="2090" y="2632"/>
                  </a:lnTo>
                  <a:lnTo>
                    <a:pt x="2230" y="2608"/>
                  </a:lnTo>
                  <a:lnTo>
                    <a:pt x="2374" y="2574"/>
                  </a:lnTo>
                  <a:lnTo>
                    <a:pt x="2542" y="2912"/>
                  </a:lnTo>
                  <a:lnTo>
                    <a:pt x="2544" y="2912"/>
                  </a:lnTo>
                  <a:lnTo>
                    <a:pt x="2820" y="1934"/>
                  </a:lnTo>
                  <a:lnTo>
                    <a:pt x="1868" y="1552"/>
                  </a:lnTo>
                  <a:lnTo>
                    <a:pt x="2036" y="1894"/>
                  </a:lnTo>
                  <a:lnTo>
                    <a:pt x="1956" y="1914"/>
                  </a:lnTo>
                  <a:lnTo>
                    <a:pt x="1872" y="1928"/>
                  </a:lnTo>
                  <a:lnTo>
                    <a:pt x="1788" y="1936"/>
                  </a:lnTo>
                  <a:lnTo>
                    <a:pt x="1702" y="1938"/>
                  </a:lnTo>
                  <a:lnTo>
                    <a:pt x="1616" y="1934"/>
                  </a:lnTo>
                  <a:lnTo>
                    <a:pt x="1528" y="1926"/>
                  </a:lnTo>
                  <a:lnTo>
                    <a:pt x="1442" y="1912"/>
                  </a:lnTo>
                  <a:lnTo>
                    <a:pt x="1356" y="1894"/>
                  </a:lnTo>
                  <a:lnTo>
                    <a:pt x="1272" y="1872"/>
                  </a:lnTo>
                  <a:lnTo>
                    <a:pt x="1188" y="1844"/>
                  </a:lnTo>
                  <a:lnTo>
                    <a:pt x="1108" y="1812"/>
                  </a:lnTo>
                  <a:lnTo>
                    <a:pt x="1028" y="1776"/>
                  </a:lnTo>
                  <a:lnTo>
                    <a:pt x="952" y="1736"/>
                  </a:lnTo>
                  <a:lnTo>
                    <a:pt x="880" y="1692"/>
                  </a:lnTo>
                  <a:lnTo>
                    <a:pt x="810" y="1646"/>
                  </a:lnTo>
                  <a:lnTo>
                    <a:pt x="744" y="1596"/>
                  </a:lnTo>
                  <a:lnTo>
                    <a:pt x="684" y="1542"/>
                  </a:lnTo>
                  <a:lnTo>
                    <a:pt x="628" y="1486"/>
                  </a:lnTo>
                  <a:lnTo>
                    <a:pt x="578" y="1428"/>
                  </a:lnTo>
                  <a:lnTo>
                    <a:pt x="532" y="1366"/>
                  </a:lnTo>
                  <a:lnTo>
                    <a:pt x="494" y="1304"/>
                  </a:lnTo>
                  <a:lnTo>
                    <a:pt x="462" y="1238"/>
                  </a:lnTo>
                  <a:lnTo>
                    <a:pt x="438" y="1170"/>
                  </a:lnTo>
                  <a:lnTo>
                    <a:pt x="420" y="1102"/>
                  </a:lnTo>
                  <a:lnTo>
                    <a:pt x="410" y="1032"/>
                  </a:lnTo>
                  <a:lnTo>
                    <a:pt x="410" y="960"/>
                  </a:lnTo>
                  <a:lnTo>
                    <a:pt x="416" y="888"/>
                  </a:lnTo>
                  <a:lnTo>
                    <a:pt x="434" y="816"/>
                  </a:lnTo>
                  <a:lnTo>
                    <a:pt x="460" y="742"/>
                  </a:lnTo>
                  <a:lnTo>
                    <a:pt x="496" y="668"/>
                  </a:lnTo>
                  <a:lnTo>
                    <a:pt x="544" y="592"/>
                  </a:lnTo>
                  <a:lnTo>
                    <a:pt x="602" y="518"/>
                  </a:lnTo>
                  <a:lnTo>
                    <a:pt x="670" y="444"/>
                  </a:lnTo>
                  <a:lnTo>
                    <a:pt x="752" y="370"/>
                  </a:lnTo>
                  <a:lnTo>
                    <a:pt x="844" y="298"/>
                  </a:lnTo>
                  <a:lnTo>
                    <a:pt x="950" y="226"/>
                  </a:lnTo>
                  <a:lnTo>
                    <a:pt x="1070" y="154"/>
                  </a:lnTo>
                  <a:lnTo>
                    <a:pt x="1202" y="84"/>
                  </a:lnTo>
                  <a:lnTo>
                    <a:pt x="1348" y="16"/>
                  </a:lnTo>
                  <a:lnTo>
                    <a:pt x="1244" y="0"/>
                  </a:lnTo>
                  <a:lnTo>
                    <a:pt x="1244" y="0"/>
                  </a:lnTo>
                  <a:lnTo>
                    <a:pt x="1244" y="0"/>
                  </a:lnTo>
                  <a:close/>
                  <a:moveTo>
                    <a:pt x="2820" y="1934"/>
                  </a:moveTo>
                  <a:lnTo>
                    <a:pt x="2820" y="1934"/>
                  </a:lnTo>
                  <a:lnTo>
                    <a:pt x="2820" y="1934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  <a:effectLst>
              <a:outerShdw dist="206741" dir="8249373" algn="ctr" rotWithShape="0">
                <a:srgbClr val="C1D1D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_tradnl">
                <a:latin typeface="Times New Roman" charset="0"/>
              </a:endParaRPr>
            </a:p>
          </p:txBody>
        </p:sp>
        <p:sp>
          <p:nvSpPr>
            <p:cNvPr id="32779" name="Oval 35"/>
            <p:cNvSpPr>
              <a:spLocks noChangeArrowheads="1"/>
            </p:cNvSpPr>
            <p:nvPr/>
          </p:nvSpPr>
          <p:spPr bwMode="gray">
            <a:xfrm rot="-723406">
              <a:off x="3316288" y="4648200"/>
              <a:ext cx="1438275" cy="666750"/>
            </a:xfrm>
            <a:prstGeom prst="ellipse">
              <a:avLst/>
            </a:prstGeom>
            <a:solidFill>
              <a:srgbClr val="0F2145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780" name="Oval 36"/>
            <p:cNvSpPr>
              <a:spLocks noChangeArrowheads="1"/>
            </p:cNvSpPr>
            <p:nvPr/>
          </p:nvSpPr>
          <p:spPr bwMode="gray">
            <a:xfrm>
              <a:off x="3248026" y="3768971"/>
              <a:ext cx="1704975" cy="1246569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es-ES_tradnl"/>
            </a:p>
          </p:txBody>
        </p:sp>
        <p:sp>
          <p:nvSpPr>
            <p:cNvPr id="32781" name="Oval 37"/>
            <p:cNvSpPr>
              <a:spLocks noChangeArrowheads="1"/>
            </p:cNvSpPr>
            <p:nvPr/>
          </p:nvSpPr>
          <p:spPr bwMode="gray">
            <a:xfrm>
              <a:off x="3268663" y="3655656"/>
              <a:ext cx="1665286" cy="118989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es-ES_tradnl"/>
            </a:p>
          </p:txBody>
        </p:sp>
        <p:sp>
          <p:nvSpPr>
            <p:cNvPr id="32782" name="Oval 38"/>
            <p:cNvSpPr>
              <a:spLocks noChangeArrowheads="1"/>
            </p:cNvSpPr>
            <p:nvPr/>
          </p:nvSpPr>
          <p:spPr bwMode="gray">
            <a:xfrm>
              <a:off x="3286125" y="3831032"/>
              <a:ext cx="1584325" cy="1354493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es-ES_tradnl"/>
            </a:p>
          </p:txBody>
        </p:sp>
        <p:sp>
          <p:nvSpPr>
            <p:cNvPr id="32783" name="Oval 39"/>
            <p:cNvSpPr>
              <a:spLocks noChangeArrowheads="1"/>
            </p:cNvSpPr>
            <p:nvPr/>
          </p:nvSpPr>
          <p:spPr bwMode="gray">
            <a:xfrm>
              <a:off x="3513933" y="3882616"/>
              <a:ext cx="1409700" cy="12620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es-ES_tradnl"/>
            </a:p>
          </p:txBody>
        </p:sp>
        <p:sp>
          <p:nvSpPr>
            <p:cNvPr id="15" name="Text Box 40"/>
            <p:cNvSpPr txBox="1">
              <a:spLocks noChangeArrowheads="1"/>
            </p:cNvSpPr>
            <p:nvPr/>
          </p:nvSpPr>
          <p:spPr bwMode="gray">
            <a:xfrm>
              <a:off x="3513951" y="4165952"/>
              <a:ext cx="1121480" cy="31739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2017 -2021</a:t>
              </a:r>
            </a:p>
          </p:txBody>
        </p:sp>
        <p:sp>
          <p:nvSpPr>
            <p:cNvPr id="32785" name="Oval 41"/>
            <p:cNvSpPr>
              <a:spLocks noChangeArrowheads="1"/>
            </p:cNvSpPr>
            <p:nvPr/>
          </p:nvSpPr>
          <p:spPr bwMode="gray">
            <a:xfrm rot="-772996">
              <a:off x="1473200" y="4038600"/>
              <a:ext cx="1133475" cy="609600"/>
            </a:xfrm>
            <a:prstGeom prst="ellipse">
              <a:avLst/>
            </a:prstGeom>
            <a:solidFill>
              <a:srgbClr val="0F2145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grpSp>
          <p:nvGrpSpPr>
            <p:cNvPr id="32786" name="Group 42"/>
            <p:cNvGrpSpPr>
              <a:grpSpLocks/>
            </p:cNvGrpSpPr>
            <p:nvPr/>
          </p:nvGrpSpPr>
          <p:grpSpPr bwMode="auto">
            <a:xfrm>
              <a:off x="921338" y="3069787"/>
              <a:ext cx="2006902" cy="1314065"/>
              <a:chOff x="440" y="2125"/>
              <a:chExt cx="1232" cy="784"/>
            </a:xfrm>
          </p:grpSpPr>
          <p:sp>
            <p:nvSpPr>
              <p:cNvPr id="32797" name="Oval 43"/>
              <p:cNvSpPr>
                <a:spLocks noChangeArrowheads="1"/>
              </p:cNvSpPr>
              <p:nvPr/>
            </p:nvSpPr>
            <p:spPr bwMode="gray">
              <a:xfrm>
                <a:off x="732" y="2136"/>
                <a:ext cx="842" cy="725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es-ES_tradnl"/>
              </a:p>
            </p:txBody>
          </p:sp>
          <p:sp>
            <p:nvSpPr>
              <p:cNvPr id="32798" name="Oval 44"/>
              <p:cNvSpPr>
                <a:spLocks noChangeArrowheads="1"/>
              </p:cNvSpPr>
              <p:nvPr/>
            </p:nvSpPr>
            <p:spPr bwMode="gray">
              <a:xfrm>
                <a:off x="440" y="2272"/>
                <a:ext cx="976" cy="43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es-ES_tradnl"/>
              </a:p>
            </p:txBody>
          </p:sp>
          <p:sp>
            <p:nvSpPr>
              <p:cNvPr id="32799" name="Oval 45"/>
              <p:cNvSpPr>
                <a:spLocks noChangeArrowheads="1"/>
              </p:cNvSpPr>
              <p:nvPr/>
            </p:nvSpPr>
            <p:spPr bwMode="gray">
              <a:xfrm>
                <a:off x="751" y="2125"/>
                <a:ext cx="921" cy="784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es-ES_tradnl"/>
              </a:p>
            </p:txBody>
          </p:sp>
          <p:sp>
            <p:nvSpPr>
              <p:cNvPr id="32800" name="Oval 46"/>
              <p:cNvSpPr>
                <a:spLocks noChangeArrowheads="1"/>
              </p:cNvSpPr>
              <p:nvPr/>
            </p:nvSpPr>
            <p:spPr bwMode="gray">
              <a:xfrm>
                <a:off x="778" y="2204"/>
                <a:ext cx="821" cy="6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es-ES_tradnl"/>
              </a:p>
            </p:txBody>
          </p:sp>
          <p:sp>
            <p:nvSpPr>
              <p:cNvPr id="32" name="Text Box 47"/>
              <p:cNvSpPr txBox="1">
                <a:spLocks noChangeArrowheads="1"/>
              </p:cNvSpPr>
              <p:nvPr/>
            </p:nvSpPr>
            <p:spPr bwMode="gray">
              <a:xfrm>
                <a:off x="874" y="2407"/>
                <a:ext cx="682" cy="18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2011, 2016</a:t>
                </a:r>
              </a:p>
            </p:txBody>
          </p:sp>
        </p:grpSp>
        <p:sp>
          <p:nvSpPr>
            <p:cNvPr id="32787" name="Oval 48"/>
            <p:cNvSpPr>
              <a:spLocks noChangeArrowheads="1"/>
            </p:cNvSpPr>
            <p:nvPr/>
          </p:nvSpPr>
          <p:spPr bwMode="gray">
            <a:xfrm>
              <a:off x="1295400" y="2282825"/>
              <a:ext cx="914400" cy="533400"/>
            </a:xfrm>
            <a:prstGeom prst="ellipse">
              <a:avLst/>
            </a:prstGeom>
            <a:solidFill>
              <a:srgbClr val="0F2145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788" name="Oval 49"/>
            <p:cNvSpPr>
              <a:spLocks noChangeArrowheads="1"/>
            </p:cNvSpPr>
            <p:nvPr/>
          </p:nvSpPr>
          <p:spPr bwMode="gray">
            <a:xfrm>
              <a:off x="1371600" y="1676400"/>
              <a:ext cx="1023938" cy="1023938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es-ES_tradnl"/>
            </a:p>
          </p:txBody>
        </p:sp>
        <p:sp>
          <p:nvSpPr>
            <p:cNvPr id="32789" name="Oval 50"/>
            <p:cNvSpPr>
              <a:spLocks noChangeArrowheads="1"/>
            </p:cNvSpPr>
            <p:nvPr/>
          </p:nvSpPr>
          <p:spPr bwMode="gray">
            <a:xfrm>
              <a:off x="1384300" y="1681163"/>
              <a:ext cx="1000125" cy="100012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es-ES_tradnl"/>
            </a:p>
          </p:txBody>
        </p:sp>
        <p:sp>
          <p:nvSpPr>
            <p:cNvPr id="32790" name="Oval 52"/>
            <p:cNvSpPr>
              <a:spLocks noChangeArrowheads="1"/>
            </p:cNvSpPr>
            <p:nvPr/>
          </p:nvSpPr>
          <p:spPr bwMode="gray">
            <a:xfrm>
              <a:off x="1449388" y="1717675"/>
              <a:ext cx="847725" cy="757238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es-ES_tradnl" dirty="0"/>
            </a:p>
          </p:txBody>
        </p:sp>
        <p:sp>
          <p:nvSpPr>
            <p:cNvPr id="32791" name="Oval 54"/>
            <p:cNvSpPr>
              <a:spLocks noChangeArrowheads="1"/>
            </p:cNvSpPr>
            <p:nvPr/>
          </p:nvSpPr>
          <p:spPr bwMode="gray">
            <a:xfrm>
              <a:off x="2562225" y="1752600"/>
              <a:ext cx="685800" cy="228600"/>
            </a:xfrm>
            <a:prstGeom prst="ellipse">
              <a:avLst/>
            </a:prstGeom>
            <a:solidFill>
              <a:srgbClr val="0F2145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792" name="Oval 55"/>
            <p:cNvSpPr>
              <a:spLocks noChangeArrowheads="1"/>
            </p:cNvSpPr>
            <p:nvPr/>
          </p:nvSpPr>
          <p:spPr bwMode="gray">
            <a:xfrm>
              <a:off x="2684463" y="1219200"/>
              <a:ext cx="682625" cy="682625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es-ES_tradnl"/>
            </a:p>
          </p:txBody>
        </p:sp>
        <p:sp>
          <p:nvSpPr>
            <p:cNvPr id="32793" name="Oval 56"/>
            <p:cNvSpPr>
              <a:spLocks noChangeArrowheads="1"/>
            </p:cNvSpPr>
            <p:nvPr/>
          </p:nvSpPr>
          <p:spPr bwMode="gray">
            <a:xfrm>
              <a:off x="2693988" y="1222375"/>
              <a:ext cx="665162" cy="66675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es-ES_tradnl"/>
            </a:p>
          </p:txBody>
        </p:sp>
        <p:sp>
          <p:nvSpPr>
            <p:cNvPr id="32794" name="Oval 57"/>
            <p:cNvSpPr>
              <a:spLocks noChangeArrowheads="1"/>
            </p:cNvSpPr>
            <p:nvPr/>
          </p:nvSpPr>
          <p:spPr bwMode="gray">
            <a:xfrm>
              <a:off x="2700338" y="1228725"/>
              <a:ext cx="633412" cy="622300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es-ES_tradnl"/>
            </a:p>
          </p:txBody>
        </p:sp>
        <p:sp>
          <p:nvSpPr>
            <p:cNvPr id="32795" name="Oval 58"/>
            <p:cNvSpPr>
              <a:spLocks noChangeArrowheads="1"/>
            </p:cNvSpPr>
            <p:nvPr/>
          </p:nvSpPr>
          <p:spPr bwMode="gray">
            <a:xfrm>
              <a:off x="2736850" y="1247775"/>
              <a:ext cx="563563" cy="503238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es-ES_tradnl"/>
            </a:p>
          </p:txBody>
        </p:sp>
        <p:sp>
          <p:nvSpPr>
            <p:cNvPr id="27" name="Text Box 59">
              <a:hlinkClick r:id="rId3" action="ppaction://hlinkpres?slideindex=1&amp;slidetitle="/>
            </p:cNvPr>
            <p:cNvSpPr txBox="1">
              <a:spLocks noChangeArrowheads="1"/>
            </p:cNvSpPr>
            <p:nvPr/>
          </p:nvSpPr>
          <p:spPr bwMode="gray">
            <a:xfrm>
              <a:off x="2682918" y="1278387"/>
              <a:ext cx="238259" cy="5127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</a:p>
          </p:txBody>
        </p:sp>
      </p:grpSp>
      <p:pic>
        <p:nvPicPr>
          <p:cNvPr id="327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147" y="3544113"/>
            <a:ext cx="2428353" cy="2864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34 CuadroTexto"/>
          <p:cNvSpPr txBox="1">
            <a:spLocks noChangeArrowheads="1"/>
          </p:cNvSpPr>
          <p:nvPr/>
        </p:nvSpPr>
        <p:spPr bwMode="auto">
          <a:xfrm>
            <a:off x="10096500" y="614362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s-ES"/>
          </a:p>
        </p:txBody>
      </p:sp>
      <p:pic>
        <p:nvPicPr>
          <p:cNvPr id="3277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r="10077" b="10515"/>
          <a:stretch/>
        </p:blipFill>
        <p:spPr bwMode="auto">
          <a:xfrm>
            <a:off x="9653023" y="3470269"/>
            <a:ext cx="2513577" cy="3003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32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35" name="Imagen 3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2" descr="imagen_0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Text Box 47"/>
          <p:cNvSpPr txBox="1">
            <a:spLocks noChangeArrowheads="1"/>
          </p:cNvSpPr>
          <p:nvPr/>
        </p:nvSpPr>
        <p:spPr bwMode="gray">
          <a:xfrm>
            <a:off x="441903" y="1817847"/>
            <a:ext cx="70404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2007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3371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4 CuadroTexto"/>
          <p:cNvSpPr txBox="1">
            <a:spLocks noChangeArrowheads="1"/>
          </p:cNvSpPr>
          <p:nvPr/>
        </p:nvSpPr>
        <p:spPr bwMode="auto">
          <a:xfrm>
            <a:off x="431800" y="823066"/>
            <a:ext cx="10998200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s-ES_tradnl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La gestión de la calidad en los procesos universitarios se ha </a:t>
            </a:r>
            <a:r>
              <a:rPr lang="es-ES_tradnl" sz="2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perfeccionado</a:t>
            </a:r>
            <a:r>
              <a:rPr lang="es-ES_tradnl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endParaRPr lang="es-MX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4824" name="8 CuadroTexto"/>
          <p:cNvSpPr txBox="1">
            <a:spLocks noChangeArrowheads="1"/>
          </p:cNvSpPr>
          <p:nvPr/>
        </p:nvSpPr>
        <p:spPr bwMode="auto">
          <a:xfrm>
            <a:off x="8096251" y="507206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s-ES"/>
          </a:p>
        </p:txBody>
      </p:sp>
      <p:sp>
        <p:nvSpPr>
          <p:cNvPr id="34826" name="10 CuadroTexto"/>
          <p:cNvSpPr txBox="1">
            <a:spLocks noChangeArrowheads="1"/>
          </p:cNvSpPr>
          <p:nvPr/>
        </p:nvSpPr>
        <p:spPr bwMode="auto">
          <a:xfrm>
            <a:off x="7524751" y="492918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s-ES"/>
          </a:p>
        </p:txBody>
      </p:sp>
      <p:pic>
        <p:nvPicPr>
          <p:cNvPr id="11" name="Imagen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8"/>
          <a:stretch/>
        </p:blipFill>
        <p:spPr bwMode="auto">
          <a:xfrm>
            <a:off x="1736041" y="2030817"/>
            <a:ext cx="8669117" cy="43699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8" name="Imagen 3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imagen_0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6482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4 CuadroTexto"/>
          <p:cNvSpPr txBox="1">
            <a:spLocks noChangeArrowheads="1"/>
          </p:cNvSpPr>
          <p:nvPr/>
        </p:nvSpPr>
        <p:spPr bwMode="auto">
          <a:xfrm>
            <a:off x="1944407" y="216160"/>
            <a:ext cx="4735793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s-MX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  Actualidad de la UO</a:t>
            </a:r>
            <a:endParaRPr lang="es-MX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charset="0"/>
            </a:endParaRPr>
          </a:p>
        </p:txBody>
      </p:sp>
      <p:pic>
        <p:nvPicPr>
          <p:cNvPr id="34823" name="7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482" y="1007276"/>
            <a:ext cx="3960223" cy="2739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4" name="8 CuadroTexto"/>
          <p:cNvSpPr txBox="1">
            <a:spLocks noChangeArrowheads="1"/>
          </p:cNvSpPr>
          <p:nvPr/>
        </p:nvSpPr>
        <p:spPr bwMode="auto">
          <a:xfrm>
            <a:off x="8096251" y="507206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s-ES"/>
          </a:p>
        </p:txBody>
      </p:sp>
      <p:pic>
        <p:nvPicPr>
          <p:cNvPr id="34825" name="9 Imag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482" y="3830903"/>
            <a:ext cx="3960223" cy="29352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6" name="10 CuadroTexto"/>
          <p:cNvSpPr txBox="1">
            <a:spLocks noChangeArrowheads="1"/>
          </p:cNvSpPr>
          <p:nvPr/>
        </p:nvSpPr>
        <p:spPr bwMode="auto">
          <a:xfrm>
            <a:off x="7524751" y="492918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s-ES"/>
          </a:p>
        </p:txBody>
      </p:sp>
      <p:graphicFrame>
        <p:nvGraphicFramePr>
          <p:cNvPr id="2" name="1 Gráfico"/>
          <p:cNvGraphicFramePr/>
          <p:nvPr>
            <p:extLst>
              <p:ext uri="{D42A27DB-BD31-4B8C-83A1-F6EECF244321}">
                <p14:modId xmlns:p14="http://schemas.microsoft.com/office/powerpoint/2010/main" val="2416077338"/>
              </p:ext>
            </p:extLst>
          </p:nvPr>
        </p:nvGraphicFramePr>
        <p:xfrm>
          <a:off x="246743" y="1231751"/>
          <a:ext cx="7097486" cy="5227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0" name="9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11" name="Imagen 3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imagen_0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711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Calidad - PC\Downloads\doctorado_fdJurídica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46" y="5095205"/>
            <a:ext cx="2980492" cy="14850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50181" name="4 CuadroTexto"/>
          <p:cNvSpPr txBox="1">
            <a:spLocks noChangeArrowheads="1"/>
          </p:cNvSpPr>
          <p:nvPr/>
        </p:nvSpPr>
        <p:spPr bwMode="auto">
          <a:xfrm>
            <a:off x="222738" y="724133"/>
            <a:ext cx="11736552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s-ES" sz="2800" b="1" dirty="0">
                <a:solidFill>
                  <a:schemeClr val="bg1"/>
                </a:solidFill>
                <a:latin typeface="+mn-lt"/>
                <a:cs typeface="Arial" charset="0"/>
              </a:rPr>
              <a:t>La Universidad está presente en 28 </a:t>
            </a:r>
            <a:r>
              <a:rPr lang="es-ES" sz="2800" b="1" dirty="0" smtClean="0">
                <a:solidFill>
                  <a:schemeClr val="bg1"/>
                </a:solidFill>
                <a:latin typeface="+mn-lt"/>
                <a:cs typeface="Arial" charset="0"/>
              </a:rPr>
              <a:t>Redes </a:t>
            </a:r>
            <a:r>
              <a:rPr lang="es-ES" sz="2800" b="1" dirty="0">
                <a:solidFill>
                  <a:schemeClr val="bg1"/>
                </a:solidFill>
                <a:latin typeface="+mn-lt"/>
                <a:cs typeface="Arial" charset="0"/>
              </a:rPr>
              <a:t>académicas y de </a:t>
            </a:r>
            <a:r>
              <a:rPr lang="es-ES" sz="2800" b="1" dirty="0" smtClean="0">
                <a:solidFill>
                  <a:schemeClr val="bg1"/>
                </a:solidFill>
                <a:latin typeface="+mn-lt"/>
                <a:cs typeface="Arial" charset="0"/>
              </a:rPr>
              <a:t>investigación </a:t>
            </a:r>
            <a:r>
              <a:rPr lang="es-ES" sz="2800" b="1" dirty="0">
                <a:solidFill>
                  <a:schemeClr val="bg1"/>
                </a:solidFill>
                <a:latin typeface="+mn-lt"/>
                <a:cs typeface="Arial" charset="0"/>
              </a:rPr>
              <a:t>y </a:t>
            </a:r>
            <a:r>
              <a:rPr lang="es-ES" sz="2800" b="1" dirty="0" smtClean="0">
                <a:solidFill>
                  <a:schemeClr val="bg1"/>
                </a:solidFill>
                <a:latin typeface="+mn-lt"/>
                <a:cs typeface="Arial" charset="0"/>
              </a:rPr>
              <a:t> 4 Asociaciones internacionales</a:t>
            </a:r>
            <a:endParaRPr lang="es-MX" sz="2800" b="1" dirty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pic>
        <p:nvPicPr>
          <p:cNvPr id="50182" name="6 Imagen" descr="F:\ACREDITACIÓN UO\Para Roger\Nueva carpeta (13)\REDACADEMIC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8"/>
          <a:stretch/>
        </p:blipFill>
        <p:spPr bwMode="auto">
          <a:xfrm rot="20970879">
            <a:off x="429568" y="2274320"/>
            <a:ext cx="3080933" cy="20935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0183" name="8 Imagen" descr="F:\ACREDITACIÓN UO\Para Roger\Nueva carpeta (13)\RIIDG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0953">
            <a:off x="8515806" y="2348146"/>
            <a:ext cx="3151036" cy="22231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1266" name="Picture 2" descr="C:\Users\Calidad - PC\Downloads\doctorado_fdJMaestría Biotecnologí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0"/>
          <a:stretch/>
        </p:blipFill>
        <p:spPr bwMode="auto">
          <a:xfrm>
            <a:off x="3839392" y="3272789"/>
            <a:ext cx="4296423" cy="15425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" name="9 Imagen"/>
          <p:cNvPicPr/>
          <p:nvPr/>
        </p:nvPicPr>
        <p:blipFill rotWithShape="1">
          <a:blip r:embed="rId6"/>
          <a:srcRect l="39365" t="15053" r="40937" b="71352"/>
          <a:stretch/>
        </p:blipFill>
        <p:spPr bwMode="auto">
          <a:xfrm>
            <a:off x="4431324" y="5079365"/>
            <a:ext cx="2696307" cy="11605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10 Imagen"/>
          <p:cNvPicPr/>
          <p:nvPr/>
        </p:nvPicPr>
        <p:blipFill rotWithShape="1">
          <a:blip r:embed="rId6"/>
          <a:srcRect l="4547" t="53534" r="29614" b="5379"/>
          <a:stretch/>
        </p:blipFill>
        <p:spPr bwMode="auto">
          <a:xfrm>
            <a:off x="7514492" y="5079365"/>
            <a:ext cx="3071447" cy="15167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4" name="13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15" name="Imagen 3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 descr="imagen_0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3208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agen 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4 CuadroTexto"/>
          <p:cNvSpPr txBox="1">
            <a:spLocks noChangeArrowheads="1"/>
          </p:cNvSpPr>
          <p:nvPr/>
        </p:nvSpPr>
        <p:spPr bwMode="auto">
          <a:xfrm>
            <a:off x="3346904" y="1996803"/>
            <a:ext cx="851974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indent="-457200" algn="just" eaLnBrk="1" hangingPunct="1">
              <a:buFont typeface="Arial" pitchFamily="34" charset="0"/>
              <a:buChar char="•"/>
            </a:pPr>
            <a:r>
              <a:rPr lang="es-MX" sz="2800" dirty="0" smtClean="0">
                <a:latin typeface="Arial" charset="0"/>
                <a:cs typeface="Arial" charset="0"/>
              </a:rPr>
              <a:t>Desarrollo Cultural Comunitario (2012)</a:t>
            </a:r>
          </a:p>
          <a:p>
            <a:pPr marL="457200" indent="-457200" algn="just" eaLnBrk="1" hangingPunct="1">
              <a:buFont typeface="Arial" pitchFamily="34" charset="0"/>
              <a:buChar char="•"/>
            </a:pPr>
            <a:r>
              <a:rPr lang="es-MX" sz="2800" dirty="0" smtClean="0">
                <a:latin typeface="Arial" charset="0"/>
                <a:cs typeface="Arial" charset="0"/>
              </a:rPr>
              <a:t>Biotecnología (2013)</a:t>
            </a:r>
          </a:p>
          <a:p>
            <a:pPr marL="457200" indent="-457200" algn="just" eaLnBrk="1" hangingPunct="1">
              <a:buFont typeface="Arial" pitchFamily="34" charset="0"/>
              <a:buChar char="•"/>
            </a:pPr>
            <a:r>
              <a:rPr lang="es-MX" sz="2800" dirty="0" smtClean="0">
                <a:latin typeface="Arial" charset="0"/>
                <a:cs typeface="Arial" charset="0"/>
              </a:rPr>
              <a:t>Doctorado en Ciencias Jurídicas (Mención de Honor 2016)</a:t>
            </a:r>
            <a:endParaRPr lang="es-MX" sz="2800" dirty="0">
              <a:latin typeface="Arial" charset="0"/>
              <a:cs typeface="Arial" charset="0"/>
            </a:endParaRPr>
          </a:p>
        </p:txBody>
      </p:sp>
      <p:grpSp>
        <p:nvGrpSpPr>
          <p:cNvPr id="10" name="9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11" name="Imagen 3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imagen_0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2 Rectángulo"/>
          <p:cNvSpPr/>
          <p:nvPr/>
        </p:nvSpPr>
        <p:spPr>
          <a:xfrm>
            <a:off x="3141453" y="1031297"/>
            <a:ext cx="8930650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pPr algn="just"/>
            <a:r>
              <a:rPr lang="es-MX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Premios a la Calidad del Posgrado en </a:t>
            </a:r>
            <a:r>
              <a:rPr lang="es-MX" sz="2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Iberoamérica</a:t>
            </a:r>
          </a:p>
          <a:p>
            <a:pPr algn="just"/>
            <a:r>
              <a:rPr lang="es-MX" sz="2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                                        AUIP</a:t>
            </a:r>
            <a:endParaRPr lang="es-MX" sz="28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13" name="Picture 4" descr="C:\Users\Calidad - PC\Downloads\DDD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2" t="28554" r="15492" b="12901"/>
          <a:stretch/>
        </p:blipFill>
        <p:spPr bwMode="auto">
          <a:xfrm>
            <a:off x="5834234" y="3725355"/>
            <a:ext cx="6076411" cy="29131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53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C:\Users\Yesey\Desktop\260px-Colegio_seminar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3" y="1257301"/>
            <a:ext cx="3651251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 descr="E:\02 Biblioteca\01 Banco de Imágenes\02 Actividades\Encuentro con fundadores 1ro de junio 2012\IMG_9481 - co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185" y="1268413"/>
            <a:ext cx="7893049" cy="394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1032119" y="5391605"/>
            <a:ext cx="10344149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s-ES" sz="3200" b="1" dirty="0" smtClean="0">
                <a:solidFill>
                  <a:schemeClr val="bg1"/>
                </a:solidFill>
              </a:rPr>
              <a:t>Seminario </a:t>
            </a:r>
            <a:r>
              <a:rPr lang="es-ES" sz="3200" b="1" dirty="0">
                <a:solidFill>
                  <a:schemeClr val="bg1"/>
                </a:solidFill>
              </a:rPr>
              <a:t>San Basilio el Magno, creado en el año </a:t>
            </a:r>
            <a:r>
              <a:rPr lang="es-ES" sz="3200" b="1" dirty="0" smtClean="0">
                <a:solidFill>
                  <a:schemeClr val="bg1"/>
                </a:solidFill>
              </a:rPr>
              <a:t>1722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3077" name="Text Box 6"/>
          <p:cNvSpPr txBox="1">
            <a:spLocks noChangeArrowheads="1"/>
          </p:cNvSpPr>
          <p:nvPr/>
        </p:nvSpPr>
        <p:spPr bwMode="auto">
          <a:xfrm>
            <a:off x="2389229" y="411376"/>
            <a:ext cx="5630333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s-ES" sz="3600" b="1" dirty="0">
                <a:solidFill>
                  <a:schemeClr val="bg1"/>
                </a:solidFill>
              </a:rPr>
              <a:t>La génesis de la </a:t>
            </a:r>
            <a:r>
              <a:rPr lang="es-ES" sz="3600" b="1" dirty="0" smtClean="0">
                <a:solidFill>
                  <a:schemeClr val="bg1"/>
                </a:solidFill>
              </a:rPr>
              <a:t>Universidad</a:t>
            </a:r>
            <a:endParaRPr lang="es-ES" sz="3600" b="1" dirty="0">
              <a:solidFill>
                <a:schemeClr val="bg1"/>
              </a:solidFill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8169864" y="121656"/>
            <a:ext cx="3899370" cy="610395"/>
            <a:chOff x="4693645" y="885671"/>
            <a:chExt cx="3899370" cy="610395"/>
          </a:xfrm>
        </p:grpSpPr>
        <p:pic>
          <p:nvPicPr>
            <p:cNvPr id="8" name="Imagen 3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imagen_0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7870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2 CuadroTexto"/>
          <p:cNvSpPr txBox="1">
            <a:spLocks noChangeArrowheads="1"/>
          </p:cNvSpPr>
          <p:nvPr/>
        </p:nvSpPr>
        <p:spPr bwMode="auto">
          <a:xfrm>
            <a:off x="5181600" y="817478"/>
            <a:ext cx="6705600" cy="16312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s-ES" sz="2000" dirty="0">
                <a:latin typeface="+mn-lt"/>
                <a:cs typeface="Arial" charset="0"/>
              </a:rPr>
              <a:t>H</a:t>
            </a:r>
            <a:r>
              <a:rPr lang="es-ES" sz="2000" dirty="0" smtClean="0">
                <a:latin typeface="+mn-lt"/>
                <a:cs typeface="Arial" charset="0"/>
              </a:rPr>
              <a:t>a </a:t>
            </a:r>
            <a:r>
              <a:rPr lang="es-ES" sz="2000" dirty="0">
                <a:latin typeface="+mn-lt"/>
                <a:cs typeface="Arial" charset="0"/>
              </a:rPr>
              <a:t>permitido el fortalecimiento y consolidación de los valores </a:t>
            </a:r>
            <a:r>
              <a:rPr lang="es-ES" sz="2000" dirty="0" smtClean="0">
                <a:latin typeface="+mn-lt"/>
                <a:cs typeface="Arial" charset="0"/>
              </a:rPr>
              <a:t>compartidos</a:t>
            </a:r>
          </a:p>
          <a:p>
            <a:pPr algn="just" eaLnBrk="1" hangingPunct="1"/>
            <a:endParaRPr lang="es-ES" sz="2000" dirty="0" smtClean="0">
              <a:latin typeface="+mn-lt"/>
              <a:cs typeface="Arial" charset="0"/>
            </a:endParaRPr>
          </a:p>
          <a:p>
            <a:r>
              <a:rPr lang="es-ES_tradnl" sz="2000" b="1" dirty="0" smtClean="0">
                <a:latin typeface="+mn-lt"/>
              </a:rPr>
              <a:t>Patriotismo, Antiimperialismo, Dignidad, Responsabilidad, Solidaridad, Humanismo, Honradez, Honestidad, Justicia</a:t>
            </a:r>
            <a:endParaRPr lang="es-ES" sz="2000" dirty="0" smtClean="0">
              <a:latin typeface="+mn-lt"/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7" name="Imagen 3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imagen_0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181600" y="3112872"/>
            <a:ext cx="6869501" cy="344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27013" indent="-227013"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es-ES" sz="2000" dirty="0">
                <a:solidFill>
                  <a:srgbClr val="000000"/>
                </a:solidFill>
                <a:latin typeface="Calibri" pitchFamily="34" charset="0"/>
              </a:rPr>
              <a:t>Superación política ideológica de la comunidad universitaria.</a:t>
            </a:r>
          </a:p>
          <a:p>
            <a:pPr algn="just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es-ES" sz="2000" dirty="0" smtClean="0">
                <a:solidFill>
                  <a:srgbClr val="000000"/>
                </a:solidFill>
                <a:latin typeface="Calibri" pitchFamily="34" charset="0"/>
              </a:rPr>
              <a:t>Aplicación de los indicadores </a:t>
            </a:r>
            <a:r>
              <a:rPr lang="es-ES" sz="2000" dirty="0">
                <a:solidFill>
                  <a:srgbClr val="000000"/>
                </a:solidFill>
                <a:latin typeface="Calibri" pitchFamily="34" charset="0"/>
              </a:rPr>
              <a:t>para </a:t>
            </a:r>
            <a:r>
              <a:rPr lang="es-ES" sz="2000" dirty="0" smtClean="0">
                <a:solidFill>
                  <a:srgbClr val="000000"/>
                </a:solidFill>
                <a:latin typeface="Calibri" pitchFamily="34" charset="0"/>
              </a:rPr>
              <a:t>la evaluación de la estrategia.</a:t>
            </a:r>
            <a:endParaRPr lang="es-ES" sz="2000" dirty="0">
              <a:solidFill>
                <a:srgbClr val="000000"/>
              </a:solidFill>
              <a:latin typeface="Calibri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es-ES" sz="2000" dirty="0" smtClean="0">
                <a:solidFill>
                  <a:srgbClr val="000000"/>
                </a:solidFill>
                <a:latin typeface="Calibri" pitchFamily="34" charset="0"/>
              </a:rPr>
              <a:t>Implementación de la guía para la  caracterización </a:t>
            </a:r>
            <a:r>
              <a:rPr lang="es-ES" sz="2000" dirty="0">
                <a:solidFill>
                  <a:srgbClr val="000000"/>
                </a:solidFill>
                <a:latin typeface="Calibri" pitchFamily="34" charset="0"/>
              </a:rPr>
              <a:t>del </a:t>
            </a:r>
            <a:r>
              <a:rPr lang="es-ES" sz="2000" dirty="0" smtClean="0">
                <a:solidFill>
                  <a:srgbClr val="000000"/>
                </a:solidFill>
                <a:latin typeface="Calibri" pitchFamily="34" charset="0"/>
              </a:rPr>
              <a:t>claustro y los estudiantes.</a:t>
            </a:r>
            <a:endParaRPr lang="es-ES" sz="2000" dirty="0">
              <a:solidFill>
                <a:srgbClr val="000000"/>
              </a:solidFill>
              <a:latin typeface="Calibri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es-ES" sz="2000" dirty="0" smtClean="0">
                <a:solidFill>
                  <a:srgbClr val="000000"/>
                </a:solidFill>
                <a:latin typeface="Calibri" pitchFamily="34" charset="0"/>
              </a:rPr>
              <a:t>Cumplimiento de las indicaciones para </a:t>
            </a:r>
            <a:r>
              <a:rPr lang="es-ES" sz="2000" dirty="0">
                <a:solidFill>
                  <a:srgbClr val="000000"/>
                </a:solidFill>
                <a:latin typeface="Calibri" pitchFamily="34" charset="0"/>
              </a:rPr>
              <a:t>las Rendiciones de cuenta del trabajo político ideológico.</a:t>
            </a:r>
          </a:p>
          <a:p>
            <a:pPr algn="just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en-US" sz="2000" dirty="0" err="1" smtClean="0">
                <a:solidFill>
                  <a:srgbClr val="000000"/>
                </a:solidFill>
                <a:latin typeface="Calibri" pitchFamily="34" charset="0"/>
              </a:rPr>
              <a:t>Seguimiento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 y </a:t>
            </a:r>
            <a:r>
              <a:rPr lang="en-US" sz="2000" dirty="0" err="1" smtClean="0">
                <a:solidFill>
                  <a:srgbClr val="000000"/>
                </a:solidFill>
                <a:latin typeface="Calibri" pitchFamily="34" charset="0"/>
              </a:rPr>
              <a:t>monitoreo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 a los </a:t>
            </a:r>
            <a:r>
              <a:rPr lang="en-US" sz="2000" dirty="0" err="1" smtClean="0">
                <a:solidFill>
                  <a:srgbClr val="000000"/>
                </a:solidFill>
                <a:latin typeface="Calibri" pitchFamily="34" charset="0"/>
              </a:rPr>
              <a:t>sitios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alibri" pitchFamily="34" charset="0"/>
              </a:rPr>
              <a:t>digitales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latin typeface="Calibri" pitchFamily="34" charset="0"/>
              </a:rPr>
              <a:t>publicaciones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 y </a:t>
            </a:r>
            <a:r>
              <a:rPr lang="en-US" sz="2000" dirty="0" err="1" smtClean="0">
                <a:solidFill>
                  <a:srgbClr val="000000"/>
                </a:solidFill>
                <a:latin typeface="Calibri" pitchFamily="34" charset="0"/>
              </a:rPr>
              <a:t>noticias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alibri" pitchFamily="34" charset="0"/>
              </a:rPr>
              <a:t>sobre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 la </a:t>
            </a:r>
            <a:r>
              <a:rPr lang="en-US" sz="2000" dirty="0" err="1" smtClean="0">
                <a:solidFill>
                  <a:srgbClr val="000000"/>
                </a:solidFill>
                <a:latin typeface="Calibri" pitchFamily="34" charset="0"/>
              </a:rPr>
              <a:t>Educación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 Superior y la </a:t>
            </a:r>
            <a:r>
              <a:rPr lang="en-US" sz="2000" dirty="0" err="1" smtClean="0">
                <a:solidFill>
                  <a:srgbClr val="000000"/>
                </a:solidFill>
                <a:latin typeface="Calibri" pitchFamily="34" charset="0"/>
              </a:rPr>
              <a:t>gestión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alibri" pitchFamily="34" charset="0"/>
              </a:rPr>
              <a:t>universitaria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 a </a:t>
            </a:r>
            <a:r>
              <a:rPr lang="en-US" sz="2000" dirty="0" err="1" smtClean="0">
                <a:solidFill>
                  <a:srgbClr val="000000"/>
                </a:solidFill>
                <a:latin typeface="Calibri" pitchFamily="34" charset="0"/>
              </a:rPr>
              <a:t>través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sz="2000" dirty="0" err="1">
                <a:solidFill>
                  <a:srgbClr val="000000"/>
                </a:solidFill>
                <a:latin typeface="Calibri" pitchFamily="34" charset="0"/>
              </a:rPr>
              <a:t>O</a:t>
            </a:r>
            <a:r>
              <a:rPr lang="en-US" sz="2000" dirty="0" err="1" smtClean="0">
                <a:solidFill>
                  <a:srgbClr val="000000"/>
                </a:solidFill>
                <a:latin typeface="Calibri" pitchFamily="34" charset="0"/>
              </a:rPr>
              <a:t>bservatorio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 Social del TPI.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7093470" y="2664594"/>
            <a:ext cx="2210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Prioridades</a:t>
            </a:r>
            <a:endParaRPr lang="es-ES" sz="3200" b="1" dirty="0"/>
          </a:p>
        </p:txBody>
      </p:sp>
      <p:grpSp>
        <p:nvGrpSpPr>
          <p:cNvPr id="5" name="4 Grupo"/>
          <p:cNvGrpSpPr/>
          <p:nvPr/>
        </p:nvGrpSpPr>
        <p:grpSpPr>
          <a:xfrm>
            <a:off x="489984" y="541112"/>
            <a:ext cx="4412216" cy="5713194"/>
            <a:chOff x="489984" y="541112"/>
            <a:chExt cx="4412216" cy="571319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6" t="22918" r="37024" b="17761"/>
            <a:stretch/>
          </p:blipFill>
          <p:spPr bwMode="auto">
            <a:xfrm>
              <a:off x="489984" y="541112"/>
              <a:ext cx="4412216" cy="5713194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" name="3 CuadroTexto"/>
            <p:cNvSpPr txBox="1"/>
            <p:nvPr/>
          </p:nvSpPr>
          <p:spPr>
            <a:xfrm>
              <a:off x="689492" y="4439575"/>
              <a:ext cx="4013200" cy="17543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ESTRATEGIA INTEGRAL EDUCATIVA Y DE TRABAJO POLÍTICO IDEOLÓGICO</a:t>
              </a:r>
            </a:p>
            <a:p>
              <a:pPr algn="ctr"/>
              <a:endPara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/>
              <a:endParaRPr lang="es-ES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/>
              <a:endPara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/>
              <a:r>
                <a:rPr lang="es-E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Curso académico 2017 - 2018</a:t>
              </a:r>
              <a:endParaRPr lang="es-ES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192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642938" y="1428750"/>
            <a:ext cx="5224462" cy="1428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685800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1000" algn="l"/>
                <a:tab pos="8915400" algn="l"/>
                <a:tab pos="9829800" algn="l"/>
              </a:tabLst>
              <a:defRPr/>
            </a:pPr>
            <a:r>
              <a:rPr lang="es-ES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OBJETIVOS</a:t>
            </a:r>
            <a:r>
              <a:rPr lang="es-E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- Contribuir a la transformación en la comunidad universitaria, a partir del avance en las siguientes </a:t>
            </a:r>
            <a:r>
              <a:rPr lang="es-ES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direcciones</a:t>
            </a:r>
            <a:r>
              <a:rPr lang="es-E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:</a:t>
            </a:r>
          </a:p>
          <a:p>
            <a:pPr marL="179388" indent="-179388" algn="just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685800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1000" algn="l"/>
                <a:tab pos="8915400" algn="l"/>
                <a:tab pos="9829800" algn="l"/>
              </a:tabLst>
              <a:defRPr/>
            </a:pPr>
            <a:r>
              <a:rPr lang="es-E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Incremento de la cultura y la eficiencia del desempeño de la comunidad universitaria.</a:t>
            </a:r>
          </a:p>
        </p:txBody>
      </p:sp>
      <p:sp>
        <p:nvSpPr>
          <p:cNvPr id="3" name="8 Rectángulo"/>
          <p:cNvSpPr>
            <a:spLocks noChangeArrowheads="1"/>
          </p:cNvSpPr>
          <p:nvPr/>
        </p:nvSpPr>
        <p:spPr bwMode="auto">
          <a:xfrm>
            <a:off x="601663" y="3213100"/>
            <a:ext cx="51435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79388" indent="-179388" algn="just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685800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1000" algn="l"/>
                <a:tab pos="8915400" algn="l"/>
                <a:tab pos="9829800" algn="l"/>
              </a:tabLst>
            </a:pPr>
            <a:r>
              <a:rPr lang="es-ES" sz="2000" dirty="0">
                <a:solidFill>
                  <a:srgbClr val="000000"/>
                </a:solidFill>
                <a:latin typeface="Calibri" pitchFamily="34" charset="0"/>
              </a:rPr>
              <a:t>Fortalecer gradualmente la previsión y la </a:t>
            </a:r>
            <a:r>
              <a:rPr lang="es-ES" sz="2000" b="1" dirty="0">
                <a:solidFill>
                  <a:srgbClr val="000000"/>
                </a:solidFill>
                <a:latin typeface="Calibri" pitchFamily="34" charset="0"/>
              </a:rPr>
              <a:t>prevención</a:t>
            </a:r>
            <a:r>
              <a:rPr lang="es-ES" sz="2000" dirty="0">
                <a:solidFill>
                  <a:srgbClr val="000000"/>
                </a:solidFill>
                <a:latin typeface="Calibri" pitchFamily="34" charset="0"/>
              </a:rPr>
              <a:t>.</a:t>
            </a:r>
          </a:p>
          <a:p>
            <a:pPr marL="179388" indent="-179388" algn="just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685800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1000" algn="l"/>
                <a:tab pos="8915400" algn="l"/>
                <a:tab pos="9829800" algn="l"/>
              </a:tabLst>
            </a:pPr>
            <a:r>
              <a:rPr lang="es-ES" sz="2000" dirty="0">
                <a:solidFill>
                  <a:srgbClr val="000000"/>
                </a:solidFill>
                <a:latin typeface="Calibri" pitchFamily="34" charset="0"/>
              </a:rPr>
              <a:t>Consolidar la formación en valores de la comunidad universitaria.</a:t>
            </a:r>
          </a:p>
          <a:p>
            <a:pPr marL="179388" indent="-179388" algn="just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685800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1000" algn="l"/>
                <a:tab pos="8915400" algn="l"/>
                <a:tab pos="9829800" algn="l"/>
              </a:tabLst>
            </a:pPr>
            <a:r>
              <a:rPr lang="es-ES" sz="2000" dirty="0">
                <a:solidFill>
                  <a:srgbClr val="000000"/>
                </a:solidFill>
                <a:latin typeface="Calibri" pitchFamily="34" charset="0"/>
              </a:rPr>
              <a:t>Multiplicación y preservación del patrimonio universitario.</a:t>
            </a:r>
          </a:p>
          <a:p>
            <a:pPr marL="179388" indent="-179388" algn="just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685800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1000" algn="l"/>
                <a:tab pos="8915400" algn="l"/>
                <a:tab pos="9829800" algn="l"/>
              </a:tabLst>
            </a:pPr>
            <a:r>
              <a:rPr lang="es-ES" sz="2000" dirty="0">
                <a:solidFill>
                  <a:srgbClr val="000000"/>
                </a:solidFill>
                <a:latin typeface="Calibri" pitchFamily="34" charset="0"/>
              </a:rPr>
              <a:t>Elevar la percepción de riesgo y el enfrentamiento a la Subversión </a:t>
            </a:r>
            <a:r>
              <a:rPr lang="es-ES" sz="2000" dirty="0" smtClean="0">
                <a:solidFill>
                  <a:srgbClr val="000000"/>
                </a:solidFill>
                <a:latin typeface="Calibri" pitchFamily="34" charset="0"/>
              </a:rPr>
              <a:t>política ideológica </a:t>
            </a:r>
            <a:r>
              <a:rPr lang="es-ES" sz="2000" dirty="0">
                <a:solidFill>
                  <a:srgbClr val="000000"/>
                </a:solidFill>
                <a:latin typeface="Calibri" pitchFamily="34" charset="0"/>
              </a:rPr>
              <a:t>enemiga.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243570" y="699690"/>
            <a:ext cx="10368929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s-E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Estrategia Integral Educativa  y de </a:t>
            </a:r>
            <a:r>
              <a:rPr lang="es-ES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Trabajo Político Ideológico</a:t>
            </a:r>
          </a:p>
        </p:txBody>
      </p:sp>
      <p:grpSp>
        <p:nvGrpSpPr>
          <p:cNvPr id="5" name="4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6" name="Imagen 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imagen_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15 Grupo"/>
          <p:cNvGrpSpPr/>
          <p:nvPr/>
        </p:nvGrpSpPr>
        <p:grpSpPr>
          <a:xfrm>
            <a:off x="6799324" y="1428750"/>
            <a:ext cx="4338664" cy="5238750"/>
            <a:chOff x="500062" y="100225"/>
            <a:chExt cx="3571875" cy="5010920"/>
          </a:xfrm>
        </p:grpSpPr>
        <p:grpSp>
          <p:nvGrpSpPr>
            <p:cNvPr id="12" name="11 Grupo"/>
            <p:cNvGrpSpPr/>
            <p:nvPr/>
          </p:nvGrpSpPr>
          <p:grpSpPr>
            <a:xfrm>
              <a:off x="500062" y="100225"/>
              <a:ext cx="3571875" cy="5010920"/>
              <a:chOff x="500062" y="100225"/>
              <a:chExt cx="3571875" cy="5010920"/>
            </a:xfrm>
          </p:grpSpPr>
          <p:pic>
            <p:nvPicPr>
              <p:cNvPr id="8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04" r="12244" b="1911"/>
              <a:stretch/>
            </p:blipFill>
            <p:spPr bwMode="auto">
              <a:xfrm>
                <a:off x="500062" y="100225"/>
                <a:ext cx="3571875" cy="5010920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10 Proceso alternativo"/>
              <p:cNvSpPr/>
              <p:nvPr/>
            </p:nvSpPr>
            <p:spPr>
              <a:xfrm>
                <a:off x="857250" y="4533900"/>
                <a:ext cx="787400" cy="209550"/>
              </a:xfrm>
              <a:prstGeom prst="flowChartAlternateProcess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cxnSp>
          <p:nvCxnSpPr>
            <p:cNvPr id="14" name="13 Conector recto"/>
            <p:cNvCxnSpPr/>
            <p:nvPr/>
          </p:nvCxnSpPr>
          <p:spPr>
            <a:xfrm>
              <a:off x="2085975" y="3790950"/>
              <a:ext cx="497681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3252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Imagen 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4 CuadroTexto"/>
          <p:cNvSpPr txBox="1">
            <a:spLocks noChangeArrowheads="1"/>
          </p:cNvSpPr>
          <p:nvPr/>
        </p:nvSpPr>
        <p:spPr bwMode="auto">
          <a:xfrm>
            <a:off x="3223684" y="818705"/>
            <a:ext cx="8682567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s-MX" sz="3200" dirty="0">
                <a:solidFill>
                  <a:schemeClr val="bg1"/>
                </a:solidFill>
                <a:latin typeface="Arial" charset="0"/>
                <a:cs typeface="Arial" charset="0"/>
              </a:rPr>
              <a:t>Intercambio con héroes y personalidades de la vida política y </a:t>
            </a:r>
            <a:r>
              <a:rPr lang="es-MX" sz="32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social del país </a:t>
            </a:r>
            <a:endParaRPr lang="es-MX" sz="32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8918" name="6 Ima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136" y="2087563"/>
            <a:ext cx="3558115" cy="21463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9" name="8 Image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6" r="9652"/>
          <a:stretch/>
        </p:blipFill>
        <p:spPr bwMode="auto">
          <a:xfrm>
            <a:off x="5839884" y="2092325"/>
            <a:ext cx="2432052" cy="21431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0" name="10 Image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45"/>
          <a:stretch/>
        </p:blipFill>
        <p:spPr bwMode="auto">
          <a:xfrm>
            <a:off x="3223684" y="2090738"/>
            <a:ext cx="2616200" cy="21447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1" name="12 Image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23684" y="4306888"/>
            <a:ext cx="2904067" cy="19288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2" name="14 Imag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484" y="4306888"/>
            <a:ext cx="2728384" cy="19683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3" name="16 Imagen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8109"/>
          <a:stretch/>
        </p:blipFill>
        <p:spPr bwMode="auto">
          <a:xfrm>
            <a:off x="8938684" y="4298950"/>
            <a:ext cx="2967567" cy="19762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10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13" name="Imagen 3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 descr="imagen_0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1967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D:\Documentos\Documentos\Eventos\Recorrido ministro Junio 2011\DSCN6582.JPG"/>
          <p:cNvPicPr>
            <a:picLocks noChangeAspect="1" noChangeArrowheads="1"/>
          </p:cNvPicPr>
          <p:nvPr/>
        </p:nvPicPr>
        <p:blipFill rotWithShape="1">
          <a:blip r:embed="rId2" cstate="print"/>
          <a:srcRect l="11843" t="23472" r="17317" b="23473"/>
          <a:stretch/>
        </p:blipFill>
        <p:spPr bwMode="auto">
          <a:xfrm>
            <a:off x="48768" y="2671522"/>
            <a:ext cx="3026595" cy="23328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4" t="18564" r="3929" b="11496"/>
          <a:stretch/>
        </p:blipFill>
        <p:spPr bwMode="auto">
          <a:xfrm>
            <a:off x="3075363" y="2694512"/>
            <a:ext cx="2934474" cy="22868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18564" r="4167" b="12239"/>
          <a:stretch/>
        </p:blipFill>
        <p:spPr bwMode="auto">
          <a:xfrm>
            <a:off x="5976528" y="2694512"/>
            <a:ext cx="3020473" cy="23062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4" t="18786" r="3750" b="12612"/>
          <a:stretch/>
        </p:blipFill>
        <p:spPr bwMode="auto">
          <a:xfrm>
            <a:off x="8997001" y="2704214"/>
            <a:ext cx="3090497" cy="22868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48768" y="1109472"/>
            <a:ext cx="12038730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chemeClr val="bg1"/>
                </a:solidFill>
              </a:rPr>
              <a:t>Proyecto de Guerra de Liberación Nacional del II Frente oriental                                               </a:t>
            </a:r>
          </a:p>
          <a:p>
            <a:r>
              <a:rPr lang="es-ES" sz="3600" dirty="0">
                <a:solidFill>
                  <a:schemeClr val="bg1"/>
                </a:solidFill>
              </a:rPr>
              <a:t> </a:t>
            </a:r>
            <a:r>
              <a:rPr lang="es-ES" sz="3600" dirty="0" smtClean="0">
                <a:solidFill>
                  <a:schemeClr val="bg1"/>
                </a:solidFill>
              </a:rPr>
              <a:t>                                         “Frank País García”</a:t>
            </a:r>
            <a:endParaRPr lang="es-ES" sz="3600" dirty="0">
              <a:solidFill>
                <a:schemeClr val="bg1"/>
              </a:solidFill>
            </a:endParaRPr>
          </a:p>
        </p:txBody>
      </p:sp>
      <p:grpSp>
        <p:nvGrpSpPr>
          <p:cNvPr id="10" name="9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11" name="Imagen 3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imagen_0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12 CuadroTexto"/>
          <p:cNvSpPr txBox="1"/>
          <p:nvPr/>
        </p:nvSpPr>
        <p:spPr>
          <a:xfrm>
            <a:off x="6384865" y="5711952"/>
            <a:ext cx="5224272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bg1"/>
                </a:solidFill>
              </a:rPr>
              <a:t>Fortaleciendo valores</a:t>
            </a:r>
            <a:endParaRPr lang="es-E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00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4 CuadroTexto"/>
          <p:cNvSpPr txBox="1">
            <a:spLocks noChangeArrowheads="1"/>
          </p:cNvSpPr>
          <p:nvPr/>
        </p:nvSpPr>
        <p:spPr bwMode="auto">
          <a:xfrm>
            <a:off x="1021504" y="716968"/>
            <a:ext cx="9921145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s-ES" sz="2800" dirty="0" smtClean="0">
                <a:solidFill>
                  <a:schemeClr val="bg1"/>
                </a:solidFill>
                <a:latin typeface="+mn-lt"/>
                <a:cs typeface="Arial" charset="0"/>
              </a:rPr>
              <a:t>Garantizar interacción </a:t>
            </a:r>
            <a:r>
              <a:rPr lang="es-ES" sz="2800" dirty="0">
                <a:solidFill>
                  <a:schemeClr val="bg1"/>
                </a:solidFill>
                <a:latin typeface="+mn-lt"/>
                <a:cs typeface="Arial" charset="0"/>
              </a:rPr>
              <a:t>de la Universidad con la </a:t>
            </a:r>
            <a:r>
              <a:rPr lang="es-ES" sz="2800" dirty="0" smtClean="0">
                <a:solidFill>
                  <a:schemeClr val="bg1"/>
                </a:solidFill>
                <a:latin typeface="+mn-lt"/>
                <a:cs typeface="Arial" charset="0"/>
              </a:rPr>
              <a:t>sociedad</a:t>
            </a:r>
          </a:p>
        </p:txBody>
      </p:sp>
      <p:pic>
        <p:nvPicPr>
          <p:cNvPr id="39942" name="6 Imagen" descr="F:\ACREDITACIÓN UO\Para Roger\Nueva carpeta (4)\DSC023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31" y="1851218"/>
            <a:ext cx="3619538" cy="26796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8 Imagen" descr="F:\ACREDITACIÓN UO\Para Roger\Nueva carpeta (4)\DSC024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196" y="1671075"/>
            <a:ext cx="4785783" cy="24463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10 Imagen" descr="F:\ACREDITACIÓN UO\Para Roger\Nueva carpeta (4)\P50604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974" y="3907476"/>
            <a:ext cx="3962401" cy="29148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8 Imagen" descr="F:\ACREDITACIÓN UO\Para Roger\Nueva carpeta (4)\P506047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099" y="3826129"/>
            <a:ext cx="4121152" cy="30775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3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88106"/>
            <a:ext cx="2590799" cy="51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38855" y="1994318"/>
            <a:ext cx="4160309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just"/>
            <a:r>
              <a:rPr lang="es-ES" sz="2400" dirty="0">
                <a:solidFill>
                  <a:schemeClr val="bg1"/>
                </a:solidFill>
                <a:latin typeface="Arial" charset="0"/>
                <a:cs typeface="Arial" charset="0"/>
              </a:rPr>
              <a:t>50  Proyectos </a:t>
            </a:r>
            <a:r>
              <a:rPr lang="es-ES" sz="2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extensionistas</a:t>
            </a:r>
            <a:endParaRPr lang="es-MX" sz="24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8229600" y="1884338"/>
            <a:ext cx="3810489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just"/>
            <a:r>
              <a:rPr lang="es-ES" sz="2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17 Cátedras </a:t>
            </a:r>
            <a:r>
              <a:rPr lang="es-ES" sz="2400" dirty="0">
                <a:solidFill>
                  <a:schemeClr val="bg1"/>
                </a:solidFill>
                <a:latin typeface="Arial" charset="0"/>
                <a:cs typeface="Arial" charset="0"/>
              </a:rPr>
              <a:t>honoríficas</a:t>
            </a:r>
            <a:endParaRPr lang="es-MX" sz="24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321348" y="3987294"/>
            <a:ext cx="3275256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Arial" charset="0"/>
                <a:cs typeface="Arial" charset="0"/>
              </a:rPr>
              <a:t>55 </a:t>
            </a:r>
            <a:r>
              <a:rPr lang="es-ES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Proyectos comunitarios 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26241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8" name="11 Imag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63"/>
          <a:stretch/>
        </p:blipFill>
        <p:spPr bwMode="auto">
          <a:xfrm>
            <a:off x="818173" y="1866223"/>
            <a:ext cx="1581150" cy="24017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5" name="4 CuadroTexto"/>
          <p:cNvSpPr txBox="1">
            <a:spLocks noChangeArrowheads="1"/>
          </p:cNvSpPr>
          <p:nvPr/>
        </p:nvSpPr>
        <p:spPr bwMode="auto">
          <a:xfrm>
            <a:off x="234463" y="774613"/>
            <a:ext cx="11601450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s-ES" sz="2400" dirty="0">
                <a:solidFill>
                  <a:schemeClr val="bg1"/>
                </a:solidFill>
                <a:latin typeface="Arial" charset="0"/>
                <a:cs typeface="Arial" charset="0"/>
              </a:rPr>
              <a:t>Se potencia el ambiente universitario y la labor educativa con acciones derivadas de </a:t>
            </a:r>
            <a:r>
              <a:rPr lang="es-ES" sz="2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convenios con </a:t>
            </a:r>
            <a:r>
              <a:rPr lang="es-ES" sz="2400" dirty="0">
                <a:solidFill>
                  <a:schemeClr val="bg1"/>
                </a:solidFill>
                <a:latin typeface="Arial" charset="0"/>
                <a:cs typeface="Arial" charset="0"/>
              </a:rPr>
              <a:t>instituciones y organismos del </a:t>
            </a:r>
            <a:r>
              <a:rPr lang="es-ES" sz="2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territorio nacional</a:t>
            </a:r>
            <a:endParaRPr lang="es-MX" sz="2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40966" name="8 CuadroTexto"/>
          <p:cNvSpPr txBox="1">
            <a:spLocks noChangeArrowheads="1"/>
          </p:cNvSpPr>
          <p:nvPr/>
        </p:nvSpPr>
        <p:spPr bwMode="auto">
          <a:xfrm>
            <a:off x="3714751" y="3615192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s-ES"/>
          </a:p>
        </p:txBody>
      </p:sp>
      <p:pic>
        <p:nvPicPr>
          <p:cNvPr id="40967" name="9 Ima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73" y="4516447"/>
            <a:ext cx="2571751" cy="22222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9" name="13 Image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89"/>
          <a:stretch/>
        </p:blipFill>
        <p:spPr bwMode="auto">
          <a:xfrm>
            <a:off x="7742502" y="1908415"/>
            <a:ext cx="4093410" cy="23899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0" name="15 Imag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526" y="4495726"/>
            <a:ext cx="3045115" cy="2209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71" name="16 CuadroTexto"/>
          <p:cNvSpPr txBox="1">
            <a:spLocks noChangeArrowheads="1"/>
          </p:cNvSpPr>
          <p:nvPr/>
        </p:nvSpPr>
        <p:spPr bwMode="auto">
          <a:xfrm>
            <a:off x="10281729" y="546554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s-ES"/>
          </a:p>
        </p:txBody>
      </p:sp>
      <p:sp>
        <p:nvSpPr>
          <p:cNvPr id="40973" name="18 CuadroTexto"/>
          <p:cNvSpPr txBox="1">
            <a:spLocks noChangeArrowheads="1"/>
          </p:cNvSpPr>
          <p:nvPr/>
        </p:nvSpPr>
        <p:spPr bwMode="auto">
          <a:xfrm>
            <a:off x="5995480" y="589417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s-ES"/>
          </a:p>
        </p:txBody>
      </p:sp>
      <p:pic>
        <p:nvPicPr>
          <p:cNvPr id="40974" name="19 Image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8" r="23070"/>
          <a:stretch/>
        </p:blipFill>
        <p:spPr bwMode="auto">
          <a:xfrm>
            <a:off x="3079749" y="1866223"/>
            <a:ext cx="3517900" cy="23899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2" name="17 Imag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02" y="4471292"/>
            <a:ext cx="3522077" cy="2234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13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16" name="Imagen 3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 descr="imagen_0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0998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4 CuadroTexto"/>
          <p:cNvSpPr txBox="1">
            <a:spLocks noChangeArrowheads="1"/>
          </p:cNvSpPr>
          <p:nvPr/>
        </p:nvSpPr>
        <p:spPr bwMode="auto">
          <a:xfrm>
            <a:off x="457200" y="927284"/>
            <a:ext cx="11160903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s-ES" sz="24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La </a:t>
            </a:r>
            <a:r>
              <a:rPr lang="es-ES" sz="2400" b="1" i="1" dirty="0">
                <a:solidFill>
                  <a:schemeClr val="bg1"/>
                </a:solidFill>
                <a:latin typeface="Arial" charset="0"/>
                <a:cs typeface="Arial" charset="0"/>
              </a:rPr>
              <a:t>Tablilla </a:t>
            </a:r>
            <a:r>
              <a:rPr lang="es-E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se ha consolidado como </a:t>
            </a:r>
            <a:r>
              <a:rPr lang="es-E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medio oficial </a:t>
            </a:r>
            <a:r>
              <a:rPr lang="es-E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para la información </a:t>
            </a:r>
            <a:r>
              <a:rPr lang="es-E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diaria</a:t>
            </a:r>
            <a:endParaRPr lang="es-MX" sz="2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47110" name="6 Imagen" descr="F:\ACREDITACIÓN UO\Para Roger\Nueva carpeta (10)\tablill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/>
          <a:stretch/>
        </p:blipFill>
        <p:spPr bwMode="auto">
          <a:xfrm>
            <a:off x="1889610" y="2180023"/>
            <a:ext cx="8414847" cy="40913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grpSp>
        <p:nvGrpSpPr>
          <p:cNvPr id="8" name="7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9" name="Imagen 3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imagen_0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9527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4 CuadroTexto"/>
          <p:cNvSpPr txBox="1">
            <a:spLocks noChangeArrowheads="1"/>
          </p:cNvSpPr>
          <p:nvPr/>
        </p:nvSpPr>
        <p:spPr bwMode="auto">
          <a:xfrm>
            <a:off x="198314" y="881762"/>
            <a:ext cx="11899901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s-E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Fortalecimiento de </a:t>
            </a:r>
            <a:r>
              <a:rPr lang="es-E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la </a:t>
            </a:r>
            <a:r>
              <a:rPr lang="es-E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gestión integral </a:t>
            </a:r>
            <a:r>
              <a:rPr lang="es-E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en los Centros Universitarios </a:t>
            </a:r>
            <a:r>
              <a:rPr lang="es-E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Municipales</a:t>
            </a:r>
            <a:endParaRPr lang="es-MX" sz="24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44039" name="8 Imagen" descr="F:\ACREDITACIÓN UO\Para Roger\Nueva carpeta (6)\guam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101" y="1683908"/>
            <a:ext cx="4470400" cy="2858171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1" name="12 Imagen" descr="F:\ACREDITACIÓN UO\Para Roger\Nueva carpeta (6)\guamá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" t="16369" b="22444"/>
          <a:stretch/>
        </p:blipFill>
        <p:spPr bwMode="auto">
          <a:xfrm>
            <a:off x="0" y="1872362"/>
            <a:ext cx="7661195" cy="2394837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0" name="10 Imagen" descr="F:\ACREDITACIÓN UO\Para Roger\Nueva carpeta (6)\II frent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481968"/>
            <a:ext cx="4572000" cy="2376031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6 Imagen" descr="F:\ACREDITACIÓN UO\Para Roger\Nueva carpeta (6)\destacadacumguama-300x15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56" y="4283991"/>
            <a:ext cx="4572000" cy="2376031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7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9" name="Imagen 3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imagen_0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4875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4 CuadroTexto"/>
          <p:cNvSpPr txBox="1">
            <a:spLocks noChangeArrowheads="1"/>
          </p:cNvSpPr>
          <p:nvPr/>
        </p:nvSpPr>
        <p:spPr bwMode="auto">
          <a:xfrm>
            <a:off x="316524" y="853148"/>
            <a:ext cx="11710376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s-E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Se consolidan las relaciones internacionales con 39 países, que generan desarrollo, actualización científica y cooperación con otra </a:t>
            </a:r>
            <a:r>
              <a:rPr lang="es-E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naciones.</a:t>
            </a:r>
            <a:endParaRPr lang="es-MX" sz="32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51206" name="6 Imagen" descr="F:\ACREDITACIÓN UO\Para Roger\Nueva carpeta (14)\C7A1820-2-co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06" y="1781421"/>
            <a:ext cx="4218785" cy="20314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7" name="8 Imagen" descr="F:\ACREDITACIÓN UO\Para Roger\Nueva carpeta (14)\firmaconvenio-300x15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1" r="9825"/>
          <a:stretch/>
        </p:blipFill>
        <p:spPr bwMode="auto">
          <a:xfrm>
            <a:off x="5874236" y="1781421"/>
            <a:ext cx="4406900" cy="2019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8" name="Picture 6" descr="F:\ACREDITACIÓN UO\Para Roger\Nueva carpeta (14)\índice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74" y="4170427"/>
            <a:ext cx="3868617" cy="22414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9" name="Picture 7" descr="F:\ACREDITACIÓN UO\Para Roger\Nueva carpeta (14)\convenio-400x26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236" y="4267391"/>
            <a:ext cx="5393855" cy="20474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8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11" name="Imagen 3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imagen_0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128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Imagen 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4 CuadroTexto"/>
          <p:cNvSpPr txBox="1">
            <a:spLocks noChangeArrowheads="1"/>
          </p:cNvSpPr>
          <p:nvPr/>
        </p:nvSpPr>
        <p:spPr bwMode="auto">
          <a:xfrm>
            <a:off x="3200400" y="968028"/>
            <a:ext cx="8724900" cy="138499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s-ES" sz="2800" dirty="0">
                <a:solidFill>
                  <a:schemeClr val="bg1"/>
                </a:solidFill>
                <a:latin typeface="Arial" charset="0"/>
                <a:cs typeface="Arial" charset="0"/>
              </a:rPr>
              <a:t>Se han consolidado los convenios de trabajo con los Organismos de la Administración Central del Estado </a:t>
            </a:r>
            <a:r>
              <a:rPr lang="es-ES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(OACE</a:t>
            </a:r>
            <a:r>
              <a:rPr lang="es-ES" sz="2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)</a:t>
            </a:r>
            <a:endParaRPr lang="es-MX" sz="28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52231" name="8 Imagen" descr="F:\ACREDITACIÓN UO\Para Roger\Nueva carpeta (15)\universidadOAC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984" y="2603500"/>
            <a:ext cx="5833532" cy="3632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5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7" name="Imagen 3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imagen_0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82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02 Biblioteca\01 Banco de Imágenes\04 Historia Universitaria\1947\Portad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22"/>
          <a:stretch>
            <a:fillRect/>
          </a:stretch>
        </p:blipFill>
        <p:spPr bwMode="auto">
          <a:xfrm>
            <a:off x="167217" y="743561"/>
            <a:ext cx="11868149" cy="42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2 CuadroTexto"/>
          <p:cNvSpPr txBox="1">
            <a:spLocks noChangeArrowheads="1"/>
          </p:cNvSpPr>
          <p:nvPr/>
        </p:nvSpPr>
        <p:spPr bwMode="auto">
          <a:xfrm>
            <a:off x="133675" y="5012349"/>
            <a:ext cx="11948583" cy="181588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s-ES" sz="2800" b="1" dirty="0">
                <a:solidFill>
                  <a:schemeClr val="bg1"/>
                </a:solidFill>
              </a:rPr>
              <a:t>El 10 de octubre de 1947</a:t>
            </a:r>
            <a:r>
              <a:rPr lang="es-ES" sz="2800" dirty="0">
                <a:solidFill>
                  <a:schemeClr val="bg1"/>
                </a:solidFill>
              </a:rPr>
              <a:t>, en acto solemne realizado en el Gobierno Provincial de </a:t>
            </a:r>
            <a:r>
              <a:rPr lang="es-ES" sz="2800" dirty="0" smtClean="0">
                <a:solidFill>
                  <a:schemeClr val="bg1"/>
                </a:solidFill>
              </a:rPr>
              <a:t>Oriente, en la ciudad de Santiago de Cuba, </a:t>
            </a:r>
            <a:r>
              <a:rPr lang="es-ES" sz="2800" dirty="0">
                <a:solidFill>
                  <a:schemeClr val="bg1"/>
                </a:solidFill>
              </a:rPr>
              <a:t>con la presencia de la campana de La </a:t>
            </a:r>
            <a:r>
              <a:rPr lang="es-ES" sz="2800" dirty="0" err="1">
                <a:solidFill>
                  <a:schemeClr val="bg1"/>
                </a:solidFill>
              </a:rPr>
              <a:t>Demajagua</a:t>
            </a:r>
            <a:r>
              <a:rPr lang="es-ES" sz="2800" dirty="0">
                <a:solidFill>
                  <a:schemeClr val="bg1"/>
                </a:solidFill>
              </a:rPr>
              <a:t> y las autoridades de la provincia, se fundó la Universidad de </a:t>
            </a:r>
            <a:r>
              <a:rPr lang="es-ES" sz="2800" dirty="0" smtClean="0">
                <a:solidFill>
                  <a:schemeClr val="bg1"/>
                </a:solidFill>
              </a:rPr>
              <a:t>Oriente.</a:t>
            </a:r>
            <a:endParaRPr lang="es-ES" sz="2800" dirty="0">
              <a:solidFill>
                <a:schemeClr val="bg1"/>
              </a:solidFill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6" name="Imagen 3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imagen_0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5113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7" name="4 CuadroTexto"/>
          <p:cNvSpPr txBox="1">
            <a:spLocks noChangeArrowheads="1"/>
          </p:cNvSpPr>
          <p:nvPr/>
        </p:nvSpPr>
        <p:spPr bwMode="auto">
          <a:xfrm>
            <a:off x="199293" y="901702"/>
            <a:ext cx="11898922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s-MX" sz="2800" dirty="0">
                <a:solidFill>
                  <a:schemeClr val="bg1"/>
                </a:solidFill>
                <a:latin typeface="Arial" charset="0"/>
                <a:cs typeface="Arial" charset="0"/>
              </a:rPr>
              <a:t>El Movimiento de Artistas Aficionados y </a:t>
            </a:r>
            <a:r>
              <a:rPr lang="es-MX" sz="28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el Deportivo </a:t>
            </a:r>
            <a:r>
              <a:rPr lang="es-MX" sz="2800" dirty="0">
                <a:solidFill>
                  <a:schemeClr val="bg1"/>
                </a:solidFill>
                <a:latin typeface="Arial" charset="0"/>
                <a:cs typeface="Arial" charset="0"/>
              </a:rPr>
              <a:t>se </a:t>
            </a:r>
            <a:r>
              <a:rPr lang="es-MX" sz="28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consolidan </a:t>
            </a:r>
            <a:endParaRPr lang="es-MX" sz="28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49158" name="Picture 4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23" y="2234048"/>
            <a:ext cx="4037299" cy="24181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9" name="Picture 6" descr="DSC044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62" y="2247099"/>
            <a:ext cx="4588583" cy="24050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0" name="8 Imagen" descr="F:\ACREDITACIÓN UO\Para Roger\Nueva carpeta (12)\danzafe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34" y="4761129"/>
            <a:ext cx="3291417" cy="19224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2" name="12 Imagen" descr="F:\ACREDITACIÓN UO\Para Roger\Nueva carpeta (12)\beisbolfestivaldeportivo-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62"/>
          <a:stretch/>
        </p:blipFill>
        <p:spPr bwMode="auto">
          <a:xfrm>
            <a:off x="7284405" y="4798743"/>
            <a:ext cx="4051811" cy="19208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1" name="10 Imagen" descr="F:\ACREDITACIÓN UO\Para Roger\Nueva carpeta (12)\openningsociales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4" b="9348"/>
          <a:stretch/>
        </p:blipFill>
        <p:spPr bwMode="auto">
          <a:xfrm>
            <a:off x="4003163" y="4770258"/>
            <a:ext cx="3119769" cy="19042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9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12" name="Imagen 3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imagen_0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6446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4 CuadroTexto"/>
          <p:cNvSpPr txBox="1">
            <a:spLocks noChangeArrowheads="1"/>
          </p:cNvSpPr>
          <p:nvPr/>
        </p:nvSpPr>
        <p:spPr bwMode="auto">
          <a:xfrm>
            <a:off x="215900" y="826895"/>
            <a:ext cx="11882315" cy="138499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s-ES" sz="2800" dirty="0">
                <a:solidFill>
                  <a:schemeClr val="bg1"/>
                </a:solidFill>
                <a:latin typeface="Arial" charset="0"/>
                <a:cs typeface="Arial" charset="0"/>
              </a:rPr>
              <a:t>La participación en 174 proyectos de investigación: 156 proyectos nacionales y 18 internacionales, es una fuente apreciable para la obtención de </a:t>
            </a:r>
            <a:r>
              <a:rPr lang="es-ES" sz="28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recursos </a:t>
            </a:r>
            <a:endParaRPr lang="es-MX" sz="28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53254" name="6 Imagen" descr="F:\ACREDITACIÓN UO\Para Roger\Nueva carpeta (16)\7C7A01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92" y="2346065"/>
            <a:ext cx="3832914" cy="22428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5" name="8 Imagen" descr="F:\ACREDITACIÓN UO\Para Roger\Nueva carpeta (16)\7C7A018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840" y="2346065"/>
            <a:ext cx="4953000" cy="1882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6" name="10 Imagen" descr="F:\ACREDITACIÓN UO\Para Roger\Nueva carpeta (16)\7C7A84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92" y="4822329"/>
            <a:ext cx="3832914" cy="18012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7" name="12 Imagen" descr="F:\ACREDITACIÓN UO\Para Roger\Nueva carpeta (16)\7C7A843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3"/>
          <a:stretch/>
        </p:blipFill>
        <p:spPr bwMode="auto">
          <a:xfrm>
            <a:off x="5005179" y="4736600"/>
            <a:ext cx="3076161" cy="18186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8" name="16 Imagen" descr="F:\ACREDITACIÓN UO\Para Roger\Nueva carpeta (16)\7C7A844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6"/>
          <a:stretch/>
        </p:blipFill>
        <p:spPr bwMode="auto">
          <a:xfrm>
            <a:off x="9019931" y="4736600"/>
            <a:ext cx="2679701" cy="18186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9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12" name="Imagen 3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imagen_0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1600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8 CuadroTexto"/>
          <p:cNvSpPr txBox="1">
            <a:spLocks noChangeArrowheads="1"/>
          </p:cNvSpPr>
          <p:nvPr/>
        </p:nvSpPr>
        <p:spPr bwMode="auto">
          <a:xfrm>
            <a:off x="1773382" y="3364331"/>
            <a:ext cx="10418618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s-MX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       </a:t>
            </a:r>
            <a:r>
              <a:rPr lang="es-MX" sz="48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n-lt"/>
              </a:rPr>
              <a:t>Gestión de los Recursos Humanos</a:t>
            </a:r>
            <a:endParaRPr lang="es-MX" sz="4800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5" name="Imagen 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 descr="imagen_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9077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6 CuadroTexto"/>
          <p:cNvSpPr txBox="1">
            <a:spLocks noChangeArrowheads="1"/>
          </p:cNvSpPr>
          <p:nvPr/>
        </p:nvSpPr>
        <p:spPr bwMode="auto">
          <a:xfrm>
            <a:off x="647320" y="314778"/>
            <a:ext cx="6762749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sz="3200" b="1" dirty="0">
                <a:solidFill>
                  <a:schemeClr val="bg1"/>
                </a:solidFill>
                <a:latin typeface="+mn-lt"/>
              </a:rPr>
              <a:t>Caracterización de la plantilla</a:t>
            </a:r>
          </a:p>
        </p:txBody>
      </p:sp>
      <p:sp>
        <p:nvSpPr>
          <p:cNvPr id="6149" name="6 CuadroTexto"/>
          <p:cNvSpPr txBox="1">
            <a:spLocks noChangeArrowheads="1"/>
          </p:cNvSpPr>
          <p:nvPr/>
        </p:nvSpPr>
        <p:spPr bwMode="auto">
          <a:xfrm>
            <a:off x="476251" y="1285875"/>
            <a:ext cx="112395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Aft>
                <a:spcPts val="1200"/>
              </a:spcAft>
            </a:pPr>
            <a:r>
              <a:rPr lang="es-ES" b="1"/>
              <a:t> </a:t>
            </a:r>
            <a:endParaRPr lang="es-MX"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844164272"/>
              </p:ext>
            </p:extLst>
          </p:nvPr>
        </p:nvGraphicFramePr>
        <p:xfrm>
          <a:off x="0" y="1127379"/>
          <a:ext cx="738835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069" y="2243328"/>
            <a:ext cx="4562475" cy="2590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0" name="9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11" name="Imagen 3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imagen_0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9517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6 CuadroTexto"/>
          <p:cNvSpPr txBox="1">
            <a:spLocks noChangeArrowheads="1"/>
          </p:cNvSpPr>
          <p:nvPr/>
        </p:nvSpPr>
        <p:spPr bwMode="auto">
          <a:xfrm>
            <a:off x="3328416" y="203474"/>
            <a:ext cx="4498849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sz="2800" b="1" dirty="0">
                <a:solidFill>
                  <a:schemeClr val="bg1"/>
                </a:solidFill>
                <a:latin typeface="+mn-lt"/>
              </a:rPr>
              <a:t>Adiestramiento Laboral</a:t>
            </a:r>
          </a:p>
        </p:txBody>
      </p:sp>
      <p:sp>
        <p:nvSpPr>
          <p:cNvPr id="7173" name="6 CuadroTexto"/>
          <p:cNvSpPr txBox="1">
            <a:spLocks noChangeArrowheads="1"/>
          </p:cNvSpPr>
          <p:nvPr/>
        </p:nvSpPr>
        <p:spPr bwMode="auto">
          <a:xfrm>
            <a:off x="3048000" y="831902"/>
            <a:ext cx="8991600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s-ES" sz="2400" dirty="0">
                <a:latin typeface="+mn-lt"/>
              </a:rPr>
              <a:t>Realizan el adiestramiento laboral 121 recién graduados en:</a:t>
            </a:r>
          </a:p>
          <a:p>
            <a:pPr eaLnBrk="1" hangingPunct="1">
              <a:spcAft>
                <a:spcPts val="1200"/>
              </a:spcAft>
              <a:buFont typeface="Wingdings" pitchFamily="2" charset="2"/>
              <a:buChar char="ü"/>
            </a:pPr>
            <a:r>
              <a:rPr lang="es-ES" sz="2400" dirty="0" smtClean="0">
                <a:latin typeface="+mn-lt"/>
              </a:rPr>
              <a:t>Facultades</a:t>
            </a:r>
            <a:endParaRPr lang="es-ES" sz="2400" dirty="0">
              <a:latin typeface="+mn-lt"/>
            </a:endParaRPr>
          </a:p>
          <a:p>
            <a:pPr eaLnBrk="1" hangingPunct="1">
              <a:spcAft>
                <a:spcPts val="1200"/>
              </a:spcAft>
              <a:buFont typeface="Wingdings" pitchFamily="2" charset="2"/>
              <a:buChar char="ü"/>
            </a:pPr>
            <a:r>
              <a:rPr lang="es-ES" sz="2400" dirty="0" smtClean="0">
                <a:latin typeface="+mn-lt"/>
              </a:rPr>
              <a:t>CUM</a:t>
            </a:r>
            <a:endParaRPr lang="es-ES" sz="2400" dirty="0">
              <a:latin typeface="+mn-lt"/>
            </a:endParaRPr>
          </a:p>
          <a:p>
            <a:pPr eaLnBrk="1" hangingPunct="1">
              <a:spcAft>
                <a:spcPts val="1200"/>
              </a:spcAft>
              <a:buFont typeface="Wingdings" pitchFamily="2" charset="2"/>
              <a:buChar char="ü"/>
            </a:pPr>
            <a:r>
              <a:rPr lang="es-ES" sz="2400" dirty="0">
                <a:latin typeface="+mn-lt"/>
              </a:rPr>
              <a:t>Áreas Administrativas: </a:t>
            </a:r>
          </a:p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s-ES" sz="2400" dirty="0">
                <a:latin typeface="+mn-lt"/>
              </a:rPr>
              <a:t>Dirección General Económica. (Licenciatura en Economía y Contabilidad y Finanzas) </a:t>
            </a:r>
          </a:p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s-ES" sz="2400" dirty="0">
                <a:latin typeface="+mn-lt"/>
              </a:rPr>
              <a:t>Dirección de Inversiones y Mantenimiento. (Arquitectura, Ingeniería Civil e Hidráulica)</a:t>
            </a:r>
          </a:p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s-ES" sz="2400" dirty="0">
                <a:latin typeface="+mn-lt"/>
              </a:rPr>
              <a:t>Departamento de Asesoría Jurídica. (Derecho)</a:t>
            </a:r>
          </a:p>
          <a:p>
            <a:pPr eaLnBrk="1" hangingPunct="1">
              <a:spcAft>
                <a:spcPts val="1200"/>
              </a:spcAft>
              <a:buFont typeface="Wingdings" pitchFamily="2" charset="2"/>
              <a:buChar char="ü"/>
            </a:pPr>
            <a:r>
              <a:rPr lang="es-ES" sz="2400" dirty="0">
                <a:latin typeface="+mn-lt"/>
              </a:rPr>
              <a:t>Diplomado en Educación Superior </a:t>
            </a:r>
            <a:endParaRPr lang="es-ES" sz="2400" dirty="0" smtClean="0">
              <a:latin typeface="+mn-lt"/>
            </a:endParaRPr>
          </a:p>
          <a:p>
            <a:pPr eaLnBrk="1" hangingPunct="1">
              <a:spcAft>
                <a:spcPts val="1200"/>
              </a:spcAft>
            </a:pPr>
            <a:r>
              <a:rPr lang="es-ES" sz="2400" dirty="0">
                <a:latin typeface="+mn-lt"/>
              </a:rPr>
              <a:t> </a:t>
            </a:r>
            <a:r>
              <a:rPr lang="es-ES" sz="2400" dirty="0" smtClean="0">
                <a:latin typeface="+mn-lt"/>
              </a:rPr>
              <a:t>      (</a:t>
            </a:r>
            <a:r>
              <a:rPr lang="es-ES" sz="2400" dirty="0">
                <a:latin typeface="+mn-lt"/>
              </a:rPr>
              <a:t>146 graduados en tres cursos</a:t>
            </a:r>
            <a:r>
              <a:rPr lang="es-ES" sz="2400" dirty="0" smtClean="0">
                <a:latin typeface="+mn-lt"/>
              </a:rPr>
              <a:t>)  </a:t>
            </a:r>
            <a:endParaRPr lang="es-MX" sz="2400" dirty="0">
              <a:latin typeface="+mn-lt"/>
            </a:endParaRPr>
          </a:p>
        </p:txBody>
      </p:sp>
      <p:sp>
        <p:nvSpPr>
          <p:cNvPr id="2" name="AutoShape 2" descr="https://www.uo.edu.cu/sites/default/files/centros_estudios/cees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AutoShape 4" descr="https://www.uo.edu.cu/sites/default/files/centros_estudios/cees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" name="Imagen 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9" t="58092" r="2597" b="18813"/>
          <a:stretch/>
        </p:blipFill>
        <p:spPr bwMode="auto">
          <a:xfrm>
            <a:off x="9447846" y="4755738"/>
            <a:ext cx="2591754" cy="18864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12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14" name="Imagen 3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 descr="imagen_0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0146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6 CuadroTexto"/>
          <p:cNvSpPr txBox="1">
            <a:spLocks noChangeArrowheads="1"/>
          </p:cNvSpPr>
          <p:nvPr/>
        </p:nvSpPr>
        <p:spPr bwMode="auto">
          <a:xfrm>
            <a:off x="476251" y="1285875"/>
            <a:ext cx="112395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Aft>
                <a:spcPts val="1200"/>
              </a:spcAft>
            </a:pPr>
            <a:r>
              <a:rPr lang="es-ES" b="1"/>
              <a:t> </a:t>
            </a:r>
            <a:endParaRPr lang="es-MX"/>
          </a:p>
        </p:txBody>
      </p:sp>
      <p:graphicFrame>
        <p:nvGraphicFramePr>
          <p:cNvPr id="2" name="1 Gráfico"/>
          <p:cNvGraphicFramePr/>
          <p:nvPr>
            <p:extLst>
              <p:ext uri="{D42A27DB-BD31-4B8C-83A1-F6EECF244321}">
                <p14:modId xmlns:p14="http://schemas.microsoft.com/office/powerpoint/2010/main" val="1956472537"/>
              </p:ext>
            </p:extLst>
          </p:nvPr>
        </p:nvGraphicFramePr>
        <p:xfrm>
          <a:off x="256442" y="489934"/>
          <a:ext cx="11575074" cy="6121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0" name="9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11" name="Imagen 3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imagen_0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2 CuadroTexto"/>
          <p:cNvSpPr txBox="1"/>
          <p:nvPr/>
        </p:nvSpPr>
        <p:spPr>
          <a:xfrm>
            <a:off x="381001" y="100226"/>
            <a:ext cx="73659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chemeClr val="bg1"/>
                </a:solidFill>
              </a:rPr>
              <a:t>Sistema de Incentivos y </a:t>
            </a:r>
            <a:r>
              <a:rPr lang="es-ES" sz="3600" dirty="0" smtClean="0">
                <a:solidFill>
                  <a:schemeClr val="bg1"/>
                </a:solidFill>
              </a:rPr>
              <a:t>premiaciones</a:t>
            </a:r>
            <a:endParaRPr lang="es-E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15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13041" r="12308" b="10036"/>
          <a:stretch/>
        </p:blipFill>
        <p:spPr bwMode="auto">
          <a:xfrm rot="1211615">
            <a:off x="6789584" y="1317009"/>
            <a:ext cx="4181079" cy="3365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9220" name="6 CuadroTexto"/>
          <p:cNvSpPr txBox="1">
            <a:spLocks noChangeArrowheads="1"/>
          </p:cNvSpPr>
          <p:nvPr/>
        </p:nvSpPr>
        <p:spPr bwMode="auto">
          <a:xfrm>
            <a:off x="254770" y="179535"/>
            <a:ext cx="753004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sz="3200" dirty="0">
                <a:solidFill>
                  <a:schemeClr val="bg1"/>
                </a:solidFill>
                <a:latin typeface="+mn-lt"/>
              </a:rPr>
              <a:t>Sistema de </a:t>
            </a:r>
            <a:r>
              <a:rPr lang="es-ES" sz="3200" dirty="0" smtClean="0">
                <a:solidFill>
                  <a:schemeClr val="bg1"/>
                </a:solidFill>
                <a:latin typeface="+mn-lt"/>
              </a:rPr>
              <a:t>Comunicación institucional</a:t>
            </a:r>
            <a:endParaRPr lang="es-ES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1" t="13933" r="3125" b="28027"/>
          <a:stretch/>
        </p:blipFill>
        <p:spPr bwMode="auto">
          <a:xfrm rot="21137620">
            <a:off x="1084916" y="1087265"/>
            <a:ext cx="3969997" cy="3177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3" name="Picture 7" descr="C:\Documents and Settings\jc\Escritorio\Nueva carpeta\blogrector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43"/>
          <a:stretch/>
        </p:blipFill>
        <p:spPr bwMode="auto">
          <a:xfrm>
            <a:off x="1459722" y="4517008"/>
            <a:ext cx="4632616" cy="2258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Documents and Settings\jc\Escritorio\Nueva carpeta\tablilla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11"/>
          <a:stretch/>
        </p:blipFill>
        <p:spPr bwMode="auto">
          <a:xfrm>
            <a:off x="6623537" y="4517008"/>
            <a:ext cx="4513172" cy="22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12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14" name="Imagen 3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 descr="imagen_0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2571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6 CuadroTexto"/>
          <p:cNvSpPr txBox="1">
            <a:spLocks noChangeArrowheads="1"/>
          </p:cNvSpPr>
          <p:nvPr/>
        </p:nvSpPr>
        <p:spPr bwMode="auto">
          <a:xfrm>
            <a:off x="218344" y="249333"/>
            <a:ext cx="7729904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sz="3600" b="1" dirty="0">
                <a:solidFill>
                  <a:schemeClr val="bg1"/>
                </a:solidFill>
                <a:latin typeface="+mn-lt"/>
              </a:rPr>
              <a:t>Relaciones Laborales</a:t>
            </a:r>
          </a:p>
        </p:txBody>
      </p:sp>
      <p:pic>
        <p:nvPicPr>
          <p:cNvPr id="10245" name="Picture 3" descr="C:\Documents and Settings\jc\Escritorio\Nueva carpeta\_C7A11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44" y="1428750"/>
            <a:ext cx="3524249" cy="19383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6" name="Picture 4" descr="C:\Documents and Settings\jc\Escritorio\Nueva carpeta\_C7A41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43" y="4643439"/>
            <a:ext cx="3570816" cy="17859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247" name="9 Rectángulo"/>
          <p:cNvSpPr>
            <a:spLocks noChangeArrowheads="1"/>
          </p:cNvSpPr>
          <p:nvPr/>
        </p:nvSpPr>
        <p:spPr bwMode="auto">
          <a:xfrm>
            <a:off x="3915508" y="1229505"/>
            <a:ext cx="4283337" cy="5432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s-ES" b="1" dirty="0"/>
              <a:t>Convenio Colectivo de Trabajo. 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s-ES" b="1" dirty="0"/>
              <a:t>Reglamento Disciplinario Interno. Resolución Rectoral 200/2015.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s-ES" b="1" dirty="0"/>
              <a:t>Reglamento de Estimulación a Agentes de Seguridad y Protección. Resolución Rectoral 167/2017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s-ES" b="1" dirty="0"/>
              <a:t>Comités de Expertos. Resolución Rectoral 1168/2015.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s-ES" b="1" dirty="0"/>
              <a:t>Órganos de Justicia Laboral de Base. </a:t>
            </a:r>
            <a:endParaRPr lang="es-ES" b="1" dirty="0" smtClean="0"/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s-ES" b="1" dirty="0" smtClean="0"/>
              <a:t>Actas </a:t>
            </a:r>
            <a:r>
              <a:rPr lang="es-ES" b="1" dirty="0"/>
              <a:t>de Asambleas sindicales de fecha:  09/03  y 3/04 de 2017. </a:t>
            </a:r>
            <a:endParaRPr lang="es-MX" dirty="0"/>
          </a:p>
        </p:txBody>
      </p:sp>
      <p:pic>
        <p:nvPicPr>
          <p:cNvPr id="10248" name="Picture 5" descr="C:\Documents and Settings\jc\Escritorio\Custodio y trabajadores 13-9-17\_C7A1924 - copi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651" y="1428749"/>
            <a:ext cx="3729567" cy="19288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9" name="Picture 6" descr="C:\Documents and Settings\jc\Escritorio\Custodio y trabajadores 13-9-17\_C7A1931 - copi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651" y="4572000"/>
            <a:ext cx="3721100" cy="18573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11" name="10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12" name="Imagen 3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imagen_0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9533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6 CuadroTexto"/>
          <p:cNvSpPr txBox="1">
            <a:spLocks noChangeArrowheads="1"/>
          </p:cNvSpPr>
          <p:nvPr/>
        </p:nvSpPr>
        <p:spPr bwMode="auto">
          <a:xfrm>
            <a:off x="2447310" y="245860"/>
            <a:ext cx="3669325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sz="4000" b="1" dirty="0">
                <a:solidFill>
                  <a:schemeClr val="bg1"/>
                </a:solidFill>
                <a:latin typeface="+mn-lt"/>
              </a:rPr>
              <a:t>Cuadros</a:t>
            </a:r>
          </a:p>
        </p:txBody>
      </p:sp>
      <p:grpSp>
        <p:nvGrpSpPr>
          <p:cNvPr id="4" name="3 Grupo"/>
          <p:cNvGrpSpPr/>
          <p:nvPr/>
        </p:nvGrpSpPr>
        <p:grpSpPr>
          <a:xfrm>
            <a:off x="6338275" y="1565266"/>
            <a:ext cx="5623168" cy="4248212"/>
            <a:chOff x="6322647" y="1406770"/>
            <a:chExt cx="5623168" cy="4248212"/>
          </a:xfrm>
        </p:grpSpPr>
        <p:graphicFrame>
          <p:nvGraphicFramePr>
            <p:cNvPr id="9" name="6 Gráfico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46369365"/>
                </p:ext>
              </p:extLst>
            </p:nvPr>
          </p:nvGraphicFramePr>
          <p:xfrm>
            <a:off x="6322647" y="1406770"/>
            <a:ext cx="5623168" cy="42482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" name="2 CuadroTexto"/>
            <p:cNvSpPr txBox="1"/>
            <p:nvPr/>
          </p:nvSpPr>
          <p:spPr>
            <a:xfrm>
              <a:off x="6447690" y="5254550"/>
              <a:ext cx="540433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dirty="0" smtClean="0"/>
                <a:t>            2012      2013     2014      2015    2016        2017 </a:t>
              </a:r>
              <a:endParaRPr lang="es-ES" dirty="0"/>
            </a:p>
          </p:txBody>
        </p:sp>
      </p:grpSp>
      <p:grpSp>
        <p:nvGrpSpPr>
          <p:cNvPr id="13" name="12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14" name="Imagen 3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 descr="imagen_0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1129210597"/>
              </p:ext>
            </p:extLst>
          </p:nvPr>
        </p:nvGraphicFramePr>
        <p:xfrm>
          <a:off x="-831363" y="1115012"/>
          <a:ext cx="8128000" cy="5440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45190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8 CuadroTexto"/>
          <p:cNvSpPr txBox="1">
            <a:spLocks noChangeArrowheads="1"/>
          </p:cNvSpPr>
          <p:nvPr/>
        </p:nvSpPr>
        <p:spPr bwMode="auto">
          <a:xfrm>
            <a:off x="1312985" y="3349817"/>
            <a:ext cx="11450185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s-MX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     </a:t>
            </a:r>
            <a:r>
              <a:rPr lang="es-MX" sz="48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n-lt"/>
              </a:rPr>
              <a:t>Formación del profesional de pregrado</a:t>
            </a:r>
            <a:endParaRPr lang="es-MX" sz="4800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2052" name="Imagen 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 descr="imagen_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5129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CuadroTexto"/>
          <p:cNvSpPr txBox="1">
            <a:spLocks noChangeArrowheads="1"/>
          </p:cNvSpPr>
          <p:nvPr/>
        </p:nvSpPr>
        <p:spPr bwMode="auto">
          <a:xfrm>
            <a:off x="90970" y="5159375"/>
            <a:ext cx="12046856" cy="15696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es-ES" sz="2400" b="1" dirty="0">
                <a:solidFill>
                  <a:schemeClr val="bg1"/>
                </a:solidFill>
              </a:rPr>
              <a:t>Las </a:t>
            </a:r>
            <a:r>
              <a:rPr lang="es-ES" sz="2400" b="1" dirty="0">
                <a:solidFill>
                  <a:srgbClr val="C00000"/>
                </a:solidFill>
              </a:rPr>
              <a:t>carreras fundadoras </a:t>
            </a:r>
            <a:r>
              <a:rPr lang="es-ES" sz="2400" b="1" dirty="0">
                <a:solidFill>
                  <a:schemeClr val="bg1"/>
                </a:solidFill>
              </a:rPr>
              <a:t>de este centro fueron: Pedagogía, </a:t>
            </a:r>
            <a:r>
              <a:rPr lang="es-ES" sz="2400" b="1" dirty="0" smtClean="0">
                <a:solidFill>
                  <a:schemeClr val="bg1"/>
                </a:solidFill>
              </a:rPr>
              <a:t>Filosofía y Letras, </a:t>
            </a:r>
            <a:r>
              <a:rPr lang="es-ES" sz="2400" b="1" dirty="0">
                <a:solidFill>
                  <a:schemeClr val="bg1"/>
                </a:solidFill>
              </a:rPr>
              <a:t>Derecho, Ciencias Comerciales,  Ingeniería Química </a:t>
            </a:r>
            <a:r>
              <a:rPr lang="es-ES" sz="2400" b="1" dirty="0" smtClean="0">
                <a:solidFill>
                  <a:schemeClr val="bg1"/>
                </a:solidFill>
              </a:rPr>
              <a:t>Industrial y los </a:t>
            </a:r>
            <a:r>
              <a:rPr lang="es-ES" sz="2400" b="1" dirty="0" smtClean="0">
                <a:solidFill>
                  <a:srgbClr val="C00000"/>
                </a:solidFill>
              </a:rPr>
              <a:t>departamentos</a:t>
            </a:r>
            <a:r>
              <a:rPr lang="es-ES" sz="2400" b="1" dirty="0" smtClean="0">
                <a:solidFill>
                  <a:schemeClr val="bg1"/>
                </a:solidFill>
              </a:rPr>
              <a:t> de Relaciones Culturales y Educación Física. </a:t>
            </a:r>
            <a:endParaRPr lang="es-ES" sz="2400" b="1" dirty="0">
              <a:solidFill>
                <a:schemeClr val="bg1"/>
              </a:solidFill>
            </a:endParaRPr>
          </a:p>
          <a:p>
            <a:pPr algn="just"/>
            <a:r>
              <a:rPr lang="es-ES" sz="2400" b="1" dirty="0">
                <a:solidFill>
                  <a:schemeClr val="bg1"/>
                </a:solidFill>
              </a:rPr>
              <a:t>Matrícula </a:t>
            </a:r>
            <a:r>
              <a:rPr lang="es-ES" sz="2400" b="1" dirty="0" smtClean="0">
                <a:solidFill>
                  <a:schemeClr val="bg1"/>
                </a:solidFill>
              </a:rPr>
              <a:t>fue de 1947 de 147 estudiantes</a:t>
            </a:r>
            <a:r>
              <a:rPr lang="es-ES" sz="2400" b="1" dirty="0">
                <a:solidFill>
                  <a:schemeClr val="bg1"/>
                </a:solidFill>
              </a:rPr>
              <a:t>. Su primera sede fue la </a:t>
            </a:r>
            <a:r>
              <a:rPr lang="es-ES" sz="2400" b="1" dirty="0" smtClean="0">
                <a:solidFill>
                  <a:schemeClr val="bg1"/>
                </a:solidFill>
              </a:rPr>
              <a:t>Escuela </a:t>
            </a:r>
            <a:r>
              <a:rPr lang="es-ES" sz="2400" b="1" dirty="0">
                <a:solidFill>
                  <a:schemeClr val="bg1"/>
                </a:solidFill>
              </a:rPr>
              <a:t>de Comercio.</a:t>
            </a:r>
          </a:p>
        </p:txBody>
      </p:sp>
      <p:pic>
        <p:nvPicPr>
          <p:cNvPr id="5123" name="Picture 6" descr="E:\02 Biblioteca\01 Banco de Imágenes\04 Historia Universitaria\1953\Develan tarja en el Edificio Fundacional\0006 - c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9"/>
          <a:stretch>
            <a:fillRect/>
          </a:stretch>
        </p:blipFill>
        <p:spPr bwMode="auto">
          <a:xfrm>
            <a:off x="1122439" y="852487"/>
            <a:ext cx="9889067" cy="416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4 Grupo"/>
          <p:cNvGrpSpPr/>
          <p:nvPr/>
        </p:nvGrpSpPr>
        <p:grpSpPr>
          <a:xfrm>
            <a:off x="8238456" y="107064"/>
            <a:ext cx="3899370" cy="610395"/>
            <a:chOff x="4693645" y="885671"/>
            <a:chExt cx="3899370" cy="610395"/>
          </a:xfrm>
        </p:grpSpPr>
        <p:pic>
          <p:nvPicPr>
            <p:cNvPr id="6" name="Imagen 3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imagen_0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5970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057670"/>
              </p:ext>
            </p:extLst>
          </p:nvPr>
        </p:nvGraphicFramePr>
        <p:xfrm>
          <a:off x="436729" y="1378860"/>
          <a:ext cx="5823126" cy="54493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11563"/>
                <a:gridCol w="2911563"/>
              </a:tblGrid>
              <a:tr h="2369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Facultades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Carreras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36930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</a:rPr>
                        <a:t>Facultad de Ciencias Económicas y Empresariales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Economía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3693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Contabilidad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Finanzas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3693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Economía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3693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Turismo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36930"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Facultad de Ciencias Naturales y Exactas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Matemática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3693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Ciencias</a:t>
                      </a:r>
                      <a:r>
                        <a:rPr lang="en-US" sz="1300" dirty="0">
                          <a:effectLst/>
                        </a:rPr>
                        <a:t> de la </a:t>
                      </a:r>
                      <a:r>
                        <a:rPr lang="en-US" sz="1300" dirty="0" err="1">
                          <a:effectLst/>
                        </a:rPr>
                        <a:t>Computación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3693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Física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3693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Química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3693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Biología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3693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Ciencias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Farmacéuticas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36930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Facultad de</a:t>
                      </a:r>
                      <a:endParaRPr lang="es-ES" sz="13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Ciencias Sociales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Filosofía Marxista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3693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Historia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3693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Sociología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3693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Psicología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36930">
                <a:tc row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Facultad de Humanidades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Historia</a:t>
                      </a:r>
                      <a:r>
                        <a:rPr lang="en-US" sz="1300" dirty="0">
                          <a:effectLst/>
                        </a:rPr>
                        <a:t> del Arte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3693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Letras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3693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Comunicación Social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3693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Periodismo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3693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Lengua Inglesa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3693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</a:rPr>
                        <a:t>Gestión Sociocultural para el desarrollo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3693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Estudios</a:t>
                      </a:r>
                      <a:r>
                        <a:rPr lang="en-US" sz="1300" dirty="0">
                          <a:effectLst/>
                        </a:rPr>
                        <a:t> Socio-</a:t>
                      </a:r>
                      <a:r>
                        <a:rPr lang="en-US" sz="1300" dirty="0" err="1">
                          <a:effectLst/>
                        </a:rPr>
                        <a:t>culturales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3693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Lengua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Inglesa</a:t>
                      </a:r>
                      <a:r>
                        <a:rPr lang="en-US" sz="1300" dirty="0">
                          <a:effectLst/>
                        </a:rPr>
                        <a:t> (</a:t>
                      </a:r>
                      <a:r>
                        <a:rPr lang="en-US" sz="1300" dirty="0" err="1">
                          <a:effectLst/>
                        </a:rPr>
                        <a:t>Preparatoria</a:t>
                      </a:r>
                      <a:r>
                        <a:rPr lang="en-US" sz="1300" dirty="0">
                          <a:effectLst/>
                        </a:rPr>
                        <a:t>)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</a:tbl>
          </a:graphicData>
        </a:graphic>
      </p:graphicFrame>
      <p:graphicFrame>
        <p:nvGraphicFramePr>
          <p:cNvPr id="13" name="1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600102"/>
              </p:ext>
            </p:extLst>
          </p:nvPr>
        </p:nvGraphicFramePr>
        <p:xfrm>
          <a:off x="6717792" y="1393377"/>
          <a:ext cx="5107574" cy="53600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53787"/>
                <a:gridCol w="2553787"/>
              </a:tblGrid>
              <a:tr h="2274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Facultades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Carreras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274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Facultad de Derecho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Derecho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4545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</a:rPr>
                        <a:t>Facultad de la Cultura Física y el Deporte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Lic. en Cultura Física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21997"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Facultad</a:t>
                      </a:r>
                      <a:r>
                        <a:rPr lang="en-US" sz="1300" dirty="0">
                          <a:effectLst/>
                        </a:rPr>
                        <a:t> de </a:t>
                      </a:r>
                      <a:r>
                        <a:rPr lang="en-US" sz="1300" dirty="0" err="1">
                          <a:effectLst/>
                        </a:rPr>
                        <a:t>Ingeniería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Eléctrica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Ingeniería en Automática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2199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Ingeniería Eléctrica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2199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Ingeniería Biomédica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2199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Ingeniería Informática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2199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Ingeniería en Telecomunicaciones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2199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Eléctrica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21997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Facultad de Ingeniería Mecánica e Industrial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Ingeniería Mecánica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2199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Mecánica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2199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Mecanización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2199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Ingeniería Industrial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21997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Facultad de Construcciones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Arquitectura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2199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Ingeniería</a:t>
                      </a:r>
                      <a:r>
                        <a:rPr lang="en-US" sz="1300" dirty="0">
                          <a:effectLst/>
                        </a:rPr>
                        <a:t> Civil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2199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Ingeniería Hidráulica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2199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Construcción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21997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</a:rPr>
                        <a:t>Facultad de Ingeniería Química y Agronomía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Ingeniería Química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2199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Agronomía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2199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Química Industrial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2199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Agropecuaria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45458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Ingeniería</a:t>
                      </a:r>
                      <a:r>
                        <a:rPr lang="en-US" sz="1300" dirty="0">
                          <a:effectLst/>
                        </a:rPr>
                        <a:t> en </a:t>
                      </a:r>
                      <a:r>
                        <a:rPr lang="en-US" sz="1300" dirty="0" err="1">
                          <a:effectLst/>
                        </a:rPr>
                        <a:t>procesos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agroindustriales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</a:tbl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382345" y="183734"/>
            <a:ext cx="7566840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</a:rPr>
              <a:t>Mapa de carreras  de la UO</a:t>
            </a:r>
            <a:endParaRPr lang="es-ES" sz="3200" dirty="0">
              <a:solidFill>
                <a:schemeClr val="bg1"/>
              </a:solidFill>
            </a:endParaRPr>
          </a:p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Curso académico 2017 -2018</a:t>
            </a:r>
            <a:endParaRPr lang="es-ES" sz="3200" b="1" dirty="0">
              <a:solidFill>
                <a:schemeClr val="bg1"/>
              </a:solidFill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8198845" y="111948"/>
            <a:ext cx="3899370" cy="610395"/>
            <a:chOff x="4693645" y="885671"/>
            <a:chExt cx="3899370" cy="610395"/>
          </a:xfrm>
        </p:grpSpPr>
        <p:pic>
          <p:nvPicPr>
            <p:cNvPr id="8" name="Imagen 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imagen_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506788" y="17891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50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689767"/>
              </p:ext>
            </p:extLst>
          </p:nvPr>
        </p:nvGraphicFramePr>
        <p:xfrm>
          <a:off x="382345" y="1328928"/>
          <a:ext cx="5657736" cy="54681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28868"/>
                <a:gridCol w="2828868"/>
              </a:tblGrid>
              <a:tr h="2259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Facultades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Carreras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07166">
                <a:tc row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</a:rPr>
                        <a:t>Facultad de Educación Ciencias Naturales y Exactas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Biología-Geografía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071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Biología Química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071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Laboral-Informática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071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Matemática-Física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071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Informática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071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Biología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071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Geografía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071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Matemática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071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Laboral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071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Química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071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en Física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07166"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Facultad de Educación Ciencias Sociales y Humanidades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Artística 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071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Español - Literatura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071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Lengua Extranjera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071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Educación Marxismo Leninismo e Historia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071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Historia y Educación Cívica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071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Instructor de Arte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07166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Facultad</a:t>
                      </a:r>
                      <a:r>
                        <a:rPr lang="en-US" sz="1300" dirty="0">
                          <a:effectLst/>
                        </a:rPr>
                        <a:t> de </a:t>
                      </a:r>
                      <a:r>
                        <a:rPr lang="en-US" sz="1300" dirty="0" err="1">
                          <a:effectLst/>
                        </a:rPr>
                        <a:t>Educación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Infantil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Especial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071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Logopedia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071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Pedagogía-Psicología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071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Preescolar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071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Educación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Primaria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</a:tbl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6040081" y="3000513"/>
            <a:ext cx="6058134" cy="163121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s-ES" sz="2400" dirty="0" smtClean="0"/>
              <a:t>Carreras </a:t>
            </a:r>
            <a:r>
              <a:rPr lang="es-ES" sz="2400" dirty="0"/>
              <a:t>en Plan de Estudio C:  </a:t>
            </a:r>
            <a:r>
              <a:rPr lang="es-ES" sz="2800" dirty="0"/>
              <a:t> </a:t>
            </a:r>
            <a:r>
              <a:rPr lang="es-ES" sz="2800" b="1" dirty="0"/>
              <a:t>2</a:t>
            </a:r>
          </a:p>
          <a:p>
            <a:pPr>
              <a:lnSpc>
                <a:spcPts val="4000"/>
              </a:lnSpc>
            </a:pPr>
            <a:r>
              <a:rPr lang="es-ES" sz="2400" dirty="0"/>
              <a:t>Carreras en Plan de Estudio D: </a:t>
            </a:r>
            <a:r>
              <a:rPr lang="es-ES" sz="2800" b="1" dirty="0"/>
              <a:t>48</a:t>
            </a:r>
          </a:p>
          <a:p>
            <a:pPr>
              <a:lnSpc>
                <a:spcPts val="4000"/>
              </a:lnSpc>
            </a:pPr>
            <a:r>
              <a:rPr lang="es-ES" sz="2400" dirty="0"/>
              <a:t>Carreras en Plan de Estudio E: </a:t>
            </a:r>
            <a:r>
              <a:rPr lang="es-ES" sz="2800" b="1" dirty="0" smtClean="0"/>
              <a:t>33   (52,38 %)</a:t>
            </a:r>
          </a:p>
        </p:txBody>
      </p:sp>
      <p:grpSp>
        <p:nvGrpSpPr>
          <p:cNvPr id="4" name="3 Grupo"/>
          <p:cNvGrpSpPr/>
          <p:nvPr/>
        </p:nvGrpSpPr>
        <p:grpSpPr>
          <a:xfrm>
            <a:off x="8198845" y="111948"/>
            <a:ext cx="3899370" cy="610395"/>
            <a:chOff x="4693645" y="885671"/>
            <a:chExt cx="3899370" cy="610395"/>
          </a:xfrm>
        </p:grpSpPr>
        <p:pic>
          <p:nvPicPr>
            <p:cNvPr id="5" name="Imagen 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 descr="imagen_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6 CuadroTexto"/>
          <p:cNvSpPr txBox="1"/>
          <p:nvPr/>
        </p:nvSpPr>
        <p:spPr>
          <a:xfrm>
            <a:off x="382345" y="183734"/>
            <a:ext cx="7566840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</a:rPr>
              <a:t>Mapa de carreras  de la UO</a:t>
            </a:r>
            <a:endParaRPr lang="es-ES" sz="3200" dirty="0">
              <a:solidFill>
                <a:schemeClr val="bg1"/>
              </a:solidFill>
            </a:endParaRPr>
          </a:p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Curso académico 2017 -2018</a:t>
            </a:r>
            <a:endParaRPr lang="es-E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26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340860"/>
              </p:ext>
            </p:extLst>
          </p:nvPr>
        </p:nvGraphicFramePr>
        <p:xfrm>
          <a:off x="287229" y="2217234"/>
          <a:ext cx="11330873" cy="39290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2835"/>
                <a:gridCol w="2397927"/>
                <a:gridCol w="2575811"/>
                <a:gridCol w="2362200"/>
                <a:gridCol w="1562100"/>
              </a:tblGrid>
              <a:tr h="1219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Matrícula por tipo de curso</a:t>
                      </a:r>
                      <a:endParaRPr lang="es-ES" sz="24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ysClr val="windowText" lastClr="000000"/>
                          </a:solidFill>
                          <a:effectLst/>
                        </a:rPr>
                        <a:t>Curso académico 2015-2016</a:t>
                      </a:r>
                      <a:endParaRPr lang="es-ES" sz="24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ysClr val="windowText" lastClr="000000"/>
                          </a:solidFill>
                          <a:effectLst/>
                        </a:rPr>
                        <a:t>Curso académico 2016-2017</a:t>
                      </a:r>
                      <a:endParaRPr lang="es-ES" sz="24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ysClr val="windowText" lastClr="000000"/>
                          </a:solidFill>
                          <a:effectLst/>
                        </a:rPr>
                        <a:t>Curso académico 2017-2018</a:t>
                      </a:r>
                      <a:endParaRPr lang="es-ES" sz="24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7287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ysClr val="windowText" lastClr="000000"/>
                          </a:solidFill>
                          <a:effectLst/>
                        </a:rPr>
                        <a:t>Curso diurno</a:t>
                      </a:r>
                      <a:endParaRPr lang="es-ES" sz="24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7012</a:t>
                      </a:r>
                      <a:endParaRPr lang="es-E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6685</a:t>
                      </a:r>
                      <a:endParaRPr lang="es-E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</a:rPr>
                        <a:t>6 930</a:t>
                      </a:r>
                      <a:endParaRPr lang="es-ES" sz="2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endParaRPr lang="es-ES" sz="2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ctr">
                    <a:lnT w="38100" cmpd="sng">
                      <a:noFill/>
                    </a:lnT>
                  </a:tcPr>
                </a:tc>
              </a:tr>
              <a:tr h="791756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ysClr val="windowText" lastClr="000000"/>
                          </a:solidFill>
                          <a:effectLst/>
                        </a:rPr>
                        <a:t>Curso por encuentro</a:t>
                      </a:r>
                      <a:endParaRPr lang="es-ES" sz="24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2000</a:t>
                      </a:r>
                      <a:endParaRPr lang="es-E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7181</a:t>
                      </a:r>
                      <a:endParaRPr lang="es-E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</a:rPr>
                        <a:t>10 231</a:t>
                      </a:r>
                      <a:endParaRPr lang="es-ES" sz="2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dirty="0" smtClean="0">
                          <a:solidFill>
                            <a:srgbClr val="C00000"/>
                          </a:solidFill>
                          <a:effectLst/>
                        </a:rPr>
                        <a:t>5,1 veces</a:t>
                      </a:r>
                      <a:endParaRPr lang="es-ES" sz="2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</a:tr>
              <a:tr h="791756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ysClr val="windowText" lastClr="000000"/>
                          </a:solidFill>
                          <a:effectLst/>
                        </a:rPr>
                        <a:t>Educación a Distancia</a:t>
                      </a:r>
                      <a:endParaRPr lang="es-ES" sz="24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222</a:t>
                      </a:r>
                      <a:endParaRPr lang="es-E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513</a:t>
                      </a:r>
                      <a:endParaRPr lang="es-E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s-ES" sz="2800" dirty="0">
                          <a:effectLst/>
                        </a:rPr>
                        <a:t>659</a:t>
                      </a:r>
                      <a:endParaRPr lang="es-ES" sz="2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solidFill>
                            <a:srgbClr val="C00000"/>
                          </a:solidFill>
                          <a:effectLst/>
                        </a:rPr>
                        <a:t>2,9 veces</a:t>
                      </a:r>
                      <a:endParaRPr lang="es-ES" sz="2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</a:tr>
              <a:tr h="689222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ysClr val="windowText" lastClr="000000"/>
                          </a:solidFill>
                          <a:effectLst/>
                        </a:rPr>
                        <a:t>TOTAL</a:t>
                      </a:r>
                      <a:endParaRPr lang="es-ES" sz="24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es-ES" sz="2800" dirty="0" smtClean="0"/>
                        <a:t>9234</a:t>
                      </a:r>
                      <a:endParaRPr lang="es-ES" sz="28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ts val="3000"/>
                        </a:lnSpc>
                      </a:pPr>
                      <a:r>
                        <a:rPr lang="es-ES" sz="2800" dirty="0" smtClean="0"/>
                        <a:t>14379</a:t>
                      </a:r>
                      <a:endParaRPr lang="es-ES" sz="28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</a:rPr>
                        <a:t>17 820</a:t>
                      </a:r>
                      <a:endParaRPr lang="es-ES" sz="2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endParaRPr lang="es-ES" sz="2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</a:tr>
            </a:tbl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292100" y="848216"/>
            <a:ext cx="11326002" cy="95667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Matrícula</a:t>
            </a:r>
          </a:p>
          <a:p>
            <a:pPr algn="ctr">
              <a:lnSpc>
                <a:spcPts val="2900"/>
              </a:lnSpc>
            </a:pPr>
            <a:r>
              <a:rPr lang="es-ES" sz="2800" dirty="0" smtClean="0">
                <a:solidFill>
                  <a:schemeClr val="bg1"/>
                </a:solidFill>
              </a:rPr>
              <a:t>Se incrementa el acceso a la formación del profesional de pregrado</a:t>
            </a:r>
            <a:endParaRPr lang="es-ES" sz="2800" b="1" dirty="0">
              <a:solidFill>
                <a:schemeClr val="bg1"/>
              </a:solidFill>
            </a:endParaRPr>
          </a:p>
        </p:txBody>
      </p:sp>
      <p:grpSp>
        <p:nvGrpSpPr>
          <p:cNvPr id="10" name="9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11" name="Imagen 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imagen_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483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320147" y="710620"/>
            <a:ext cx="7376054" cy="6310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tIns="22932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tabLst>
                <a:tab pos="179388" algn="l"/>
                <a:tab pos="449263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2800" dirty="0" smtClean="0">
                <a:solidFill>
                  <a:schemeClr val="bg1"/>
                </a:solidFill>
                <a:latin typeface="+mn-lt"/>
              </a:rPr>
              <a:t>Estrategia para elevar la promoción y la eficiencia</a:t>
            </a:r>
            <a:endParaRPr lang="es-E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73024" y="1865376"/>
            <a:ext cx="11155680" cy="3925823"/>
          </a:xfrm>
          <a:prstGeom prst="rect">
            <a:avLst/>
          </a:prstGeom>
          <a:ln/>
        </p:spPr>
        <p:txBody>
          <a:bodyPr tIns="15875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800" indent="-323850" algn="just">
              <a:buClr>
                <a:srgbClr val="996633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2000" dirty="0" smtClean="0"/>
              <a:t>En la Estrategia Educativa y de Trabajo Político Ideológico se definen las </a:t>
            </a:r>
            <a:r>
              <a:rPr lang="es-ES" sz="2000" b="1" u="sng" dirty="0" smtClean="0"/>
              <a:t>acciones curriculares</a:t>
            </a:r>
            <a:r>
              <a:rPr lang="es-ES" sz="2000" dirty="0" smtClean="0"/>
              <a:t> y </a:t>
            </a:r>
            <a:r>
              <a:rPr lang="es-ES" sz="2000" b="1" u="sng" dirty="0" smtClean="0"/>
              <a:t>socioeducativas</a:t>
            </a:r>
            <a:r>
              <a:rPr lang="es-ES" sz="2000" dirty="0" smtClean="0"/>
              <a:t> dirigidas a atender desde el eslabón de base los problemas relacionados con la promoción y la eficiencia académica limpia y vertical.</a:t>
            </a:r>
          </a:p>
          <a:p>
            <a:pPr marL="431800" indent="-323850" algn="just">
              <a:buClr>
                <a:srgbClr val="996633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2000" b="1" u="sng" dirty="0" smtClean="0"/>
              <a:t>Orientar</a:t>
            </a:r>
            <a:r>
              <a:rPr lang="es-ES" sz="2000" dirty="0" smtClean="0"/>
              <a:t> tareas de estudio, trabajo independiente y </a:t>
            </a:r>
            <a:r>
              <a:rPr lang="es-ES" sz="2000" i="1" dirty="0" smtClean="0"/>
              <a:t>ejercicios profesionales intencionados a </a:t>
            </a:r>
            <a:r>
              <a:rPr lang="es-ES" sz="2000" dirty="0" smtClean="0"/>
              <a:t>la solución de los </a:t>
            </a:r>
            <a:r>
              <a:rPr lang="es-ES" sz="2000" i="1" dirty="0" smtClean="0"/>
              <a:t>problemas generales y frecuentes de la profesión, </a:t>
            </a:r>
            <a:r>
              <a:rPr lang="es-ES" sz="2000" dirty="0" smtClean="0"/>
              <a:t>que </a:t>
            </a:r>
            <a:r>
              <a:rPr lang="es-ES" sz="2000" b="1" u="sng" dirty="0" smtClean="0"/>
              <a:t>estimulen</a:t>
            </a:r>
            <a:r>
              <a:rPr lang="es-ES" sz="2000" dirty="0" smtClean="0"/>
              <a:t> mayor tiempo de </a:t>
            </a:r>
            <a:r>
              <a:rPr lang="es-ES" sz="2000" b="1" u="sng" dirty="0" err="1" smtClean="0"/>
              <a:t>autopreparación</a:t>
            </a:r>
            <a:r>
              <a:rPr lang="es-ES" sz="2000" dirty="0" smtClean="0"/>
              <a:t> de los estudiantes.</a:t>
            </a:r>
          </a:p>
          <a:p>
            <a:pPr marL="431800" indent="-323850" algn="just">
              <a:buClr>
                <a:srgbClr val="996633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2000" dirty="0" smtClean="0"/>
              <a:t>Convocar oportunamente el </a:t>
            </a:r>
            <a:r>
              <a:rPr lang="es-ES" sz="2000" b="1" u="sng" dirty="0" smtClean="0"/>
              <a:t>compromiso</a:t>
            </a:r>
            <a:r>
              <a:rPr lang="es-ES" sz="2000" dirty="0" smtClean="0"/>
              <a:t> de los estudiantes en cada brigada para la participación en exámenes a premios, exámenes de suficiencia, elevación de calificaciones y realizar ejercicios integradores.</a:t>
            </a:r>
          </a:p>
          <a:p>
            <a:pPr marL="431800" indent="-323850" algn="just">
              <a:buClr>
                <a:srgbClr val="996633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2000" b="1" u="sng" dirty="0" smtClean="0"/>
              <a:t>Estimular</a:t>
            </a:r>
            <a:r>
              <a:rPr lang="es-ES" sz="2000" dirty="0" smtClean="0"/>
              <a:t> sistemáticamente la </a:t>
            </a:r>
            <a:r>
              <a:rPr lang="es-ES" sz="2000" b="1" u="sng" dirty="0" smtClean="0"/>
              <a:t>gestión de aprendizaje</a:t>
            </a:r>
            <a:r>
              <a:rPr lang="es-ES" sz="2000" dirty="0" smtClean="0"/>
              <a:t> de los estudiantes a través de métodos de enseñanza desarrolladores.</a:t>
            </a:r>
          </a:p>
          <a:p>
            <a:pPr marL="431800" indent="-323850" algn="just">
              <a:buClr>
                <a:srgbClr val="996633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2000" dirty="0" smtClean="0"/>
              <a:t>Estimular el uso de la </a:t>
            </a:r>
            <a:r>
              <a:rPr lang="es-ES" sz="2000" b="1" u="sng" dirty="0" smtClean="0"/>
              <a:t>bibliografía</a:t>
            </a:r>
            <a:r>
              <a:rPr lang="es-ES" sz="2000" dirty="0" smtClean="0"/>
              <a:t> básica de la carrera y de cultura general con el planteamiento de </a:t>
            </a:r>
            <a:r>
              <a:rPr lang="es-ES" sz="2000" b="1" u="sng" dirty="0" smtClean="0"/>
              <a:t>tareas integradoras </a:t>
            </a:r>
            <a:r>
              <a:rPr lang="es-ES" sz="2000" dirty="0" smtClean="0"/>
              <a:t>de disciplinas y años.</a:t>
            </a:r>
            <a:endParaRPr lang="es-ES" sz="2000" dirty="0"/>
          </a:p>
        </p:txBody>
      </p:sp>
      <p:grpSp>
        <p:nvGrpSpPr>
          <p:cNvPr id="4" name="3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5" name="Imagen 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 descr="imagen_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3788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CuadroTexto"/>
          <p:cNvSpPr txBox="1"/>
          <p:nvPr/>
        </p:nvSpPr>
        <p:spPr>
          <a:xfrm>
            <a:off x="426720" y="933795"/>
            <a:ext cx="1157771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Elevada composición categorial de los coordinadores de Carreras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grpSp>
        <p:nvGrpSpPr>
          <p:cNvPr id="8" name="7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9" name="Imagen 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imagen_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6" name="5 Gráfico"/>
          <p:cNvGraphicFramePr/>
          <p:nvPr>
            <p:extLst>
              <p:ext uri="{D42A27DB-BD31-4B8C-83A1-F6EECF244321}">
                <p14:modId xmlns:p14="http://schemas.microsoft.com/office/powerpoint/2010/main" val="1799235424"/>
              </p:ext>
            </p:extLst>
          </p:nvPr>
        </p:nvGraphicFramePr>
        <p:xfrm>
          <a:off x="287216" y="1943100"/>
          <a:ext cx="6083734" cy="4328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6 Gráfico"/>
          <p:cNvGraphicFramePr/>
          <p:nvPr>
            <p:extLst>
              <p:ext uri="{D42A27DB-BD31-4B8C-83A1-F6EECF244321}">
                <p14:modId xmlns:p14="http://schemas.microsoft.com/office/powerpoint/2010/main" val="652222529"/>
              </p:ext>
            </p:extLst>
          </p:nvPr>
        </p:nvGraphicFramePr>
        <p:xfrm>
          <a:off x="6400800" y="2373729"/>
          <a:ext cx="5372100" cy="3804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23099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827789"/>
              </p:ext>
            </p:extLst>
          </p:nvPr>
        </p:nvGraphicFramePr>
        <p:xfrm>
          <a:off x="429319" y="2310029"/>
          <a:ext cx="11334829" cy="432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15303"/>
                <a:gridCol w="1809763"/>
                <a:gridCol w="1809763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s-ES" sz="2400" dirty="0" smtClean="0">
                          <a:solidFill>
                            <a:schemeClr val="tx1"/>
                          </a:solidFill>
                        </a:rPr>
                        <a:t>ENCUESTAS DE SATISFACCIÓN (%)</a:t>
                      </a:r>
                      <a:endParaRPr lang="es-ES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800" b="1" dirty="0" smtClean="0">
                          <a:solidFill>
                            <a:schemeClr val="tx1"/>
                          </a:solidFill>
                        </a:rPr>
                        <a:t>ITEMS</a:t>
                      </a:r>
                      <a:endParaRPr lang="es-ES" sz="28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Curso</a:t>
                      </a:r>
                      <a:r>
                        <a:rPr lang="es-ES" b="1" baseline="0" dirty="0" smtClean="0">
                          <a:solidFill>
                            <a:schemeClr val="tx1"/>
                          </a:solidFill>
                        </a:rPr>
                        <a:t> académico</a:t>
                      </a:r>
                    </a:p>
                    <a:p>
                      <a:pPr algn="ctr"/>
                      <a:r>
                        <a:rPr lang="es-ES" b="1" baseline="0" dirty="0" smtClean="0">
                          <a:solidFill>
                            <a:schemeClr val="tx1"/>
                          </a:solidFill>
                        </a:rPr>
                        <a:t>2015 - 2016</a:t>
                      </a:r>
                      <a:endParaRPr lang="es-ES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b="1" dirty="0" smtClean="0"/>
                        <a:t>Curso </a:t>
                      </a:r>
                      <a:r>
                        <a:rPr lang="es-ES" b="1" baseline="0" dirty="0" smtClean="0">
                          <a:solidFill>
                            <a:schemeClr val="tx1"/>
                          </a:solidFill>
                        </a:rPr>
                        <a:t>académico</a:t>
                      </a:r>
                      <a:endParaRPr lang="es-ES" b="1" dirty="0" smtClean="0"/>
                    </a:p>
                    <a:p>
                      <a:pPr algn="ctr"/>
                      <a:r>
                        <a:rPr lang="es-ES" b="1" dirty="0" smtClean="0"/>
                        <a:t>2016 – 2017</a:t>
                      </a:r>
                      <a:endParaRPr lang="es-ES" b="1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solidFill>
                            <a:prstClr val="black"/>
                          </a:solidFill>
                        </a:rPr>
                        <a:t>Nivel de satisfacción general con el proceso de formación como profesional</a:t>
                      </a:r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 smtClean="0">
                          <a:solidFill>
                            <a:schemeClr val="tx1"/>
                          </a:solidFill>
                        </a:rPr>
                        <a:t>81,6</a:t>
                      </a:r>
                      <a:endParaRPr lang="es-ES" sz="28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b="1" dirty="0" smtClean="0">
                          <a:solidFill>
                            <a:srgbClr val="FF0000"/>
                          </a:solidFill>
                        </a:rPr>
                        <a:t>85,7</a:t>
                      </a:r>
                      <a:endParaRPr lang="es-E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solidFill>
                            <a:prstClr val="black"/>
                          </a:solidFill>
                        </a:rPr>
                        <a:t>Contribución de la Historia de Cuba para fortalecer su identidad nacional, valores patrios y su formación como joven revolucionario</a:t>
                      </a:r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 smtClean="0">
                          <a:solidFill>
                            <a:schemeClr val="tx1"/>
                          </a:solidFill>
                        </a:rPr>
                        <a:t>93,4</a:t>
                      </a:r>
                      <a:endParaRPr lang="es-ES" sz="28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b="1" dirty="0" smtClean="0">
                          <a:solidFill>
                            <a:srgbClr val="FF0000"/>
                          </a:solidFill>
                        </a:rPr>
                        <a:t>92,9</a:t>
                      </a:r>
                      <a:endParaRPr lang="es-E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solidFill>
                            <a:prstClr val="black"/>
                          </a:solidFill>
                        </a:rPr>
                        <a:t>Resultados alcanzados en las acciones educativas de su brigada</a:t>
                      </a:r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 smtClean="0">
                          <a:solidFill>
                            <a:schemeClr val="tx1"/>
                          </a:solidFill>
                        </a:rPr>
                        <a:t>93,0</a:t>
                      </a:r>
                      <a:endParaRPr lang="es-ES" sz="28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b="1" dirty="0" smtClean="0">
                          <a:solidFill>
                            <a:srgbClr val="FF0000"/>
                          </a:solidFill>
                        </a:rPr>
                        <a:t>92,0</a:t>
                      </a:r>
                      <a:endParaRPr lang="es-E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solidFill>
                            <a:prstClr val="black"/>
                          </a:solidFill>
                        </a:rPr>
                        <a:t>Contribución de los profesores a su formación como futuro profesional revolucionario desde las clases, la práctica laboral y el trabajo investigativo</a:t>
                      </a:r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 smtClean="0">
                          <a:solidFill>
                            <a:schemeClr val="tx1"/>
                          </a:solidFill>
                        </a:rPr>
                        <a:t>97,7</a:t>
                      </a:r>
                      <a:endParaRPr lang="es-ES" sz="28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b="1" dirty="0" smtClean="0">
                          <a:solidFill>
                            <a:srgbClr val="FF0000"/>
                          </a:solidFill>
                        </a:rPr>
                        <a:t>95,5</a:t>
                      </a:r>
                      <a:endParaRPr lang="es-E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800" dirty="0" smtClean="0">
                          <a:ea typeface="Times New Roman" panose="02020603050405020304" pitchFamily="18" charset="0"/>
                        </a:rPr>
                        <a:t>Empleo de la computación en los trabajos docentes, laborales e investigativos en las diferentes asignaturas.</a:t>
                      </a:r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 smtClean="0">
                          <a:solidFill>
                            <a:schemeClr val="tx1"/>
                          </a:solidFill>
                        </a:rPr>
                        <a:t>83,9</a:t>
                      </a:r>
                      <a:endParaRPr lang="es-ES" sz="28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b="1" dirty="0" smtClean="0">
                          <a:solidFill>
                            <a:srgbClr val="FF0000"/>
                          </a:solidFill>
                        </a:rPr>
                        <a:t>90,9</a:t>
                      </a:r>
                      <a:endParaRPr lang="es-E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429320" y="869805"/>
            <a:ext cx="11334829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400" dirty="0" smtClean="0">
                <a:solidFill>
                  <a:schemeClr val="bg1"/>
                </a:solidFill>
              </a:rPr>
              <a:t>Alta satisfacción de los estudiantes con la calidad de la formación del profesional a partir del reconocimiento al desempeño del claustro en su labor docente metodológica y educativa.</a:t>
            </a:r>
            <a:endParaRPr lang="es-ES" sz="2400" dirty="0">
              <a:solidFill>
                <a:schemeClr val="bg1"/>
              </a:solidFill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6" name="Imagen 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imagen_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6042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589" y="2661974"/>
            <a:ext cx="3909605" cy="192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Messer_China_pla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858226" y="2869953"/>
            <a:ext cx="3238523" cy="1887467"/>
          </a:xfrm>
          <a:prstGeom prst="rect">
            <a:avLst/>
          </a:prstGeom>
        </p:spPr>
      </p:pic>
      <p:pic>
        <p:nvPicPr>
          <p:cNvPr id="4" name="Imagen 30"/>
          <p:cNvPicPr>
            <a:picLocks noChangeAspect="1"/>
          </p:cNvPicPr>
          <p:nvPr/>
        </p:nvPicPr>
        <p:blipFill>
          <a:blip r:embed="rId4" cstate="print"/>
          <a:srcRect r="49345" b="11371"/>
          <a:stretch>
            <a:fillRect/>
          </a:stretch>
        </p:blipFill>
        <p:spPr bwMode="auto">
          <a:xfrm>
            <a:off x="8858269" y="869688"/>
            <a:ext cx="3238480" cy="2014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31"/>
          <p:cNvPicPr>
            <a:picLocks noChangeAspect="1"/>
          </p:cNvPicPr>
          <p:nvPr/>
        </p:nvPicPr>
        <p:blipFill>
          <a:blip r:embed="rId5"/>
          <a:srcRect l="32764" r="38341" b="37294"/>
          <a:stretch>
            <a:fillRect/>
          </a:stretch>
        </p:blipFill>
        <p:spPr bwMode="auto">
          <a:xfrm>
            <a:off x="8858270" y="4727340"/>
            <a:ext cx="3238480" cy="207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Flecha izquierda y derecha"/>
          <p:cNvSpPr/>
          <p:nvPr/>
        </p:nvSpPr>
        <p:spPr>
          <a:xfrm>
            <a:off x="4667197" y="2876290"/>
            <a:ext cx="3714776" cy="1500197"/>
          </a:xfrm>
          <a:prstGeom prst="left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UO  -  OACE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38042" y="869688"/>
            <a:ext cx="82868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ts val="3000"/>
              </a:lnSpc>
            </a:pPr>
            <a:r>
              <a:rPr lang="es-ES" sz="2600" dirty="0" smtClean="0">
                <a:solidFill>
                  <a:prstClr val="black"/>
                </a:solidFill>
              </a:rPr>
              <a:t>La </a:t>
            </a:r>
            <a:r>
              <a:rPr lang="es-ES" sz="2600" b="1" dirty="0" smtClean="0">
                <a:solidFill>
                  <a:prstClr val="black"/>
                </a:solidFill>
              </a:rPr>
              <a:t>red de unidades docentes y entidades laborales </a:t>
            </a:r>
            <a:r>
              <a:rPr lang="es-ES" sz="2600" dirty="0" smtClean="0">
                <a:solidFill>
                  <a:prstClr val="black"/>
                </a:solidFill>
              </a:rPr>
              <a:t>cuentan con especialistas de elevada calificación que aseguran la práctica laboral e investigativa y las tareas de impacto social y económico.</a:t>
            </a:r>
            <a:endParaRPr lang="es-ES" sz="2600" dirty="0">
              <a:solidFill>
                <a:prstClr val="black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33293" y="4781863"/>
            <a:ext cx="819155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600" dirty="0" smtClean="0"/>
              <a:t>Es  creciente  el  nivel  de  desempeño  de  los  estudiantes  como  consecuencia  de  la sistematización de los ejercicios integradores, a partir del diseño de la disciplina principal integradora.</a:t>
            </a:r>
            <a:endParaRPr lang="es-ES" sz="2600" dirty="0"/>
          </a:p>
        </p:txBody>
      </p:sp>
      <p:grpSp>
        <p:nvGrpSpPr>
          <p:cNvPr id="9" name="8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10" name="Imagen 3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imagen_0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3421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757095"/>
              </p:ext>
            </p:extLst>
          </p:nvPr>
        </p:nvGraphicFramePr>
        <p:xfrm>
          <a:off x="662354" y="2151370"/>
          <a:ext cx="11144327" cy="4572033"/>
        </p:xfrm>
        <a:graphic>
          <a:graphicData uri="http://schemas.openxmlformats.org/drawingml/2006/table">
            <a:tbl>
              <a:tblPr/>
              <a:tblGrid>
                <a:gridCol w="5331049"/>
                <a:gridCol w="1174423"/>
                <a:gridCol w="880240"/>
                <a:gridCol w="877933"/>
                <a:gridCol w="880240"/>
                <a:gridCol w="1000221"/>
                <a:gridCol w="1000221"/>
              </a:tblGrid>
              <a:tr h="496150">
                <a:tc gridSpan="7">
                  <a:txBody>
                    <a:bodyPr/>
                    <a:lstStyle/>
                    <a:p>
                      <a:pPr marL="2453640" marR="2439670" algn="ctr">
                        <a:lnSpc>
                          <a:spcPts val="1455"/>
                        </a:lnSpc>
                        <a:spcAft>
                          <a:spcPts val="0"/>
                        </a:spcAft>
                      </a:pPr>
                      <a:endParaRPr lang="en-US" sz="2800" b="1" dirty="0" smtClean="0">
                        <a:latin typeface="Calibri"/>
                        <a:ea typeface="Calibri"/>
                        <a:cs typeface="Calibri"/>
                      </a:endParaRPr>
                    </a:p>
                    <a:p>
                      <a:pPr marL="2453640" marR="2439670" algn="ctr">
                        <a:lnSpc>
                          <a:spcPts val="1455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 smtClean="0">
                          <a:latin typeface="Calibri"/>
                          <a:ea typeface="Calibri"/>
                          <a:cs typeface="Calibri"/>
                        </a:rPr>
                        <a:t>E</a:t>
                      </a:r>
                      <a:r>
                        <a:rPr lang="en-US" sz="2800" b="1" spc="5" dirty="0" err="1" smtClean="0">
                          <a:latin typeface="Calibri"/>
                          <a:ea typeface="Calibri"/>
                          <a:cs typeface="Calibri"/>
                        </a:rPr>
                        <a:t>fi</a:t>
                      </a:r>
                      <a:r>
                        <a:rPr lang="en-US" sz="2800" b="1" spc="-10" dirty="0" err="1" smtClean="0">
                          <a:latin typeface="Calibri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2800" b="1" spc="5" dirty="0" err="1" smtClean="0">
                          <a:latin typeface="Calibri"/>
                          <a:ea typeface="Calibri"/>
                          <a:cs typeface="Calibri"/>
                        </a:rPr>
                        <a:t>i</a:t>
                      </a:r>
                      <a:r>
                        <a:rPr lang="en-US" sz="2800" b="1" spc="-5" dirty="0" err="1" smtClean="0">
                          <a:latin typeface="Calibri"/>
                          <a:ea typeface="Calibri"/>
                          <a:cs typeface="Calibri"/>
                        </a:rPr>
                        <a:t>e</a:t>
                      </a:r>
                      <a:r>
                        <a:rPr lang="en-US" sz="2800" b="1" spc="5" dirty="0" err="1" smtClean="0">
                          <a:latin typeface="Calibri"/>
                          <a:ea typeface="Calibri"/>
                          <a:cs typeface="Calibri"/>
                        </a:rPr>
                        <a:t>n</a:t>
                      </a:r>
                      <a:r>
                        <a:rPr lang="en-US" sz="2800" b="1" dirty="0" err="1" smtClean="0">
                          <a:latin typeface="Calibri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2800" b="1" spc="5" dirty="0" err="1" smtClean="0">
                          <a:latin typeface="Calibri"/>
                          <a:ea typeface="Calibri"/>
                          <a:cs typeface="Calibri"/>
                        </a:rPr>
                        <a:t>i</a:t>
                      </a:r>
                      <a:r>
                        <a:rPr lang="en-US" sz="2800" b="1" dirty="0" err="1" smtClean="0">
                          <a:latin typeface="Calibri"/>
                          <a:ea typeface="Calibri"/>
                          <a:cs typeface="Calibri"/>
                        </a:rPr>
                        <a:t>a</a:t>
                      </a:r>
                      <a:endParaRPr lang="es-E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2453640" marR="2439670" algn="ctr">
                        <a:lnSpc>
                          <a:spcPts val="1455"/>
                        </a:lnSpc>
                        <a:spcAft>
                          <a:spcPts val="0"/>
                        </a:spcAft>
                      </a:pPr>
                      <a:endParaRPr lang="es-E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9682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 err="1" smtClean="0">
                          <a:latin typeface="Calibri"/>
                          <a:ea typeface="Calibri"/>
                          <a:cs typeface="Times New Roman"/>
                        </a:rPr>
                        <a:t>Indicadores</a:t>
                      </a:r>
                      <a:endParaRPr lang="en-US" sz="2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ts val="29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latin typeface="Calibri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2000" b="1" spc="5" dirty="0" err="1">
                          <a:latin typeface="Calibri"/>
                          <a:ea typeface="Calibri"/>
                          <a:cs typeface="Calibri"/>
                        </a:rPr>
                        <a:t>ur</a:t>
                      </a:r>
                      <a:r>
                        <a:rPr lang="en-US" sz="2000" b="1" dirty="0" err="1">
                          <a:latin typeface="Calibri"/>
                          <a:ea typeface="Calibri"/>
                          <a:cs typeface="Calibri"/>
                        </a:rPr>
                        <a:t>so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0640" algn="ctr">
                        <a:lnSpc>
                          <a:spcPts val="2900"/>
                        </a:lnSpc>
                        <a:spcAft>
                          <a:spcPts val="0"/>
                        </a:spcAft>
                      </a:pPr>
                      <a:r>
                        <a:rPr lang="en-US" sz="2000" b="1" spc="5" dirty="0">
                          <a:latin typeface="Calibri"/>
                          <a:ea typeface="Calibri"/>
                          <a:cs typeface="Calibri"/>
                        </a:rPr>
                        <a:t>11-</a:t>
                      </a:r>
                      <a:r>
                        <a:rPr lang="en-US" sz="2000" b="1" spc="-10" dirty="0">
                          <a:latin typeface="Calibri"/>
                          <a:ea typeface="Calibri"/>
                          <a:cs typeface="Calibri"/>
                        </a:rPr>
                        <a:t>12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ts val="29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latin typeface="Calibri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2000" b="1" spc="5" dirty="0" err="1">
                          <a:latin typeface="Calibri"/>
                          <a:ea typeface="Calibri"/>
                          <a:cs typeface="Calibri"/>
                        </a:rPr>
                        <a:t>ur</a:t>
                      </a:r>
                      <a:r>
                        <a:rPr lang="en-US" sz="2000" b="1" dirty="0" err="1">
                          <a:latin typeface="Calibri"/>
                          <a:ea typeface="Calibri"/>
                          <a:cs typeface="Calibri"/>
                        </a:rPr>
                        <a:t>so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0640" algn="ctr">
                        <a:lnSpc>
                          <a:spcPts val="2900"/>
                        </a:lnSpc>
                        <a:spcAft>
                          <a:spcPts val="0"/>
                        </a:spcAft>
                      </a:pPr>
                      <a:r>
                        <a:rPr lang="en-US" sz="2000" b="1" spc="5" dirty="0">
                          <a:latin typeface="Calibri"/>
                          <a:ea typeface="Calibri"/>
                          <a:cs typeface="Calibri"/>
                        </a:rPr>
                        <a:t>12-</a:t>
                      </a:r>
                      <a:r>
                        <a:rPr lang="en-US" sz="2000" b="1" spc="-10" dirty="0">
                          <a:latin typeface="Calibri"/>
                          <a:ea typeface="Calibri"/>
                          <a:cs typeface="Calibri"/>
                        </a:rPr>
                        <a:t>1</a:t>
                      </a:r>
                      <a:r>
                        <a:rPr lang="en-US" sz="2000" b="1" dirty="0">
                          <a:latin typeface="Calibri"/>
                          <a:ea typeface="Calibri"/>
                          <a:cs typeface="Calibri"/>
                        </a:rPr>
                        <a:t>3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ts val="29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latin typeface="Calibri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2000" b="1" spc="5" dirty="0" err="1">
                          <a:latin typeface="Calibri"/>
                          <a:ea typeface="Calibri"/>
                          <a:cs typeface="Calibri"/>
                        </a:rPr>
                        <a:t>ur</a:t>
                      </a:r>
                      <a:r>
                        <a:rPr lang="en-US" sz="2000" b="1" dirty="0" err="1">
                          <a:latin typeface="Calibri"/>
                          <a:ea typeface="Calibri"/>
                          <a:cs typeface="Calibri"/>
                        </a:rPr>
                        <a:t>so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0640" algn="ctr">
                        <a:lnSpc>
                          <a:spcPts val="2900"/>
                        </a:lnSpc>
                        <a:spcAft>
                          <a:spcPts val="0"/>
                        </a:spcAft>
                      </a:pPr>
                      <a:r>
                        <a:rPr lang="en-US" sz="2000" b="1" spc="5" dirty="0">
                          <a:latin typeface="Calibri"/>
                          <a:ea typeface="Calibri"/>
                          <a:cs typeface="Calibri"/>
                        </a:rPr>
                        <a:t>13-</a:t>
                      </a:r>
                      <a:r>
                        <a:rPr lang="en-US" sz="2000" b="1" spc="-10" dirty="0">
                          <a:latin typeface="Calibri"/>
                          <a:ea typeface="Calibri"/>
                          <a:cs typeface="Calibri"/>
                        </a:rPr>
                        <a:t>1</a:t>
                      </a:r>
                      <a:r>
                        <a:rPr lang="en-US" sz="2000" b="1" dirty="0">
                          <a:latin typeface="Calibri"/>
                          <a:ea typeface="Calibri"/>
                          <a:cs typeface="Calibri"/>
                        </a:rPr>
                        <a:t>4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910" algn="ctr">
                        <a:lnSpc>
                          <a:spcPts val="29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latin typeface="Calibri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2000" b="1" spc="5" dirty="0" err="1">
                          <a:latin typeface="Calibri"/>
                          <a:ea typeface="Calibri"/>
                          <a:cs typeface="Calibri"/>
                        </a:rPr>
                        <a:t>ur</a:t>
                      </a:r>
                      <a:r>
                        <a:rPr lang="en-US" sz="2000" b="1" dirty="0" err="1">
                          <a:latin typeface="Calibri"/>
                          <a:ea typeface="Calibri"/>
                          <a:cs typeface="Calibri"/>
                        </a:rPr>
                        <a:t>so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1910" algn="ctr">
                        <a:lnSpc>
                          <a:spcPts val="2900"/>
                        </a:lnSpc>
                        <a:spcAft>
                          <a:spcPts val="0"/>
                        </a:spcAft>
                      </a:pPr>
                      <a:r>
                        <a:rPr lang="en-US" sz="2000" b="1" spc="5" dirty="0">
                          <a:latin typeface="Calibri"/>
                          <a:ea typeface="Calibri"/>
                          <a:cs typeface="Calibri"/>
                        </a:rPr>
                        <a:t>14-</a:t>
                      </a:r>
                      <a:r>
                        <a:rPr lang="en-US" sz="2000" b="1" spc="-10" dirty="0">
                          <a:latin typeface="Calibri"/>
                          <a:ea typeface="Calibri"/>
                          <a:cs typeface="Calibri"/>
                        </a:rPr>
                        <a:t>1</a:t>
                      </a:r>
                      <a:r>
                        <a:rPr lang="en-US" sz="2000" b="1" dirty="0">
                          <a:latin typeface="Calibri"/>
                          <a:ea typeface="Calibri"/>
                          <a:cs typeface="Calibri"/>
                        </a:rPr>
                        <a:t>5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ts val="29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latin typeface="Calibri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2000" b="1" spc="5" dirty="0" err="1">
                          <a:latin typeface="Calibri"/>
                          <a:ea typeface="Calibri"/>
                          <a:cs typeface="Calibri"/>
                        </a:rPr>
                        <a:t>ur</a:t>
                      </a:r>
                      <a:r>
                        <a:rPr lang="en-US" sz="2000" b="1" dirty="0" err="1">
                          <a:latin typeface="Calibri"/>
                          <a:ea typeface="Calibri"/>
                          <a:cs typeface="Calibri"/>
                        </a:rPr>
                        <a:t>so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0640" algn="ctr">
                        <a:lnSpc>
                          <a:spcPts val="2900"/>
                        </a:lnSpc>
                        <a:spcAft>
                          <a:spcPts val="0"/>
                        </a:spcAft>
                      </a:pPr>
                      <a:r>
                        <a:rPr lang="en-US" sz="2000" b="1" spc="5" dirty="0">
                          <a:latin typeface="Calibri"/>
                          <a:ea typeface="Calibri"/>
                          <a:cs typeface="Calibri"/>
                        </a:rPr>
                        <a:t>15-</a:t>
                      </a:r>
                      <a:r>
                        <a:rPr lang="en-US" sz="2000" b="1" spc="-10" dirty="0">
                          <a:latin typeface="Calibri"/>
                          <a:ea typeface="Calibri"/>
                          <a:cs typeface="Calibri"/>
                        </a:rPr>
                        <a:t>1</a:t>
                      </a:r>
                      <a:r>
                        <a:rPr lang="en-US" sz="2000" b="1" dirty="0">
                          <a:latin typeface="Calibri"/>
                          <a:ea typeface="Calibri"/>
                          <a:cs typeface="Calibri"/>
                        </a:rPr>
                        <a:t>6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ts val="29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latin typeface="Calibri"/>
                          <a:ea typeface="Calibri"/>
                          <a:cs typeface="Times New Roman"/>
                        </a:rPr>
                        <a:t>Curso 16-17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118">
                <a:tc>
                  <a:txBody>
                    <a:bodyPr/>
                    <a:lstStyle/>
                    <a:p>
                      <a:pPr marL="29845" algn="ctr">
                        <a:lnSpc>
                          <a:spcPts val="1455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</a:rPr>
                        <a:t>E</a:t>
                      </a:r>
                      <a:r>
                        <a:rPr lang="en-US" sz="2000" spc="5">
                          <a:latin typeface="Calibri"/>
                          <a:ea typeface="Calibri"/>
                          <a:cs typeface="Calibri"/>
                        </a:rPr>
                        <a:t>f</a:t>
                      </a:r>
                      <a:r>
                        <a:rPr lang="en-US" sz="2000">
                          <a:latin typeface="Calibri"/>
                          <a:ea typeface="Calibri"/>
                          <a:cs typeface="Calibri"/>
                        </a:rPr>
                        <a:t>i</a:t>
                      </a:r>
                      <a:r>
                        <a:rPr lang="en-US" sz="2000" spc="-5">
                          <a:latin typeface="Calibri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2000">
                          <a:latin typeface="Calibri"/>
                          <a:ea typeface="Calibri"/>
                          <a:cs typeface="Calibri"/>
                        </a:rPr>
                        <a:t>ie</a:t>
                      </a:r>
                      <a:r>
                        <a:rPr lang="en-US" sz="2000" spc="10">
                          <a:latin typeface="Calibri"/>
                          <a:ea typeface="Calibri"/>
                          <a:cs typeface="Calibri"/>
                        </a:rPr>
                        <a:t>n</a:t>
                      </a:r>
                      <a:r>
                        <a:rPr lang="en-US" sz="2000" spc="-5">
                          <a:latin typeface="Calibri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2000">
                          <a:latin typeface="Calibri"/>
                          <a:ea typeface="Calibri"/>
                          <a:cs typeface="Calibri"/>
                        </a:rPr>
                        <a:t>ia ac</a:t>
                      </a:r>
                      <a:r>
                        <a:rPr lang="en-US" sz="2000" spc="-15">
                          <a:latin typeface="Calibri"/>
                          <a:ea typeface="Calibri"/>
                          <a:cs typeface="Calibri"/>
                        </a:rPr>
                        <a:t>a</a:t>
                      </a:r>
                      <a:r>
                        <a:rPr lang="en-US" sz="2000" spc="5">
                          <a:latin typeface="Calibri"/>
                          <a:ea typeface="Calibri"/>
                          <a:cs typeface="Calibri"/>
                        </a:rPr>
                        <a:t>d</a:t>
                      </a:r>
                      <a:r>
                        <a:rPr lang="en-US" sz="2000">
                          <a:latin typeface="Calibri"/>
                          <a:ea typeface="Calibri"/>
                          <a:cs typeface="Calibri"/>
                        </a:rPr>
                        <a:t>émica</a:t>
                      </a:r>
                      <a:r>
                        <a:rPr lang="en-US" sz="2000" spc="-30"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2000">
                          <a:latin typeface="Calibri"/>
                          <a:ea typeface="Calibri"/>
                          <a:cs typeface="Calibri"/>
                        </a:rPr>
                        <a:t>v</a:t>
                      </a:r>
                      <a:r>
                        <a:rPr lang="en-US" sz="2000" spc="-10">
                          <a:latin typeface="Calibri"/>
                          <a:ea typeface="Calibri"/>
                          <a:cs typeface="Calibri"/>
                        </a:rPr>
                        <a:t>er</a:t>
                      </a:r>
                      <a:r>
                        <a:rPr lang="en-US" sz="2000" spc="5">
                          <a:latin typeface="Calibri"/>
                          <a:ea typeface="Calibri"/>
                          <a:cs typeface="Calibri"/>
                        </a:rPr>
                        <a:t>t</a:t>
                      </a:r>
                      <a:r>
                        <a:rPr lang="en-US" sz="2000">
                          <a:latin typeface="Calibri"/>
                          <a:ea typeface="Calibri"/>
                          <a:cs typeface="Calibri"/>
                        </a:rPr>
                        <a:t>i</a:t>
                      </a:r>
                      <a:r>
                        <a:rPr lang="en-US" sz="2000" spc="-5">
                          <a:latin typeface="Calibri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2000">
                          <a:latin typeface="Calibri"/>
                          <a:ea typeface="Calibri"/>
                          <a:cs typeface="Calibri"/>
                        </a:rPr>
                        <a:t>al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ts val="1455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</a:rPr>
                        <a:t>4</a:t>
                      </a:r>
                      <a:r>
                        <a:rPr lang="en-US" sz="2000" spc="5">
                          <a:latin typeface="Calibri"/>
                          <a:ea typeface="Calibri"/>
                          <a:cs typeface="Calibri"/>
                        </a:rPr>
                        <a:t>2</a:t>
                      </a:r>
                      <a:r>
                        <a:rPr lang="en-US" sz="2000">
                          <a:latin typeface="Calibri"/>
                          <a:ea typeface="Calibri"/>
                          <a:cs typeface="Calibri"/>
                        </a:rPr>
                        <a:t>,6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ts val="1455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Calibri"/>
                        </a:rPr>
                        <a:t>4</a:t>
                      </a:r>
                      <a:r>
                        <a:rPr lang="en-US" sz="2000" spc="5" dirty="0">
                          <a:latin typeface="Calibri"/>
                          <a:ea typeface="Calibri"/>
                          <a:cs typeface="Calibri"/>
                        </a:rPr>
                        <a:t>3</a:t>
                      </a:r>
                      <a:r>
                        <a:rPr lang="en-US" sz="2000" dirty="0">
                          <a:latin typeface="Calibri"/>
                          <a:ea typeface="Calibri"/>
                          <a:cs typeface="Calibri"/>
                        </a:rPr>
                        <a:t>,1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ts val="1455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</a:rPr>
                        <a:t>4</a:t>
                      </a:r>
                      <a:r>
                        <a:rPr lang="en-US" sz="2000" spc="5">
                          <a:latin typeface="Calibri"/>
                          <a:ea typeface="Calibri"/>
                          <a:cs typeface="Calibri"/>
                        </a:rPr>
                        <a:t>2</a:t>
                      </a:r>
                      <a:r>
                        <a:rPr lang="en-US" sz="2000">
                          <a:latin typeface="Calibri"/>
                          <a:ea typeface="Calibri"/>
                          <a:cs typeface="Calibri"/>
                        </a:rPr>
                        <a:t>,7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910" algn="ctr">
                        <a:lnSpc>
                          <a:spcPts val="1455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</a:rPr>
                        <a:t>4</a:t>
                      </a:r>
                      <a:r>
                        <a:rPr lang="en-US" sz="2000" spc="5">
                          <a:latin typeface="Calibri"/>
                          <a:ea typeface="Calibri"/>
                          <a:cs typeface="Calibri"/>
                        </a:rPr>
                        <a:t>3</a:t>
                      </a:r>
                      <a:r>
                        <a:rPr lang="en-US" sz="2000">
                          <a:latin typeface="Calibri"/>
                          <a:ea typeface="Calibri"/>
                          <a:cs typeface="Calibri"/>
                        </a:rPr>
                        <a:t>,2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ts val="1455"/>
                        </a:lnSpc>
                        <a:spcAft>
                          <a:spcPts val="0"/>
                        </a:spcAft>
                      </a:pPr>
                      <a:r>
                        <a:rPr lang="en-US" sz="2000" spc="5" dirty="0">
                          <a:latin typeface="Calibri"/>
                          <a:ea typeface="Calibri"/>
                          <a:cs typeface="Calibri"/>
                        </a:rPr>
                        <a:t>3</a:t>
                      </a:r>
                      <a:r>
                        <a:rPr lang="en-US" sz="2000" dirty="0">
                          <a:latin typeface="Calibri"/>
                          <a:ea typeface="Calibri"/>
                          <a:cs typeface="Calibri"/>
                        </a:rPr>
                        <a:t>9,2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ts val="1455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latin typeface="Calibri"/>
                          <a:ea typeface="Calibri"/>
                          <a:cs typeface="Times New Roman"/>
                        </a:rPr>
                        <a:t>43,1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150">
                <a:tc>
                  <a:txBody>
                    <a:bodyPr/>
                    <a:lstStyle/>
                    <a:p>
                      <a:pPr marL="29845" algn="ctr">
                        <a:lnSpc>
                          <a:spcPts val="146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</a:rPr>
                        <a:t>E</a:t>
                      </a:r>
                      <a:r>
                        <a:rPr lang="en-US" sz="2000" spc="5">
                          <a:latin typeface="Calibri"/>
                          <a:ea typeface="Calibri"/>
                          <a:cs typeface="Calibri"/>
                        </a:rPr>
                        <a:t>f</a:t>
                      </a:r>
                      <a:r>
                        <a:rPr lang="en-US" sz="2000">
                          <a:latin typeface="Calibri"/>
                          <a:ea typeface="Calibri"/>
                          <a:cs typeface="Calibri"/>
                        </a:rPr>
                        <a:t>i</a:t>
                      </a:r>
                      <a:r>
                        <a:rPr lang="en-US" sz="2000" spc="-5">
                          <a:latin typeface="Calibri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2000">
                          <a:latin typeface="Calibri"/>
                          <a:ea typeface="Calibri"/>
                          <a:cs typeface="Calibri"/>
                        </a:rPr>
                        <a:t>ie</a:t>
                      </a:r>
                      <a:r>
                        <a:rPr lang="en-US" sz="2000" spc="10">
                          <a:latin typeface="Calibri"/>
                          <a:ea typeface="Calibri"/>
                          <a:cs typeface="Calibri"/>
                        </a:rPr>
                        <a:t>n</a:t>
                      </a:r>
                      <a:r>
                        <a:rPr lang="en-US" sz="2000" spc="-5">
                          <a:latin typeface="Calibri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2000">
                          <a:latin typeface="Calibri"/>
                          <a:ea typeface="Calibri"/>
                          <a:cs typeface="Calibri"/>
                        </a:rPr>
                        <a:t>ia ac</a:t>
                      </a:r>
                      <a:r>
                        <a:rPr lang="en-US" sz="2000" spc="-15">
                          <a:latin typeface="Calibri"/>
                          <a:ea typeface="Calibri"/>
                          <a:cs typeface="Calibri"/>
                        </a:rPr>
                        <a:t>a</a:t>
                      </a:r>
                      <a:r>
                        <a:rPr lang="en-US" sz="2000" spc="5">
                          <a:latin typeface="Calibri"/>
                          <a:ea typeface="Calibri"/>
                          <a:cs typeface="Calibri"/>
                        </a:rPr>
                        <a:t>d</a:t>
                      </a:r>
                      <a:r>
                        <a:rPr lang="en-US" sz="2000">
                          <a:latin typeface="Calibri"/>
                          <a:ea typeface="Calibri"/>
                          <a:cs typeface="Calibri"/>
                        </a:rPr>
                        <a:t>émica</a:t>
                      </a:r>
                      <a:r>
                        <a:rPr lang="en-US" sz="2000" spc="-40"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2000">
                          <a:latin typeface="Calibri"/>
                          <a:ea typeface="Calibri"/>
                          <a:cs typeface="Calibri"/>
                        </a:rPr>
                        <a:t>l</a:t>
                      </a:r>
                      <a:r>
                        <a:rPr lang="en-US" sz="2000" spc="-10">
                          <a:latin typeface="Calibri"/>
                          <a:ea typeface="Calibri"/>
                          <a:cs typeface="Calibri"/>
                        </a:rPr>
                        <a:t>im</a:t>
                      </a:r>
                      <a:r>
                        <a:rPr lang="en-US" sz="2000" spc="5">
                          <a:latin typeface="Calibri"/>
                          <a:ea typeface="Calibri"/>
                          <a:cs typeface="Calibri"/>
                        </a:rPr>
                        <a:t>p</a:t>
                      </a:r>
                      <a:r>
                        <a:rPr lang="en-US" sz="2000">
                          <a:latin typeface="Calibri"/>
                          <a:ea typeface="Calibri"/>
                          <a:cs typeface="Calibri"/>
                        </a:rPr>
                        <a:t>ia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ts val="146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</a:rPr>
                        <a:t>4</a:t>
                      </a:r>
                      <a:r>
                        <a:rPr lang="en-US" sz="2000" spc="5">
                          <a:latin typeface="Calibri"/>
                          <a:ea typeface="Calibri"/>
                          <a:cs typeface="Calibri"/>
                        </a:rPr>
                        <a:t>3</a:t>
                      </a:r>
                      <a:r>
                        <a:rPr lang="en-US" sz="2000">
                          <a:latin typeface="Calibri"/>
                          <a:ea typeface="Calibri"/>
                          <a:cs typeface="Calibri"/>
                        </a:rPr>
                        <a:t>,3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ts val="146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Calibri"/>
                        </a:rPr>
                        <a:t>3</a:t>
                      </a:r>
                      <a:r>
                        <a:rPr lang="en-US" sz="2000" spc="5" dirty="0">
                          <a:latin typeface="Calibri"/>
                          <a:ea typeface="Calibri"/>
                          <a:cs typeface="Calibri"/>
                        </a:rPr>
                        <a:t>9</a:t>
                      </a:r>
                      <a:r>
                        <a:rPr lang="en-US" sz="2000" dirty="0">
                          <a:latin typeface="Calibri"/>
                          <a:ea typeface="Calibri"/>
                          <a:cs typeface="Calibri"/>
                        </a:rPr>
                        <a:t>,9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ts val="146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Calibri"/>
                        </a:rPr>
                        <a:t>3</a:t>
                      </a:r>
                      <a:r>
                        <a:rPr lang="en-US" sz="2000" spc="5" dirty="0">
                          <a:latin typeface="Calibri"/>
                          <a:ea typeface="Calibri"/>
                          <a:cs typeface="Calibri"/>
                        </a:rPr>
                        <a:t>8</a:t>
                      </a:r>
                      <a:r>
                        <a:rPr lang="en-US" sz="2000" dirty="0">
                          <a:latin typeface="Calibri"/>
                          <a:ea typeface="Calibri"/>
                          <a:cs typeface="Calibri"/>
                        </a:rPr>
                        <a:t>,0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910" algn="ctr">
                        <a:lnSpc>
                          <a:spcPts val="146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</a:rPr>
                        <a:t>3</a:t>
                      </a:r>
                      <a:r>
                        <a:rPr lang="en-US" sz="2000" spc="5">
                          <a:latin typeface="Calibri"/>
                          <a:ea typeface="Calibri"/>
                          <a:cs typeface="Calibri"/>
                        </a:rPr>
                        <a:t>6</a:t>
                      </a:r>
                      <a:r>
                        <a:rPr lang="en-US" sz="2000">
                          <a:latin typeface="Calibri"/>
                          <a:ea typeface="Calibri"/>
                          <a:cs typeface="Calibri"/>
                        </a:rPr>
                        <a:t>,8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ts val="146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</a:rPr>
                        <a:t>3</a:t>
                      </a:r>
                      <a:r>
                        <a:rPr lang="en-US" sz="2000" b="1" spc="5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</a:rPr>
                        <a:t>9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</a:rPr>
                        <a:t>,7</a:t>
                      </a:r>
                      <a:endParaRPr lang="es-ES" sz="20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ts val="146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s-ES" sz="20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39,7</a:t>
                      </a:r>
                      <a:endParaRPr lang="es-ES" sz="20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150">
                <a:tc>
                  <a:txBody>
                    <a:bodyPr/>
                    <a:lstStyle/>
                    <a:p>
                      <a:pPr marL="29845" algn="ctr">
                        <a:lnSpc>
                          <a:spcPts val="1455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latin typeface="Calibri"/>
                          <a:ea typeface="Calibri"/>
                          <a:cs typeface="Calibri"/>
                        </a:rPr>
                        <a:t>E</a:t>
                      </a:r>
                      <a:r>
                        <a:rPr lang="es-ES" sz="2000" spc="5">
                          <a:latin typeface="Calibri"/>
                          <a:ea typeface="Calibri"/>
                          <a:cs typeface="Calibri"/>
                        </a:rPr>
                        <a:t>f</a:t>
                      </a:r>
                      <a:r>
                        <a:rPr lang="es-ES" sz="2000">
                          <a:latin typeface="Calibri"/>
                          <a:ea typeface="Calibri"/>
                          <a:cs typeface="Calibri"/>
                        </a:rPr>
                        <a:t>i</a:t>
                      </a:r>
                      <a:r>
                        <a:rPr lang="es-ES" sz="2000" spc="-5">
                          <a:latin typeface="Calibri"/>
                          <a:ea typeface="Calibri"/>
                          <a:cs typeface="Calibri"/>
                        </a:rPr>
                        <a:t>c</a:t>
                      </a:r>
                      <a:r>
                        <a:rPr lang="es-ES" sz="2000">
                          <a:latin typeface="Calibri"/>
                          <a:ea typeface="Calibri"/>
                          <a:cs typeface="Calibri"/>
                        </a:rPr>
                        <a:t>ie</a:t>
                      </a:r>
                      <a:r>
                        <a:rPr lang="es-ES" sz="2000" spc="10">
                          <a:latin typeface="Calibri"/>
                          <a:ea typeface="Calibri"/>
                          <a:cs typeface="Calibri"/>
                        </a:rPr>
                        <a:t>n</a:t>
                      </a:r>
                      <a:r>
                        <a:rPr lang="es-ES" sz="2000" spc="-5">
                          <a:latin typeface="Calibri"/>
                          <a:ea typeface="Calibri"/>
                          <a:cs typeface="Calibri"/>
                        </a:rPr>
                        <a:t>c</a:t>
                      </a:r>
                      <a:r>
                        <a:rPr lang="es-ES" sz="2000">
                          <a:latin typeface="Calibri"/>
                          <a:ea typeface="Calibri"/>
                          <a:cs typeface="Calibri"/>
                        </a:rPr>
                        <a:t>ia</a:t>
                      </a:r>
                      <a:r>
                        <a:rPr lang="es-ES" sz="2000" spc="-10"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s-ES" sz="2000">
                          <a:latin typeface="Calibri"/>
                          <a:ea typeface="Calibri"/>
                          <a:cs typeface="Calibri"/>
                        </a:rPr>
                        <a:t>en</a:t>
                      </a:r>
                      <a:r>
                        <a:rPr lang="es-ES" sz="2000" spc="-10"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s-ES" sz="2000">
                          <a:latin typeface="Calibri"/>
                          <a:ea typeface="Calibri"/>
                          <a:cs typeface="Calibri"/>
                        </a:rPr>
                        <a:t>el</a:t>
                      </a:r>
                      <a:r>
                        <a:rPr lang="es-ES" sz="2000" spc="5"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s-ES" sz="2000" spc="-5">
                          <a:latin typeface="Calibri"/>
                          <a:ea typeface="Calibri"/>
                          <a:cs typeface="Calibri"/>
                        </a:rPr>
                        <a:t>c</a:t>
                      </a:r>
                      <a:r>
                        <a:rPr lang="es-ES" sz="2000">
                          <a:latin typeface="Calibri"/>
                          <a:ea typeface="Calibri"/>
                          <a:cs typeface="Calibri"/>
                        </a:rPr>
                        <a:t>i</a:t>
                      </a:r>
                      <a:r>
                        <a:rPr lang="es-ES" sz="2000" spc="-5">
                          <a:latin typeface="Calibri"/>
                          <a:ea typeface="Calibri"/>
                          <a:cs typeface="Calibri"/>
                        </a:rPr>
                        <a:t>c</a:t>
                      </a:r>
                      <a:r>
                        <a:rPr lang="es-ES" sz="2000">
                          <a:latin typeface="Calibri"/>
                          <a:ea typeface="Calibri"/>
                          <a:cs typeface="Calibri"/>
                        </a:rPr>
                        <a:t>lo (</a:t>
                      </a:r>
                      <a:r>
                        <a:rPr lang="es-ES" sz="2000" spc="-10">
                          <a:latin typeface="Calibri"/>
                          <a:ea typeface="Calibri"/>
                          <a:cs typeface="Calibri"/>
                        </a:rPr>
                        <a:t>C</a:t>
                      </a:r>
                      <a:r>
                        <a:rPr lang="es-ES" sz="2000" spc="5">
                          <a:latin typeface="Calibri"/>
                          <a:ea typeface="Calibri"/>
                          <a:cs typeface="Calibri"/>
                        </a:rPr>
                        <a:t>D</a:t>
                      </a:r>
                      <a:r>
                        <a:rPr lang="es-ES" sz="2000">
                          <a:latin typeface="Calibri"/>
                          <a:ea typeface="Calibri"/>
                          <a:cs typeface="Calibri"/>
                        </a:rPr>
                        <a:t>)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ts val="1455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Calibri"/>
                        </a:rPr>
                        <a:t>5</a:t>
                      </a:r>
                      <a:r>
                        <a:rPr lang="en-US" sz="2000" spc="5" dirty="0">
                          <a:latin typeface="Calibri"/>
                          <a:ea typeface="Calibri"/>
                          <a:cs typeface="Calibri"/>
                        </a:rPr>
                        <a:t>1</a:t>
                      </a:r>
                      <a:r>
                        <a:rPr lang="en-US" sz="2000" dirty="0">
                          <a:latin typeface="Calibri"/>
                          <a:ea typeface="Calibri"/>
                          <a:cs typeface="Calibri"/>
                        </a:rPr>
                        <a:t>,8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ts val="1455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Calibri"/>
                        </a:rPr>
                        <a:t>5</a:t>
                      </a:r>
                      <a:r>
                        <a:rPr lang="en-US" sz="2000" spc="5" dirty="0">
                          <a:latin typeface="Calibri"/>
                          <a:ea typeface="Calibri"/>
                          <a:cs typeface="Calibri"/>
                        </a:rPr>
                        <a:t>1</a:t>
                      </a:r>
                      <a:r>
                        <a:rPr lang="en-US" sz="2000" dirty="0">
                          <a:latin typeface="Calibri"/>
                          <a:ea typeface="Calibri"/>
                          <a:cs typeface="Calibri"/>
                        </a:rPr>
                        <a:t>,0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ts val="1455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Calibri"/>
                        </a:rPr>
                        <a:t>7</a:t>
                      </a:r>
                      <a:r>
                        <a:rPr lang="en-US" sz="2000" spc="5" dirty="0">
                          <a:latin typeface="Calibri"/>
                          <a:ea typeface="Calibri"/>
                          <a:cs typeface="Calibri"/>
                        </a:rPr>
                        <a:t>7</a:t>
                      </a:r>
                      <a:r>
                        <a:rPr lang="en-US" sz="2000" dirty="0">
                          <a:latin typeface="Calibri"/>
                          <a:ea typeface="Calibri"/>
                          <a:cs typeface="Calibri"/>
                        </a:rPr>
                        <a:t>,5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910" algn="ctr">
                        <a:lnSpc>
                          <a:spcPts val="1455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Calibri"/>
                        </a:rPr>
                        <a:t>4</a:t>
                      </a:r>
                      <a:r>
                        <a:rPr lang="en-US" sz="2000" spc="5" dirty="0">
                          <a:latin typeface="Calibri"/>
                          <a:ea typeface="Calibri"/>
                          <a:cs typeface="Calibri"/>
                        </a:rPr>
                        <a:t>5</a:t>
                      </a:r>
                      <a:r>
                        <a:rPr lang="en-US" sz="2000" dirty="0">
                          <a:latin typeface="Calibri"/>
                          <a:ea typeface="Calibri"/>
                          <a:cs typeface="Calibri"/>
                        </a:rPr>
                        <a:t>,5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ts val="1455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</a:rPr>
                        <a:t>7</a:t>
                      </a:r>
                      <a:r>
                        <a:rPr lang="en-US" sz="2000" b="1" spc="5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</a:rPr>
                        <a:t>5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</a:rPr>
                        <a:t>,4</a:t>
                      </a:r>
                      <a:endParaRPr lang="es-ES" sz="20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ts val="1455"/>
                        </a:lnSpc>
                        <a:spcAft>
                          <a:spcPts val="0"/>
                        </a:spcAft>
                      </a:pPr>
                      <a:endParaRPr lang="es-ES" sz="20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150">
                <a:tc>
                  <a:txBody>
                    <a:bodyPr/>
                    <a:lstStyle/>
                    <a:p>
                      <a:pPr marL="29845" algn="ctr">
                        <a:lnSpc>
                          <a:spcPts val="1455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</a:rPr>
                        <a:t>P</a:t>
                      </a:r>
                      <a:r>
                        <a:rPr lang="en-US" sz="2000" spc="5">
                          <a:latin typeface="Calibri"/>
                          <a:ea typeface="Calibri"/>
                          <a:cs typeface="Calibri"/>
                        </a:rPr>
                        <a:t>r</a:t>
                      </a:r>
                      <a:r>
                        <a:rPr lang="en-US" sz="2000">
                          <a:latin typeface="Calibri"/>
                          <a:ea typeface="Calibri"/>
                          <a:cs typeface="Calibri"/>
                        </a:rPr>
                        <a:t>o</a:t>
                      </a:r>
                      <a:r>
                        <a:rPr lang="en-US" sz="2000" spc="5">
                          <a:latin typeface="Calibri"/>
                          <a:ea typeface="Calibri"/>
                          <a:cs typeface="Calibri"/>
                        </a:rPr>
                        <a:t>m</a:t>
                      </a:r>
                      <a:r>
                        <a:rPr lang="en-US" sz="2000">
                          <a:latin typeface="Calibri"/>
                          <a:ea typeface="Calibri"/>
                          <a:cs typeface="Calibri"/>
                        </a:rPr>
                        <a:t>oci</a:t>
                      </a:r>
                      <a:r>
                        <a:rPr lang="en-US" sz="2000" spc="-10">
                          <a:latin typeface="Calibri"/>
                          <a:ea typeface="Calibri"/>
                          <a:cs typeface="Calibri"/>
                        </a:rPr>
                        <a:t>ó</a:t>
                      </a:r>
                      <a:r>
                        <a:rPr lang="en-US" sz="2000">
                          <a:latin typeface="Calibri"/>
                          <a:ea typeface="Calibri"/>
                          <a:cs typeface="Calibri"/>
                        </a:rPr>
                        <a:t>n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ts val="1455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Calibri"/>
                        </a:rPr>
                        <a:t>8</a:t>
                      </a:r>
                      <a:r>
                        <a:rPr lang="en-US" sz="2000" spc="5" dirty="0">
                          <a:latin typeface="Calibri"/>
                          <a:ea typeface="Calibri"/>
                          <a:cs typeface="Calibri"/>
                        </a:rPr>
                        <a:t>2</a:t>
                      </a:r>
                      <a:r>
                        <a:rPr lang="en-US" sz="2000" dirty="0">
                          <a:latin typeface="Calibri"/>
                          <a:ea typeface="Calibri"/>
                          <a:cs typeface="Calibri"/>
                        </a:rPr>
                        <a:t>,59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ts val="1455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Calibri"/>
                        </a:rPr>
                        <a:t>8</a:t>
                      </a:r>
                      <a:r>
                        <a:rPr lang="en-US" sz="2000" spc="5" dirty="0">
                          <a:latin typeface="Calibri"/>
                          <a:ea typeface="Calibri"/>
                          <a:cs typeface="Calibri"/>
                        </a:rPr>
                        <a:t>3</a:t>
                      </a:r>
                      <a:r>
                        <a:rPr lang="en-US" sz="2000" dirty="0">
                          <a:latin typeface="Calibri"/>
                          <a:ea typeface="Calibri"/>
                          <a:cs typeface="Calibri"/>
                        </a:rPr>
                        <a:t>,25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ts val="1455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Calibri"/>
                        </a:rPr>
                        <a:t>8</a:t>
                      </a:r>
                      <a:r>
                        <a:rPr lang="en-US" sz="2000" spc="5" dirty="0">
                          <a:latin typeface="Calibri"/>
                          <a:ea typeface="Calibri"/>
                          <a:cs typeface="Calibri"/>
                        </a:rPr>
                        <a:t>3</a:t>
                      </a:r>
                      <a:r>
                        <a:rPr lang="en-US" sz="2000" dirty="0">
                          <a:latin typeface="Calibri"/>
                          <a:ea typeface="Calibri"/>
                          <a:cs typeface="Calibri"/>
                        </a:rPr>
                        <a:t>,68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910" algn="ctr">
                        <a:lnSpc>
                          <a:spcPts val="1455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Calibri"/>
                        </a:rPr>
                        <a:t>8</a:t>
                      </a:r>
                      <a:r>
                        <a:rPr lang="en-US" sz="2000" spc="5" dirty="0">
                          <a:latin typeface="Calibri"/>
                          <a:ea typeface="Calibri"/>
                          <a:cs typeface="Calibri"/>
                        </a:rPr>
                        <a:t>3</a:t>
                      </a:r>
                      <a:r>
                        <a:rPr lang="en-US" sz="2000" dirty="0">
                          <a:latin typeface="Calibri"/>
                          <a:ea typeface="Calibri"/>
                          <a:cs typeface="Calibri"/>
                        </a:rPr>
                        <a:t>,71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ts val="1455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</a:rPr>
                        <a:t>8</a:t>
                      </a:r>
                      <a:r>
                        <a:rPr lang="en-US" sz="2000" b="1" spc="5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</a:rPr>
                        <a:t>3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</a:rPr>
                        <a:t>,94</a:t>
                      </a:r>
                      <a:endParaRPr lang="es-ES" sz="20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ts val="1455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83,8</a:t>
                      </a:r>
                      <a:endParaRPr lang="es-ES" sz="20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4127">
                <a:tc>
                  <a:txBody>
                    <a:bodyPr/>
                    <a:lstStyle/>
                    <a:p>
                      <a:pPr marL="29845" algn="ctr">
                        <a:lnSpc>
                          <a:spcPts val="1455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latin typeface="Calibri"/>
                          <a:ea typeface="Calibri"/>
                          <a:cs typeface="Calibri"/>
                        </a:rPr>
                        <a:t>E</a:t>
                      </a:r>
                      <a:r>
                        <a:rPr lang="es-ES" sz="2000" spc="5">
                          <a:latin typeface="Calibri"/>
                          <a:ea typeface="Calibri"/>
                          <a:cs typeface="Calibri"/>
                        </a:rPr>
                        <a:t>f</a:t>
                      </a:r>
                      <a:r>
                        <a:rPr lang="es-ES" sz="2000">
                          <a:latin typeface="Calibri"/>
                          <a:ea typeface="Calibri"/>
                          <a:cs typeface="Calibri"/>
                        </a:rPr>
                        <a:t>i</a:t>
                      </a:r>
                      <a:r>
                        <a:rPr lang="es-ES" sz="2000" spc="-5">
                          <a:latin typeface="Calibri"/>
                          <a:ea typeface="Calibri"/>
                          <a:cs typeface="Calibri"/>
                        </a:rPr>
                        <a:t>c</a:t>
                      </a:r>
                      <a:r>
                        <a:rPr lang="es-ES" sz="2000">
                          <a:latin typeface="Calibri"/>
                          <a:ea typeface="Calibri"/>
                          <a:cs typeface="Calibri"/>
                        </a:rPr>
                        <a:t>ie</a:t>
                      </a:r>
                      <a:r>
                        <a:rPr lang="es-ES" sz="2000" spc="10">
                          <a:latin typeface="Calibri"/>
                          <a:ea typeface="Calibri"/>
                          <a:cs typeface="Calibri"/>
                        </a:rPr>
                        <a:t>n</a:t>
                      </a:r>
                      <a:r>
                        <a:rPr lang="es-ES" sz="2000" spc="-5">
                          <a:latin typeface="Calibri"/>
                          <a:ea typeface="Calibri"/>
                          <a:cs typeface="Calibri"/>
                        </a:rPr>
                        <a:t>c</a:t>
                      </a:r>
                      <a:r>
                        <a:rPr lang="es-ES" sz="2000">
                          <a:latin typeface="Calibri"/>
                          <a:ea typeface="Calibri"/>
                          <a:cs typeface="Calibri"/>
                        </a:rPr>
                        <a:t>ia</a:t>
                      </a:r>
                      <a:r>
                        <a:rPr lang="es-ES" sz="2000" spc="-10"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s-ES" sz="2000">
                          <a:latin typeface="Calibri"/>
                          <a:ea typeface="Calibri"/>
                          <a:cs typeface="Calibri"/>
                        </a:rPr>
                        <a:t>en</a:t>
                      </a:r>
                      <a:r>
                        <a:rPr lang="es-ES" sz="2000" spc="-10"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s-ES" sz="2000">
                          <a:latin typeface="Calibri"/>
                          <a:ea typeface="Calibri"/>
                          <a:cs typeface="Calibri"/>
                        </a:rPr>
                        <a:t>el</a:t>
                      </a:r>
                      <a:r>
                        <a:rPr lang="es-ES" sz="2000" spc="5"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s-ES" sz="2000" spc="-5">
                          <a:latin typeface="Calibri"/>
                          <a:ea typeface="Calibri"/>
                          <a:cs typeface="Calibri"/>
                        </a:rPr>
                        <a:t>c</a:t>
                      </a:r>
                      <a:r>
                        <a:rPr lang="es-ES" sz="2000">
                          <a:latin typeface="Calibri"/>
                          <a:ea typeface="Calibri"/>
                          <a:cs typeface="Calibri"/>
                        </a:rPr>
                        <a:t>i</a:t>
                      </a:r>
                      <a:r>
                        <a:rPr lang="es-ES" sz="2000" spc="-5">
                          <a:latin typeface="Calibri"/>
                          <a:ea typeface="Calibri"/>
                          <a:cs typeface="Calibri"/>
                        </a:rPr>
                        <a:t>c</a:t>
                      </a:r>
                      <a:r>
                        <a:rPr lang="es-ES" sz="2000">
                          <a:latin typeface="Calibri"/>
                          <a:ea typeface="Calibri"/>
                          <a:cs typeface="Calibri"/>
                        </a:rPr>
                        <a:t>lo </a:t>
                      </a:r>
                      <a:r>
                        <a:rPr lang="es-ES" sz="2000" spc="-5">
                          <a:latin typeface="Calibri"/>
                          <a:ea typeface="Calibri"/>
                          <a:cs typeface="Calibri"/>
                        </a:rPr>
                        <a:t>C</a:t>
                      </a:r>
                      <a:r>
                        <a:rPr lang="es-ES" sz="2000" spc="-10">
                          <a:latin typeface="Calibri"/>
                          <a:ea typeface="Calibri"/>
                          <a:cs typeface="Calibri"/>
                        </a:rPr>
                        <a:t>P</a:t>
                      </a:r>
                      <a:r>
                        <a:rPr lang="es-ES" sz="2000">
                          <a:latin typeface="Calibri"/>
                          <a:ea typeface="Calibri"/>
                          <a:cs typeface="Calibri"/>
                        </a:rPr>
                        <a:t>E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ts val="1455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</a:rPr>
                        <a:t>1</a:t>
                      </a:r>
                      <a:r>
                        <a:rPr lang="en-US" sz="2000" spc="5">
                          <a:latin typeface="Calibri"/>
                          <a:ea typeface="Calibri"/>
                          <a:cs typeface="Calibri"/>
                        </a:rPr>
                        <a:t>3</a:t>
                      </a:r>
                      <a:r>
                        <a:rPr lang="en-US" sz="2000">
                          <a:latin typeface="Calibri"/>
                          <a:ea typeface="Calibri"/>
                          <a:cs typeface="Calibri"/>
                        </a:rPr>
                        <a:t>,5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ts val="1455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</a:rPr>
                        <a:t>1</a:t>
                      </a:r>
                      <a:r>
                        <a:rPr lang="en-US" sz="2000" spc="5">
                          <a:latin typeface="Calibri"/>
                          <a:ea typeface="Calibri"/>
                          <a:cs typeface="Calibri"/>
                        </a:rPr>
                        <a:t>2</a:t>
                      </a:r>
                      <a:r>
                        <a:rPr lang="en-US" sz="2000">
                          <a:latin typeface="Calibri"/>
                          <a:ea typeface="Calibri"/>
                          <a:cs typeface="Calibri"/>
                        </a:rPr>
                        <a:t>,2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ts val="1455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</a:rPr>
                        <a:t>1</a:t>
                      </a:r>
                      <a:r>
                        <a:rPr lang="en-US" sz="2000" spc="5">
                          <a:latin typeface="Calibri"/>
                          <a:ea typeface="Calibri"/>
                          <a:cs typeface="Calibri"/>
                        </a:rPr>
                        <a:t>8</a:t>
                      </a:r>
                      <a:r>
                        <a:rPr lang="en-US" sz="2000">
                          <a:latin typeface="Calibri"/>
                          <a:ea typeface="Calibri"/>
                          <a:cs typeface="Calibri"/>
                        </a:rPr>
                        <a:t>,1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910" algn="ctr">
                        <a:lnSpc>
                          <a:spcPts val="1455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Calibri"/>
                        </a:rPr>
                        <a:t>5,5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ts val="1455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Calibri"/>
                        </a:rPr>
                        <a:t>1</a:t>
                      </a:r>
                      <a:r>
                        <a:rPr lang="en-US" sz="2000" spc="5" dirty="0">
                          <a:latin typeface="Calibri"/>
                          <a:ea typeface="Calibri"/>
                          <a:cs typeface="Calibri"/>
                        </a:rPr>
                        <a:t>5</a:t>
                      </a:r>
                      <a:r>
                        <a:rPr lang="en-US" sz="2000" dirty="0">
                          <a:latin typeface="Calibri"/>
                          <a:ea typeface="Calibri"/>
                          <a:cs typeface="Calibri"/>
                        </a:rPr>
                        <a:t>,0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ts val="1455"/>
                        </a:lnSpc>
                        <a:spcAft>
                          <a:spcPts val="0"/>
                        </a:spcAft>
                      </a:pP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9966">
                <a:tc>
                  <a:txBody>
                    <a:bodyPr/>
                    <a:lstStyle/>
                    <a:p>
                      <a:pPr marL="29845" algn="ctr">
                        <a:lnSpc>
                          <a:spcPts val="145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Calibri"/>
                          <a:ea typeface="Calibri"/>
                          <a:cs typeface="Calibri"/>
                        </a:rPr>
                        <a:t>Ín</a:t>
                      </a:r>
                      <a:r>
                        <a:rPr lang="es-ES" sz="2000" spc="5" dirty="0">
                          <a:latin typeface="Calibri"/>
                          <a:ea typeface="Calibri"/>
                          <a:cs typeface="Calibri"/>
                        </a:rPr>
                        <a:t>d</a:t>
                      </a:r>
                      <a:r>
                        <a:rPr lang="es-ES" sz="2000" dirty="0">
                          <a:latin typeface="Calibri"/>
                          <a:ea typeface="Calibri"/>
                          <a:cs typeface="Calibri"/>
                        </a:rPr>
                        <a:t>i</a:t>
                      </a:r>
                      <a:r>
                        <a:rPr lang="es-ES" sz="2000" spc="-5" dirty="0">
                          <a:latin typeface="Calibri"/>
                          <a:ea typeface="Calibri"/>
                          <a:cs typeface="Calibri"/>
                        </a:rPr>
                        <a:t>c</a:t>
                      </a:r>
                      <a:r>
                        <a:rPr lang="es-ES" sz="2000" dirty="0">
                          <a:latin typeface="Calibri"/>
                          <a:ea typeface="Calibri"/>
                          <a:cs typeface="Calibri"/>
                        </a:rPr>
                        <a:t>e</a:t>
                      </a:r>
                      <a:r>
                        <a:rPr lang="es-ES" sz="2000" spc="-10" dirty="0"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s-ES" sz="2000" spc="5" dirty="0">
                          <a:latin typeface="Calibri"/>
                          <a:ea typeface="Calibri"/>
                          <a:cs typeface="Calibri"/>
                        </a:rPr>
                        <a:t>d</a:t>
                      </a:r>
                      <a:r>
                        <a:rPr lang="es-ES" sz="2000" dirty="0">
                          <a:latin typeface="Calibri"/>
                          <a:ea typeface="Calibri"/>
                          <a:cs typeface="Calibri"/>
                        </a:rPr>
                        <a:t>e éx</a:t>
                      </a:r>
                      <a:r>
                        <a:rPr lang="es-ES" sz="2000" spc="-10" dirty="0">
                          <a:latin typeface="Calibri"/>
                          <a:ea typeface="Calibri"/>
                          <a:cs typeface="Calibri"/>
                        </a:rPr>
                        <a:t>i</a:t>
                      </a:r>
                      <a:r>
                        <a:rPr lang="es-ES" sz="2000" spc="5" dirty="0">
                          <a:latin typeface="Calibri"/>
                          <a:ea typeface="Calibri"/>
                          <a:cs typeface="Calibri"/>
                        </a:rPr>
                        <a:t>t</a:t>
                      </a:r>
                      <a:r>
                        <a:rPr lang="es-ES" sz="2000" dirty="0">
                          <a:latin typeface="Calibri"/>
                          <a:ea typeface="Calibri"/>
                          <a:cs typeface="Calibri"/>
                        </a:rPr>
                        <a:t>o </a:t>
                      </a:r>
                      <a:r>
                        <a:rPr lang="es-ES" sz="2000" dirty="0" smtClean="0">
                          <a:latin typeface="Calibri"/>
                          <a:ea typeface="Calibri"/>
                          <a:cs typeface="Calibri"/>
                        </a:rPr>
                        <a:t>en </a:t>
                      </a:r>
                      <a:r>
                        <a:rPr lang="es-ES" sz="2000" spc="-10" dirty="0" smtClean="0">
                          <a:latin typeface="Calibri"/>
                          <a:ea typeface="Calibri"/>
                          <a:cs typeface="Calibri"/>
                        </a:rPr>
                        <a:t>E</a:t>
                      </a:r>
                      <a:r>
                        <a:rPr lang="es-ES" sz="2000" spc="5" dirty="0" smtClean="0">
                          <a:latin typeface="Calibri"/>
                          <a:ea typeface="Calibri"/>
                          <a:cs typeface="Calibri"/>
                        </a:rPr>
                        <a:t>du</a:t>
                      </a:r>
                      <a:r>
                        <a:rPr lang="es-ES" sz="2000" spc="-5" dirty="0" smtClean="0">
                          <a:latin typeface="Calibri"/>
                          <a:ea typeface="Calibri"/>
                          <a:cs typeface="Calibri"/>
                        </a:rPr>
                        <a:t>c</a:t>
                      </a:r>
                      <a:r>
                        <a:rPr lang="es-ES" sz="2000" dirty="0" smtClean="0">
                          <a:latin typeface="Calibri"/>
                          <a:ea typeface="Calibri"/>
                          <a:cs typeface="Calibri"/>
                        </a:rPr>
                        <a:t>aci</a:t>
                      </a:r>
                      <a:r>
                        <a:rPr lang="es-ES" sz="2000" spc="-10" dirty="0" smtClean="0">
                          <a:latin typeface="Calibri"/>
                          <a:ea typeface="Calibri"/>
                          <a:cs typeface="Calibri"/>
                        </a:rPr>
                        <a:t>ó</a:t>
                      </a:r>
                      <a:r>
                        <a:rPr lang="es-ES" sz="2000" dirty="0" smtClean="0">
                          <a:latin typeface="Calibri"/>
                          <a:ea typeface="Calibri"/>
                          <a:cs typeface="Calibri"/>
                        </a:rPr>
                        <a:t>n</a:t>
                      </a:r>
                      <a:r>
                        <a:rPr lang="es-ES" sz="2000" spc="5" dirty="0" smtClean="0"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s-ES" sz="2000" dirty="0">
                          <a:latin typeface="Calibri"/>
                          <a:ea typeface="Calibri"/>
                          <a:cs typeface="Calibri"/>
                        </a:rPr>
                        <a:t>a</a:t>
                      </a:r>
                      <a:r>
                        <a:rPr lang="es-ES" sz="2000" spc="-5" dirty="0"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s-ES" sz="2000" spc="5" dirty="0">
                          <a:latin typeface="Calibri"/>
                          <a:ea typeface="Calibri"/>
                          <a:cs typeface="Calibri"/>
                        </a:rPr>
                        <a:t>d</a:t>
                      </a:r>
                      <a:r>
                        <a:rPr lang="es-ES" sz="2000" dirty="0">
                          <a:latin typeface="Calibri"/>
                          <a:ea typeface="Calibri"/>
                          <a:cs typeface="Calibri"/>
                        </a:rPr>
                        <a:t>is</a:t>
                      </a:r>
                      <a:r>
                        <a:rPr lang="es-ES" sz="2000" spc="5" dirty="0">
                          <a:latin typeface="Calibri"/>
                          <a:ea typeface="Calibri"/>
                          <a:cs typeface="Calibri"/>
                        </a:rPr>
                        <a:t>t</a:t>
                      </a:r>
                      <a:r>
                        <a:rPr lang="es-ES" sz="2000" spc="-10" dirty="0">
                          <a:latin typeface="Calibri"/>
                          <a:ea typeface="Calibri"/>
                          <a:cs typeface="Calibri"/>
                        </a:rPr>
                        <a:t>a</a:t>
                      </a:r>
                      <a:r>
                        <a:rPr lang="es-ES" sz="2000" spc="5" dirty="0">
                          <a:latin typeface="Calibri"/>
                          <a:ea typeface="Calibri"/>
                          <a:cs typeface="Calibri"/>
                        </a:rPr>
                        <a:t>n</a:t>
                      </a:r>
                      <a:r>
                        <a:rPr lang="es-ES" sz="2000" spc="-5" dirty="0">
                          <a:latin typeface="Calibri"/>
                          <a:ea typeface="Calibri"/>
                          <a:cs typeface="Calibri"/>
                        </a:rPr>
                        <a:t>c</a:t>
                      </a:r>
                      <a:r>
                        <a:rPr lang="es-ES" sz="2000" dirty="0">
                          <a:latin typeface="Calibri"/>
                          <a:ea typeface="Calibri"/>
                          <a:cs typeface="Calibri"/>
                        </a:rPr>
                        <a:t>ia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ts val="145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</a:rPr>
                        <a:t>5,5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ts val="145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</a:rPr>
                        <a:t>3,3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2 Rectángulo"/>
          <p:cNvSpPr/>
          <p:nvPr/>
        </p:nvSpPr>
        <p:spPr>
          <a:xfrm>
            <a:off x="175845" y="750164"/>
            <a:ext cx="11922369" cy="138499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just"/>
            <a:r>
              <a:rPr lang="es-ES" sz="2800" dirty="0" smtClean="0">
                <a:solidFill>
                  <a:schemeClr val="bg1"/>
                </a:solidFill>
              </a:rPr>
              <a:t>Incremento de la tendencia en los principales indicadores del proceso de formación de pregrado: promoción, eficiencia en el ciclo y eficiencia académica limpia</a:t>
            </a:r>
            <a:endParaRPr lang="es-ES" sz="2800" dirty="0">
              <a:solidFill>
                <a:schemeClr val="bg1"/>
              </a:solidFill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6" name="Imagen 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imagen_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333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2052" name="Imagen 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 descr="imagen_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8 CuadroTexto"/>
          <p:cNvSpPr txBox="1">
            <a:spLocks noChangeArrowheads="1"/>
          </p:cNvSpPr>
          <p:nvPr/>
        </p:nvSpPr>
        <p:spPr bwMode="auto">
          <a:xfrm>
            <a:off x="2915765" y="3277245"/>
            <a:ext cx="9276235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s-MX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     </a:t>
            </a:r>
            <a:r>
              <a:rPr lang="es-MX" sz="54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n-lt"/>
              </a:rPr>
              <a:t>Interacción Social</a:t>
            </a:r>
            <a:endParaRPr lang="es-MX" sz="4800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013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7" name="Imagen 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imagen_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022759163"/>
              </p:ext>
            </p:extLst>
          </p:nvPr>
        </p:nvGraphicFramePr>
        <p:xfrm>
          <a:off x="499872" y="1134194"/>
          <a:ext cx="1111823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718546" y="219456"/>
            <a:ext cx="7251699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s-ES" sz="4000" dirty="0" smtClean="0">
                <a:solidFill>
                  <a:schemeClr val="bg1"/>
                </a:solidFill>
              </a:rPr>
              <a:t>Programas, Convenios y Proyectos </a:t>
            </a:r>
            <a:endParaRPr lang="es-E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70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Rectángulo"/>
          <p:cNvSpPr>
            <a:spLocks noChangeArrowheads="1"/>
          </p:cNvSpPr>
          <p:nvPr/>
        </p:nvSpPr>
        <p:spPr bwMode="auto">
          <a:xfrm>
            <a:off x="201083" y="5689067"/>
            <a:ext cx="11475101" cy="101566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s-ES" sz="2000" i="1" dirty="0">
                <a:solidFill>
                  <a:schemeClr val="bg1"/>
                </a:solidFill>
                <a:latin typeface="Calibri" pitchFamily="34" charset="0"/>
              </a:rPr>
              <a:t>Nacimos gracias al apoyo de miles de personas en la región oriental y en la capital, </a:t>
            </a:r>
          </a:p>
          <a:p>
            <a:pPr algn="ctr"/>
            <a:r>
              <a:rPr lang="es-ES" sz="2000" i="1" dirty="0">
                <a:solidFill>
                  <a:schemeClr val="bg1"/>
                </a:solidFill>
                <a:latin typeface="Calibri" pitchFamily="34" charset="0"/>
              </a:rPr>
              <a:t>que se manifestaron a favor de un centro de estudios superiores primero, </a:t>
            </a:r>
          </a:p>
          <a:p>
            <a:pPr algn="ctr"/>
            <a:r>
              <a:rPr lang="es-ES" sz="2000" i="1" dirty="0">
                <a:solidFill>
                  <a:schemeClr val="bg1"/>
                </a:solidFill>
                <a:latin typeface="Calibri" pitchFamily="34" charset="0"/>
              </a:rPr>
              <a:t>y en contra de su privatización, después. </a:t>
            </a:r>
            <a:endParaRPr lang="es-ES" sz="20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8195" name="Picture 2" descr="Apoyo popular a la Universidad de Orien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1"/>
          <a:stretch>
            <a:fillRect/>
          </a:stretch>
        </p:blipFill>
        <p:spPr bwMode="auto">
          <a:xfrm>
            <a:off x="1102785" y="1401931"/>
            <a:ext cx="9531736" cy="415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1 Rectángulo"/>
          <p:cNvSpPr>
            <a:spLocks noChangeArrowheads="1"/>
          </p:cNvSpPr>
          <p:nvPr/>
        </p:nvSpPr>
        <p:spPr bwMode="auto">
          <a:xfrm>
            <a:off x="501267" y="760579"/>
            <a:ext cx="10734772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  <a:latin typeface="Calibri" pitchFamily="34" charset="0"/>
              </a:rPr>
              <a:t>La Universidad de Oriente es de origen popular </a:t>
            </a:r>
          </a:p>
        </p:txBody>
      </p:sp>
      <p:grpSp>
        <p:nvGrpSpPr>
          <p:cNvPr id="6" name="5 Grupo"/>
          <p:cNvGrpSpPr/>
          <p:nvPr/>
        </p:nvGrpSpPr>
        <p:grpSpPr>
          <a:xfrm>
            <a:off x="8270559" y="44626"/>
            <a:ext cx="3899370" cy="610395"/>
            <a:chOff x="4693645" y="885671"/>
            <a:chExt cx="3899370" cy="610395"/>
          </a:xfrm>
        </p:grpSpPr>
        <p:pic>
          <p:nvPicPr>
            <p:cNvPr id="7" name="Imagen 3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imagen_0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9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1354836" y="2636840"/>
            <a:ext cx="3126317" cy="1223962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2000" dirty="0">
                <a:solidFill>
                  <a:schemeClr val="bg1"/>
                </a:solidFill>
              </a:rPr>
              <a:t>Integración de los procesos universitarios en vínculo con entidades del territorio</a:t>
            </a:r>
          </a:p>
        </p:txBody>
      </p:sp>
      <p:pic>
        <p:nvPicPr>
          <p:cNvPr id="6150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022" y="2405191"/>
            <a:ext cx="4770967" cy="24479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1" y="4292600"/>
            <a:ext cx="4375151" cy="2089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ángulo redondeado 13"/>
          <p:cNvSpPr/>
          <p:nvPr/>
        </p:nvSpPr>
        <p:spPr>
          <a:xfrm>
            <a:off x="6208271" y="5108448"/>
            <a:ext cx="5088467" cy="1273302"/>
          </a:xfrm>
          <a:prstGeom prst="round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chemeClr val="bg1"/>
                </a:solidFill>
              </a:rPr>
              <a:t>Talleres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integrados</a:t>
            </a:r>
            <a:r>
              <a:rPr lang="en-US" dirty="0">
                <a:solidFill>
                  <a:schemeClr val="bg1"/>
                </a:solidFill>
              </a:rPr>
              <a:t> con </a:t>
            </a:r>
            <a:r>
              <a:rPr lang="en-US" dirty="0" err="1">
                <a:solidFill>
                  <a:schemeClr val="bg1"/>
                </a:solidFill>
              </a:rPr>
              <a:t>representantes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entidades</a:t>
            </a:r>
            <a:r>
              <a:rPr lang="en-US" dirty="0">
                <a:solidFill>
                  <a:schemeClr val="bg1"/>
                </a:solidFill>
              </a:rPr>
              <a:t> del </a:t>
            </a:r>
            <a:r>
              <a:rPr lang="en-US" dirty="0" err="1">
                <a:solidFill>
                  <a:schemeClr val="bg1"/>
                </a:solidFill>
              </a:rPr>
              <a:t>territorio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dirty="0" err="1">
                <a:solidFill>
                  <a:schemeClr val="bg1"/>
                </a:solidFill>
              </a:rPr>
              <a:t>formación</a:t>
            </a:r>
            <a:r>
              <a:rPr lang="en-US" dirty="0">
                <a:solidFill>
                  <a:schemeClr val="bg1"/>
                </a:solidFill>
              </a:rPr>
              <a:t> del professional </a:t>
            </a:r>
            <a:r>
              <a:rPr lang="en-US" dirty="0" err="1">
                <a:solidFill>
                  <a:schemeClr val="bg1"/>
                </a:solidFill>
              </a:rPr>
              <a:t>en</a:t>
            </a:r>
            <a:r>
              <a:rPr lang="en-US" dirty="0">
                <a:solidFill>
                  <a:schemeClr val="bg1"/>
                </a:solidFill>
              </a:rPr>
              <a:t> pre y </a:t>
            </a:r>
            <a:r>
              <a:rPr lang="en-US" dirty="0" err="1">
                <a:solidFill>
                  <a:schemeClr val="bg1"/>
                </a:solidFill>
              </a:rPr>
              <a:t>posgrado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investigación</a:t>
            </a:r>
            <a:r>
              <a:rPr lang="en-US" dirty="0">
                <a:solidFill>
                  <a:schemeClr val="bg1"/>
                </a:solidFill>
              </a:rPr>
              <a:t> y extension de la Universidad</a:t>
            </a:r>
            <a:endParaRPr lang="es-ES" dirty="0">
              <a:solidFill>
                <a:schemeClr val="bg1"/>
              </a:solidFill>
            </a:endParaRPr>
          </a:p>
        </p:txBody>
      </p:sp>
      <p:grpSp>
        <p:nvGrpSpPr>
          <p:cNvPr id="9" name="8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10" name="Imagen 3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imagen_0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Flecha izquierda y derecha 6"/>
          <p:cNvSpPr/>
          <p:nvPr/>
        </p:nvSpPr>
        <p:spPr>
          <a:xfrm>
            <a:off x="292100" y="735004"/>
            <a:ext cx="11326002" cy="1315137"/>
          </a:xfrm>
          <a:prstGeom prst="leftRightArrow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 smtClean="0"/>
              <a:t>Política</a:t>
            </a:r>
            <a:r>
              <a:rPr lang="en-US" sz="2400" dirty="0" smtClean="0"/>
              <a:t> </a:t>
            </a:r>
            <a:r>
              <a:rPr lang="en-US" sz="2400" dirty="0" err="1" smtClean="0"/>
              <a:t>operativa</a:t>
            </a:r>
            <a:r>
              <a:rPr lang="en-US" sz="2400" dirty="0" smtClean="0"/>
              <a:t> </a:t>
            </a:r>
            <a:r>
              <a:rPr lang="en-US" sz="2400" dirty="0" err="1" smtClean="0"/>
              <a:t>para</a:t>
            </a:r>
            <a:r>
              <a:rPr lang="en-US" sz="2400" dirty="0" smtClean="0"/>
              <a:t> la </a:t>
            </a:r>
            <a:r>
              <a:rPr lang="en-US" sz="2400" dirty="0" err="1" smtClean="0"/>
              <a:t>gestión</a:t>
            </a:r>
            <a:r>
              <a:rPr lang="en-US" sz="2400" dirty="0" smtClean="0"/>
              <a:t> </a:t>
            </a:r>
            <a:r>
              <a:rPr lang="en-US" sz="2400" dirty="0" err="1" smtClean="0"/>
              <a:t>integrada</a:t>
            </a:r>
            <a:r>
              <a:rPr lang="en-US" sz="2400" dirty="0" smtClean="0"/>
              <a:t> de la </a:t>
            </a:r>
            <a:r>
              <a:rPr lang="en-US" sz="2400" dirty="0" err="1" smtClean="0"/>
              <a:t>ciencia</a:t>
            </a:r>
            <a:r>
              <a:rPr lang="en-US" sz="2400" dirty="0" smtClean="0"/>
              <a:t> y el </a:t>
            </a:r>
            <a:r>
              <a:rPr lang="en-US" sz="2400" dirty="0" err="1" smtClean="0"/>
              <a:t>posgrado</a:t>
            </a:r>
            <a:r>
              <a:rPr lang="en-US" sz="2400" dirty="0" smtClean="0"/>
              <a:t> (2016-2021)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31172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ipse 7"/>
          <p:cNvSpPr/>
          <p:nvPr/>
        </p:nvSpPr>
        <p:spPr>
          <a:xfrm>
            <a:off x="9406468" y="3255409"/>
            <a:ext cx="2523913" cy="1396999"/>
          </a:xfrm>
          <a:prstGeom prst="ellipse">
            <a:avLst/>
          </a:prstGeom>
          <a:solidFill>
            <a:schemeClr val="accent1">
              <a:lumMod val="75000"/>
            </a:schemeClr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dirty="0"/>
              <a:t>12 </a:t>
            </a:r>
            <a:r>
              <a:rPr lang="en-US" sz="2000" dirty="0" err="1"/>
              <a:t>líneas</a:t>
            </a:r>
            <a:r>
              <a:rPr lang="en-US" sz="2000" dirty="0"/>
              <a:t> de </a:t>
            </a:r>
            <a:r>
              <a:rPr lang="en-US" sz="2000" dirty="0" err="1"/>
              <a:t>investigación</a:t>
            </a:r>
            <a:r>
              <a:rPr lang="en-US" sz="2000" dirty="0"/>
              <a:t> (antes 55)</a:t>
            </a:r>
            <a:endParaRPr lang="es-ES" sz="2000" dirty="0"/>
          </a:p>
        </p:txBody>
      </p:sp>
      <p:sp>
        <p:nvSpPr>
          <p:cNvPr id="5" name="Rectángulo 4"/>
          <p:cNvSpPr/>
          <p:nvPr/>
        </p:nvSpPr>
        <p:spPr>
          <a:xfrm>
            <a:off x="381000" y="1974132"/>
            <a:ext cx="11549381" cy="4796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-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s-ES" b="1" dirty="0">
                <a:ea typeface="Times New Roman" panose="02020603050405020304" pitchFamily="18" charset="0"/>
                <a:cs typeface="Arial" panose="020B0604020202020204" pitchFamily="34" charset="0"/>
              </a:rPr>
              <a:t>1- Desarrollo y aplicación de tecnologías y servicios para el mejoramiento de la salud humana.</a:t>
            </a:r>
          </a:p>
          <a:p>
            <a:pPr marL="180340" indent="-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s-ES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2-Producción </a:t>
            </a:r>
            <a:r>
              <a:rPr lang="es-ES" b="1" dirty="0">
                <a:ea typeface="Times New Roman" panose="02020603050405020304" pitchFamily="18" charset="0"/>
                <a:cs typeface="Arial" panose="020B0604020202020204" pitchFamily="34" charset="0"/>
              </a:rPr>
              <a:t>de materiales y tecnologías para la construcción de obras de arquitectura e ingeniería.</a:t>
            </a:r>
          </a:p>
          <a:p>
            <a:pPr marL="180340" indent="-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s-ES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3-Manejo </a:t>
            </a:r>
            <a:r>
              <a:rPr lang="es-ES" b="1" dirty="0">
                <a:ea typeface="Times New Roman" panose="02020603050405020304" pitchFamily="18" charset="0"/>
                <a:cs typeface="Arial" panose="020B0604020202020204" pitchFamily="34" charset="0"/>
              </a:rPr>
              <a:t>integrado de recursos naturales para la mitigación de impactos medioambientales.</a:t>
            </a:r>
          </a:p>
          <a:p>
            <a:pPr marL="180340" indent="-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s-ES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4-Desarrollo </a:t>
            </a:r>
            <a:r>
              <a:rPr lang="es-ES" b="1" dirty="0">
                <a:ea typeface="Times New Roman" panose="02020603050405020304" pitchFamily="18" charset="0"/>
                <a:cs typeface="Arial" panose="020B0604020202020204" pitchFamily="34" charset="0"/>
              </a:rPr>
              <a:t>y automatización de sistemas ingenieros.</a:t>
            </a:r>
          </a:p>
          <a:p>
            <a:pPr marL="180340" indent="-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s-ES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5-Perfeccionamiento </a:t>
            </a:r>
            <a:r>
              <a:rPr lang="es-ES" b="1" dirty="0">
                <a:ea typeface="Times New Roman" panose="02020603050405020304" pitchFamily="18" charset="0"/>
                <a:cs typeface="Arial" panose="020B0604020202020204" pitchFamily="34" charset="0"/>
              </a:rPr>
              <a:t>de los procesos formativos educacionales.</a:t>
            </a:r>
          </a:p>
          <a:p>
            <a:pPr marL="180340" indent="-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s-ES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6-Conservación </a:t>
            </a:r>
            <a:r>
              <a:rPr lang="es-ES" b="1" dirty="0">
                <a:ea typeface="Times New Roman" panose="02020603050405020304" pitchFamily="18" charset="0"/>
                <a:cs typeface="Arial" panose="020B0604020202020204" pitchFamily="34" charset="0"/>
              </a:rPr>
              <a:t>y recuperación del patrimonio cultural y la memoria histórica de la nación.</a:t>
            </a:r>
          </a:p>
          <a:p>
            <a:pPr marL="180340" indent="-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s-ES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7-Manejo </a:t>
            </a:r>
            <a:r>
              <a:rPr lang="es-ES" b="1" dirty="0">
                <a:ea typeface="Times New Roman" panose="02020603050405020304" pitchFamily="18" charset="0"/>
                <a:cs typeface="Arial" panose="020B0604020202020204" pitchFamily="34" charset="0"/>
              </a:rPr>
              <a:t>integral de recursos para el incremento de la producción de alimentos.</a:t>
            </a:r>
          </a:p>
          <a:p>
            <a:pPr marL="180340" indent="-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s-ES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8-Tecnologías </a:t>
            </a:r>
            <a:r>
              <a:rPr lang="es-ES" b="1" dirty="0">
                <a:ea typeface="Times New Roman" panose="02020603050405020304" pitchFamily="18" charset="0"/>
                <a:cs typeface="Arial" panose="020B0604020202020204" pitchFamily="34" charset="0"/>
              </a:rPr>
              <a:t>energéticas más limpias. </a:t>
            </a:r>
          </a:p>
          <a:p>
            <a:pPr marL="180340" indent="-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s-ES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9-Obtención </a:t>
            </a:r>
            <a:r>
              <a:rPr lang="es-ES" b="1" dirty="0">
                <a:ea typeface="Times New Roman" panose="02020603050405020304" pitchFamily="18" charset="0"/>
                <a:cs typeface="Arial" panose="020B0604020202020204" pitchFamily="34" charset="0"/>
              </a:rPr>
              <a:t>y caracterización de nuevos materiales.</a:t>
            </a:r>
          </a:p>
          <a:p>
            <a:pPr marL="180340" indent="-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s-ES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10-Perfeccionamiento </a:t>
            </a:r>
            <a:r>
              <a:rPr lang="es-ES" b="1" dirty="0">
                <a:ea typeface="Times New Roman" panose="02020603050405020304" pitchFamily="18" charset="0"/>
                <a:cs typeface="Arial" panose="020B0604020202020204" pitchFamily="34" charset="0"/>
              </a:rPr>
              <a:t>e institucionalización de la sociedad cubana en respuesta a la política socioeconómica del país.</a:t>
            </a:r>
          </a:p>
          <a:p>
            <a:pPr marL="180340" indent="-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s-ES" b="1" dirty="0">
                <a:ea typeface="Times New Roman" panose="02020603050405020304" pitchFamily="18" charset="0"/>
                <a:cs typeface="Arial" panose="020B0604020202020204" pitchFamily="34" charset="0"/>
              </a:rPr>
              <a:t>11-</a:t>
            </a:r>
            <a:r>
              <a:rPr lang="es-ES" sz="2000" b="1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" b="1" dirty="0">
                <a:ea typeface="Times New Roman" panose="02020603050405020304" pitchFamily="18" charset="0"/>
                <a:cs typeface="Arial" panose="020B0604020202020204" pitchFamily="34" charset="0"/>
              </a:rPr>
              <a:t>Gestión para el desarrollo local con enfoque sostenible.</a:t>
            </a:r>
          </a:p>
          <a:p>
            <a:pPr marL="180340" indent="-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s-ES" b="1" dirty="0">
                <a:ea typeface="Times New Roman" panose="02020603050405020304" pitchFamily="18" charset="0"/>
                <a:cs typeface="Arial" panose="020B0604020202020204" pitchFamily="34" charset="0"/>
              </a:rPr>
              <a:t>12- Desarrollo de productos, bienes y servicios de base biotecnológica.</a:t>
            </a:r>
          </a:p>
        </p:txBody>
      </p:sp>
      <p:sp>
        <p:nvSpPr>
          <p:cNvPr id="9" name="Flecha izquierda y derecha 6"/>
          <p:cNvSpPr/>
          <p:nvPr/>
        </p:nvSpPr>
        <p:spPr>
          <a:xfrm>
            <a:off x="0" y="725134"/>
            <a:ext cx="11326002" cy="1279577"/>
          </a:xfrm>
          <a:prstGeom prst="leftRightArrow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 smtClean="0"/>
              <a:t>Política</a:t>
            </a:r>
            <a:r>
              <a:rPr lang="en-US" sz="2400" dirty="0" smtClean="0"/>
              <a:t> </a:t>
            </a:r>
            <a:r>
              <a:rPr lang="en-US" sz="2400" dirty="0" err="1" smtClean="0"/>
              <a:t>operativa</a:t>
            </a:r>
            <a:r>
              <a:rPr lang="en-US" sz="2400" dirty="0" smtClean="0"/>
              <a:t> </a:t>
            </a:r>
            <a:r>
              <a:rPr lang="en-US" sz="2400" dirty="0" err="1" smtClean="0"/>
              <a:t>para</a:t>
            </a:r>
            <a:r>
              <a:rPr lang="en-US" sz="2400" dirty="0" smtClean="0"/>
              <a:t> la </a:t>
            </a:r>
            <a:r>
              <a:rPr lang="en-US" sz="2400" dirty="0" err="1" smtClean="0"/>
              <a:t>gestión</a:t>
            </a:r>
            <a:r>
              <a:rPr lang="en-US" sz="2400" dirty="0" smtClean="0"/>
              <a:t> </a:t>
            </a:r>
            <a:r>
              <a:rPr lang="en-US" sz="2400" dirty="0" err="1" smtClean="0"/>
              <a:t>integrada</a:t>
            </a:r>
            <a:r>
              <a:rPr lang="en-US" sz="2400" dirty="0" smtClean="0"/>
              <a:t> de la </a:t>
            </a:r>
            <a:r>
              <a:rPr lang="en-US" sz="2400" dirty="0" err="1" smtClean="0"/>
              <a:t>ciencia</a:t>
            </a:r>
            <a:r>
              <a:rPr lang="en-US" sz="2400" dirty="0" smtClean="0"/>
              <a:t> y el </a:t>
            </a:r>
            <a:r>
              <a:rPr lang="en-US" sz="2400" dirty="0" err="1" smtClean="0"/>
              <a:t>posgrado</a:t>
            </a:r>
            <a:r>
              <a:rPr lang="en-US" sz="2400" dirty="0" smtClean="0"/>
              <a:t> (2016-2021)</a:t>
            </a:r>
            <a:endParaRPr lang="es-ES" sz="2400" dirty="0"/>
          </a:p>
        </p:txBody>
      </p:sp>
      <p:grpSp>
        <p:nvGrpSpPr>
          <p:cNvPr id="10" name="9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11" name="Imagen 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imagen_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7002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90500" y="5391151"/>
            <a:ext cx="11798300" cy="1223963"/>
          </a:xfrm>
          <a:prstGeom prst="rect">
            <a:avLst/>
          </a:prstGeom>
          <a:solidFill>
            <a:srgbClr val="690D0B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463092" y="5803077"/>
            <a:ext cx="110753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IMPULSO AL PROCESO DE FORMACIÓN DE DOCTORES EN LA UO: PROGRAMA DE FORMACIÓN </a:t>
            </a:r>
            <a:r>
              <a:rPr lang="es-ES" sz="20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INTENSIVA</a:t>
            </a:r>
            <a:endParaRPr lang="es-ES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8199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1752600"/>
            <a:ext cx="8059239" cy="363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lecha izquierda y derecha 6"/>
          <p:cNvSpPr/>
          <p:nvPr/>
        </p:nvSpPr>
        <p:spPr>
          <a:xfrm>
            <a:off x="481683" y="805180"/>
            <a:ext cx="11326002" cy="1133637"/>
          </a:xfrm>
          <a:prstGeom prst="leftRightArrow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 smtClean="0"/>
              <a:t>Política</a:t>
            </a:r>
            <a:r>
              <a:rPr lang="en-US" sz="2400" dirty="0" smtClean="0"/>
              <a:t> </a:t>
            </a:r>
            <a:r>
              <a:rPr lang="en-US" sz="2400" dirty="0" err="1" smtClean="0"/>
              <a:t>operativa</a:t>
            </a:r>
            <a:r>
              <a:rPr lang="en-US" sz="2400" dirty="0" smtClean="0"/>
              <a:t> </a:t>
            </a:r>
            <a:r>
              <a:rPr lang="en-US" sz="2400" dirty="0" err="1" smtClean="0"/>
              <a:t>para</a:t>
            </a:r>
            <a:r>
              <a:rPr lang="en-US" sz="2400" dirty="0" smtClean="0"/>
              <a:t> la </a:t>
            </a:r>
            <a:r>
              <a:rPr lang="en-US" sz="2400" dirty="0" err="1" smtClean="0"/>
              <a:t>gestión</a:t>
            </a:r>
            <a:r>
              <a:rPr lang="en-US" sz="2400" dirty="0" smtClean="0"/>
              <a:t> </a:t>
            </a:r>
            <a:r>
              <a:rPr lang="en-US" sz="2400" dirty="0" err="1" smtClean="0"/>
              <a:t>integrada</a:t>
            </a:r>
            <a:r>
              <a:rPr lang="en-US" sz="2400" dirty="0" smtClean="0"/>
              <a:t> de la </a:t>
            </a:r>
            <a:r>
              <a:rPr lang="en-US" sz="2400" dirty="0" err="1" smtClean="0"/>
              <a:t>ciencia</a:t>
            </a:r>
            <a:r>
              <a:rPr lang="en-US" sz="2400" dirty="0" smtClean="0"/>
              <a:t> y el </a:t>
            </a:r>
            <a:r>
              <a:rPr lang="en-US" sz="2400" dirty="0" err="1" smtClean="0"/>
              <a:t>posgrado</a:t>
            </a:r>
            <a:r>
              <a:rPr lang="en-US" sz="2400" dirty="0" smtClean="0"/>
              <a:t> (2016-2021)</a:t>
            </a:r>
            <a:endParaRPr lang="es-ES" sz="2400" dirty="0"/>
          </a:p>
        </p:txBody>
      </p:sp>
      <p:grpSp>
        <p:nvGrpSpPr>
          <p:cNvPr id="9" name="8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10" name="Imagen 3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imagen_0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2661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8" name="Imagen 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imagen_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0" name="9 Diagrama"/>
          <p:cNvGraphicFramePr/>
          <p:nvPr>
            <p:extLst>
              <p:ext uri="{D42A27DB-BD31-4B8C-83A1-F6EECF244321}">
                <p14:modId xmlns:p14="http://schemas.microsoft.com/office/powerpoint/2010/main" val="1633144946"/>
              </p:ext>
            </p:extLst>
          </p:nvPr>
        </p:nvGraphicFramePr>
        <p:xfrm>
          <a:off x="471424" y="1548385"/>
          <a:ext cx="10310876" cy="4565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092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rminador 16"/>
          <p:cNvSpPr/>
          <p:nvPr/>
        </p:nvSpPr>
        <p:spPr>
          <a:xfrm>
            <a:off x="628651" y="5413376"/>
            <a:ext cx="10892789" cy="1279524"/>
          </a:xfrm>
          <a:prstGeom prst="flowChartTermina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en-US" sz="2100" dirty="0" err="1" smtClean="0">
                <a:solidFill>
                  <a:schemeClr val="bg1"/>
                </a:solidFill>
              </a:rPr>
              <a:t>Elevada</a:t>
            </a:r>
            <a:r>
              <a:rPr lang="en-US" sz="2100" dirty="0" smtClean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pertinencia</a:t>
            </a:r>
            <a:r>
              <a:rPr lang="en-US" sz="2100" dirty="0">
                <a:solidFill>
                  <a:schemeClr val="bg1"/>
                </a:solidFill>
              </a:rPr>
              <a:t> de temas de maestrías, especialidades y </a:t>
            </a:r>
            <a:r>
              <a:rPr lang="en-US" sz="2100" dirty="0" err="1">
                <a:solidFill>
                  <a:schemeClr val="bg1"/>
                </a:solidFill>
              </a:rPr>
              <a:t>doctorados</a:t>
            </a:r>
            <a:r>
              <a:rPr lang="en-US" sz="2100" dirty="0">
                <a:solidFill>
                  <a:schemeClr val="bg1"/>
                </a:solidFill>
              </a:rPr>
              <a:t>, </a:t>
            </a:r>
            <a:r>
              <a:rPr lang="en-US" sz="2100" dirty="0" err="1">
                <a:solidFill>
                  <a:schemeClr val="bg1"/>
                </a:solidFill>
              </a:rPr>
              <a:t>respecto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smtClean="0">
                <a:solidFill>
                  <a:schemeClr val="bg1"/>
                </a:solidFill>
              </a:rPr>
              <a:t>a </a:t>
            </a:r>
            <a:r>
              <a:rPr lang="en-US" sz="2100" dirty="0" err="1" smtClean="0">
                <a:solidFill>
                  <a:schemeClr val="bg1"/>
                </a:solidFill>
              </a:rPr>
              <a:t>las</a:t>
            </a:r>
            <a:r>
              <a:rPr lang="en-US" sz="2100" dirty="0" smtClean="0">
                <a:solidFill>
                  <a:schemeClr val="bg1"/>
                </a:solidFill>
              </a:rPr>
              <a:t> </a:t>
            </a:r>
            <a:r>
              <a:rPr lang="en-US" sz="2100" dirty="0">
                <a:solidFill>
                  <a:schemeClr val="bg1"/>
                </a:solidFill>
              </a:rPr>
              <a:t>necesidades del </a:t>
            </a:r>
            <a:r>
              <a:rPr lang="en-US" sz="2100" dirty="0" err="1">
                <a:solidFill>
                  <a:schemeClr val="bg1"/>
                </a:solidFill>
              </a:rPr>
              <a:t>territorio</a:t>
            </a:r>
            <a:r>
              <a:rPr lang="en-US" sz="2100" dirty="0">
                <a:solidFill>
                  <a:schemeClr val="bg1"/>
                </a:solidFill>
              </a:rPr>
              <a:t>. </a:t>
            </a:r>
            <a:r>
              <a:rPr lang="es-ES" sz="2100" dirty="0">
                <a:solidFill>
                  <a:schemeClr val="bg1"/>
                </a:solidFill>
              </a:rPr>
              <a:t>Cada aspirante está asociado a un proyecto de investigación.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Rectángulo redondeado 1"/>
          <p:cNvSpPr/>
          <p:nvPr/>
        </p:nvSpPr>
        <p:spPr>
          <a:xfrm>
            <a:off x="2363258" y="909638"/>
            <a:ext cx="7103533" cy="11684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2000" dirty="0" smtClean="0"/>
              <a:t>Se </a:t>
            </a:r>
            <a:r>
              <a:rPr lang="es-ES" sz="2000" dirty="0"/>
              <a:t>desarrolla estrategia de formación doctoral acertada con tendencia creciente a la culminación del proceso de aspirantes internos y externos </a:t>
            </a:r>
          </a:p>
        </p:txBody>
      </p:sp>
      <p:sp>
        <p:nvSpPr>
          <p:cNvPr id="5" name="Preparación 4"/>
          <p:cNvSpPr/>
          <p:nvPr/>
        </p:nvSpPr>
        <p:spPr>
          <a:xfrm>
            <a:off x="912284" y="2540001"/>
            <a:ext cx="3937000" cy="2479675"/>
          </a:xfrm>
          <a:prstGeom prst="flowChartPreparation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2000" dirty="0"/>
          </a:p>
          <a:p>
            <a:pPr algn="ctr" eaLnBrk="1" hangingPunct="1">
              <a:defRPr/>
            </a:pPr>
            <a:r>
              <a:rPr lang="es-ES" sz="2400" dirty="0"/>
              <a:t>Graduados</a:t>
            </a:r>
          </a:p>
          <a:p>
            <a:pPr algn="ctr" eaLnBrk="1" hangingPunct="1">
              <a:defRPr/>
            </a:pPr>
            <a:r>
              <a:rPr lang="es-ES" sz="2400" b="1" dirty="0"/>
              <a:t>238 Dr. C.: </a:t>
            </a:r>
          </a:p>
          <a:p>
            <a:pPr algn="ctr" eaLnBrk="1" hangingPunct="1">
              <a:defRPr/>
            </a:pPr>
            <a:r>
              <a:rPr lang="es-ES" sz="2400" dirty="0"/>
              <a:t>114 UO y 124 otras instituciones Nacionales y extranjeras</a:t>
            </a:r>
          </a:p>
          <a:p>
            <a:pPr algn="ctr" eaLnBrk="1" hangingPunct="1">
              <a:defRPr/>
            </a:pPr>
            <a:r>
              <a:rPr lang="es-ES" sz="2000" dirty="0"/>
              <a:t> </a:t>
            </a:r>
          </a:p>
        </p:txBody>
      </p:sp>
      <p:sp>
        <p:nvSpPr>
          <p:cNvPr id="8" name="Preparación 7"/>
          <p:cNvSpPr/>
          <p:nvPr/>
        </p:nvSpPr>
        <p:spPr>
          <a:xfrm>
            <a:off x="7154333" y="2540001"/>
            <a:ext cx="4222751" cy="2603500"/>
          </a:xfrm>
          <a:prstGeom prst="flowChartPreparation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2000" dirty="0"/>
              <a:t>Redes de cooperación con otras universidades e instituciones (</a:t>
            </a:r>
            <a:r>
              <a:rPr lang="es-ES" sz="2000" dirty="0" err="1"/>
              <a:t>ej.UCLV</a:t>
            </a:r>
            <a:r>
              <a:rPr lang="es-ES" sz="2000" dirty="0"/>
              <a:t>), nacionales. </a:t>
            </a:r>
          </a:p>
          <a:p>
            <a:pPr algn="ctr" eaLnBrk="1" hangingPunct="1">
              <a:defRPr/>
            </a:pPr>
            <a:r>
              <a:rPr lang="es-ES" sz="2000" dirty="0" smtClean="0"/>
              <a:t>Se </a:t>
            </a:r>
            <a:r>
              <a:rPr lang="es-ES" sz="2000" dirty="0"/>
              <a:t>elevan a 229 los internacionales</a:t>
            </a:r>
          </a:p>
        </p:txBody>
      </p:sp>
      <p:sp>
        <p:nvSpPr>
          <p:cNvPr id="7" name="Flecha curvada hacia la derecha 6"/>
          <p:cNvSpPr/>
          <p:nvPr/>
        </p:nvSpPr>
        <p:spPr>
          <a:xfrm>
            <a:off x="628651" y="1470026"/>
            <a:ext cx="973667" cy="1216025"/>
          </a:xfrm>
          <a:prstGeom prst="curvedRightArrow">
            <a:avLst/>
          </a:prstGeom>
          <a:solidFill>
            <a:srgbClr val="690D0B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2000" dirty="0" smtClean="0">
                <a:solidFill>
                  <a:schemeClr val="tx1"/>
                </a:solidFill>
              </a:rPr>
              <a:t> </a:t>
            </a:r>
            <a:endParaRPr lang="es-ES" sz="2000" dirty="0">
              <a:solidFill>
                <a:schemeClr val="tx1"/>
              </a:solidFill>
            </a:endParaRPr>
          </a:p>
        </p:txBody>
      </p:sp>
      <p:sp>
        <p:nvSpPr>
          <p:cNvPr id="9" name="Flecha curvada hacia la izquierda 8"/>
          <p:cNvSpPr/>
          <p:nvPr/>
        </p:nvSpPr>
        <p:spPr>
          <a:xfrm>
            <a:off x="10162204" y="1470025"/>
            <a:ext cx="975784" cy="1216025"/>
          </a:xfrm>
          <a:prstGeom prst="curvedLeftArrow">
            <a:avLst/>
          </a:prstGeom>
          <a:solidFill>
            <a:srgbClr val="690D0B"/>
          </a:solidFill>
          <a:ln>
            <a:solidFill>
              <a:srgbClr val="C000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2000" dirty="0" smtClean="0">
                <a:solidFill>
                  <a:schemeClr val="tx1"/>
                </a:solidFill>
              </a:rPr>
              <a:t>           </a:t>
            </a:r>
            <a:endParaRPr lang="es-ES" sz="2000" dirty="0">
              <a:solidFill>
                <a:schemeClr val="tx1"/>
              </a:solidFill>
            </a:endParaRPr>
          </a:p>
        </p:txBody>
      </p:sp>
      <p:sp>
        <p:nvSpPr>
          <p:cNvPr id="16" name="Flecha curvada hacia arriba 15"/>
          <p:cNvSpPr/>
          <p:nvPr/>
        </p:nvSpPr>
        <p:spPr>
          <a:xfrm>
            <a:off x="4857752" y="4287839"/>
            <a:ext cx="2584449" cy="731837"/>
          </a:xfrm>
          <a:prstGeom prst="curvedUpArrow">
            <a:avLst/>
          </a:prstGeom>
          <a:solidFill>
            <a:srgbClr val="690D0B"/>
          </a:solidFill>
          <a:ln>
            <a:solidFill>
              <a:srgbClr val="C000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2000" dirty="0" smtClean="0">
                <a:solidFill>
                  <a:schemeClr val="tx1"/>
                </a:solidFill>
              </a:rPr>
              <a:t>                       </a:t>
            </a:r>
            <a:endParaRPr lang="es-ES" sz="2000" dirty="0">
              <a:solidFill>
                <a:schemeClr val="tx1"/>
              </a:solidFill>
            </a:endParaRPr>
          </a:p>
        </p:txBody>
      </p:sp>
      <p:grpSp>
        <p:nvGrpSpPr>
          <p:cNvPr id="12" name="11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13" name="Imagen 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 descr="imagen_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410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7143749" cy="1143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000"/>
          </a:p>
        </p:txBody>
      </p:sp>
      <p:sp>
        <p:nvSpPr>
          <p:cNvPr id="7" name="6 Rectángulo"/>
          <p:cNvSpPr/>
          <p:nvPr/>
        </p:nvSpPr>
        <p:spPr>
          <a:xfrm>
            <a:off x="0" y="1143000"/>
            <a:ext cx="12192000" cy="59293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000" dirty="0"/>
          </a:p>
        </p:txBody>
      </p:sp>
      <p:sp>
        <p:nvSpPr>
          <p:cNvPr id="16389" name="4 CuadroTexto"/>
          <p:cNvSpPr txBox="1">
            <a:spLocks noChangeArrowheads="1"/>
          </p:cNvSpPr>
          <p:nvPr/>
        </p:nvSpPr>
        <p:spPr bwMode="auto">
          <a:xfrm>
            <a:off x="285749" y="117476"/>
            <a:ext cx="6953251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s-ES_tradnl" sz="2000" b="1" dirty="0">
                <a:solidFill>
                  <a:schemeClr val="bg1"/>
                </a:solidFill>
              </a:rPr>
              <a:t>CRECIMIENTO DE DEFENSAS INTERNAS DE DOCTORADO (2002 – 2016)</a:t>
            </a:r>
            <a:endParaRPr lang="es-ES" sz="2000" dirty="0">
              <a:solidFill>
                <a:schemeClr val="bg1"/>
              </a:solidFill>
            </a:endParaRPr>
          </a:p>
        </p:txBody>
      </p:sp>
      <p:graphicFrame>
        <p:nvGraphicFramePr>
          <p:cNvPr id="16390" name="3 Gráfico"/>
          <p:cNvGraphicFramePr>
            <a:graphicFrameLocks/>
          </p:cNvGraphicFramePr>
          <p:nvPr/>
        </p:nvGraphicFramePr>
        <p:xfrm>
          <a:off x="381000" y="1357313"/>
          <a:ext cx="11525251" cy="550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1" name="Gráfico" r:id="rId4" imgW="8381934" imgH="6238975" progId="Excel.Sheet.8">
                  <p:embed/>
                </p:oleObj>
              </mc:Choice>
              <mc:Fallback>
                <p:oleObj name="Gráfico" r:id="rId4" imgW="8381934" imgH="6238975" progId="Excel.Sheet.8">
                  <p:embed/>
                  <p:pic>
                    <p:nvPicPr>
                      <p:cNvPr id="0" name="Picture 38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357313"/>
                        <a:ext cx="11525251" cy="5500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1" name="8 CuadroTexto"/>
          <p:cNvSpPr txBox="1">
            <a:spLocks noChangeArrowheads="1"/>
          </p:cNvSpPr>
          <p:nvPr/>
        </p:nvSpPr>
        <p:spPr bwMode="auto">
          <a:xfrm>
            <a:off x="8953500" y="2000251"/>
            <a:ext cx="161925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s-ES" sz="2800" b="1" dirty="0">
                <a:solidFill>
                  <a:srgbClr val="690D0B"/>
                </a:solidFill>
              </a:rPr>
              <a:t>45</a:t>
            </a:r>
          </a:p>
        </p:txBody>
      </p:sp>
      <p:grpSp>
        <p:nvGrpSpPr>
          <p:cNvPr id="8" name="7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9" name="Imagen 3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imagen_0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5099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2052" name="Imagen 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 descr="imagen_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8 CuadroTexto"/>
          <p:cNvSpPr txBox="1">
            <a:spLocks noChangeArrowheads="1"/>
          </p:cNvSpPr>
          <p:nvPr/>
        </p:nvSpPr>
        <p:spPr bwMode="auto">
          <a:xfrm>
            <a:off x="1219201" y="3291761"/>
            <a:ext cx="10972800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s-MX" sz="5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 </a:t>
            </a:r>
            <a:r>
              <a:rPr lang="es-MX" sz="48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n-lt"/>
              </a:rPr>
              <a:t>Infraestructura y Gestión de los Recursos</a:t>
            </a:r>
            <a:endParaRPr lang="es-MX" sz="4400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812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6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7" y="1055688"/>
            <a:ext cx="12200467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3 Rectángulo"/>
          <p:cNvSpPr>
            <a:spLocks noChangeArrowheads="1"/>
          </p:cNvSpPr>
          <p:nvPr/>
        </p:nvSpPr>
        <p:spPr bwMode="auto">
          <a:xfrm>
            <a:off x="239185" y="1268413"/>
            <a:ext cx="7200900" cy="646112"/>
          </a:xfrm>
          <a:prstGeom prst="rect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US" b="1"/>
              <a:t>PROYECTADO EN 1956</a:t>
            </a:r>
          </a:p>
          <a:p>
            <a:r>
              <a:rPr lang="es-US" b="1"/>
              <a:t>Arqs. Eduardo Cañas Abril y Nujín Nepomechie</a:t>
            </a:r>
            <a:endParaRPr lang="es-ES" b="1"/>
          </a:p>
        </p:txBody>
      </p:sp>
      <p:grpSp>
        <p:nvGrpSpPr>
          <p:cNvPr id="5" name="28 Grupo"/>
          <p:cNvGrpSpPr>
            <a:grpSpLocks/>
          </p:cNvGrpSpPr>
          <p:nvPr/>
        </p:nvGrpSpPr>
        <p:grpSpPr bwMode="auto">
          <a:xfrm>
            <a:off x="0" y="1054100"/>
            <a:ext cx="12192000" cy="5803900"/>
            <a:chOff x="4763" y="1133475"/>
            <a:chExt cx="9144000" cy="5803900"/>
          </a:xfrm>
        </p:grpSpPr>
        <p:grpSp>
          <p:nvGrpSpPr>
            <p:cNvPr id="4110" name="8 Grupo"/>
            <p:cNvGrpSpPr>
              <a:grpSpLocks/>
            </p:cNvGrpSpPr>
            <p:nvPr/>
          </p:nvGrpSpPr>
          <p:grpSpPr bwMode="auto">
            <a:xfrm>
              <a:off x="4763" y="1133475"/>
              <a:ext cx="9144000" cy="5803900"/>
              <a:chOff x="5098" y="1069925"/>
              <a:chExt cx="9144000" cy="5804115"/>
            </a:xfrm>
          </p:grpSpPr>
          <p:grpSp>
            <p:nvGrpSpPr>
              <p:cNvPr id="4112" name="1 Grupo"/>
              <p:cNvGrpSpPr>
                <a:grpSpLocks/>
              </p:cNvGrpSpPr>
              <p:nvPr/>
            </p:nvGrpSpPr>
            <p:grpSpPr bwMode="auto">
              <a:xfrm>
                <a:off x="5098" y="1069925"/>
                <a:ext cx="9144000" cy="5804115"/>
                <a:chOff x="5098" y="1069925"/>
                <a:chExt cx="9144000" cy="5804115"/>
              </a:xfrm>
            </p:grpSpPr>
            <p:pic>
              <p:nvPicPr>
                <p:cNvPr id="4114" name="Picture 3" descr="DSC0406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99" b="12769"/>
                <a:stretch>
                  <a:fillRect/>
                </a:stretch>
              </p:blipFill>
              <p:spPr bwMode="auto">
                <a:xfrm>
                  <a:off x="5098" y="1069925"/>
                  <a:ext cx="9144000" cy="5804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" name="7 Rectángulo"/>
                <p:cNvSpPr/>
                <p:nvPr/>
              </p:nvSpPr>
              <p:spPr>
                <a:xfrm>
                  <a:off x="2881648" y="1206455"/>
                  <a:ext cx="6203950" cy="800130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algn="r">
                    <a:defRPr/>
                  </a:pPr>
                  <a:r>
                    <a:rPr lang="es-US" b="1" dirty="0">
                      <a:latin typeface="Arial Black" pitchFamily="34" charset="0"/>
                    </a:rPr>
                    <a:t>GUÍA DE ARQUITECTURA ORIENTE DE CUBA </a:t>
                  </a:r>
                </a:p>
                <a:p>
                  <a:pPr algn="r">
                    <a:defRPr/>
                  </a:pPr>
                  <a:r>
                    <a:rPr lang="es-US" sz="1400" b="1" dirty="0">
                      <a:latin typeface="+mn-lt"/>
                    </a:rPr>
                    <a:t>Antonio Romeu, Junta de Andalucía, </a:t>
                  </a:r>
                </a:p>
                <a:p>
                  <a:pPr algn="r">
                    <a:defRPr/>
                  </a:pPr>
                  <a:r>
                    <a:rPr lang="es-US" sz="1400" b="1" dirty="0">
                      <a:latin typeface="+mn-lt"/>
                    </a:rPr>
                    <a:t>Embajada Española en Cuba , Cooperación Internacional, 2002</a:t>
                  </a:r>
                  <a:endParaRPr lang="es-ES" sz="1400" b="1" dirty="0">
                    <a:latin typeface="+mn-lt"/>
                  </a:endParaRPr>
                </a:p>
              </p:txBody>
            </p:sp>
          </p:grpSp>
          <p:sp>
            <p:nvSpPr>
              <p:cNvPr id="4113" name="4 CuadroTexto"/>
              <p:cNvSpPr txBox="1">
                <a:spLocks noChangeArrowheads="1"/>
              </p:cNvSpPr>
              <p:nvPr/>
            </p:nvSpPr>
            <p:spPr bwMode="auto">
              <a:xfrm>
                <a:off x="5165988" y="2477448"/>
                <a:ext cx="3919917" cy="1015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r" eaLnBrk="1" hangingPunct="1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s-ES" sz="2000" b="1"/>
                  <a:t>Devenido en paradigma de la arquitectura del        </a:t>
                </a:r>
                <a:r>
                  <a:rPr lang="es-ES" b="1">
                    <a:latin typeface="Arial Black" pitchFamily="34" charset="0"/>
                  </a:rPr>
                  <a:t>MOVIMIENTO MODERNO             </a:t>
                </a:r>
                <a:r>
                  <a:rPr lang="es-ES" sz="2000" b="1"/>
                  <a:t>en Stgo. de Cuba</a:t>
                </a:r>
              </a:p>
            </p:txBody>
          </p:sp>
        </p:grpSp>
        <p:sp>
          <p:nvSpPr>
            <p:cNvPr id="26" name="25 Flecha a la derecha con bandas"/>
            <p:cNvSpPr/>
            <p:nvPr/>
          </p:nvSpPr>
          <p:spPr>
            <a:xfrm rot="5400000">
              <a:off x="6984207" y="740569"/>
              <a:ext cx="388938" cy="3232150"/>
            </a:xfrm>
            <a:prstGeom prst="striped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grpSp>
        <p:nvGrpSpPr>
          <p:cNvPr id="13" name="12 Grupo"/>
          <p:cNvGrpSpPr>
            <a:grpSpLocks/>
          </p:cNvGrpSpPr>
          <p:nvPr/>
        </p:nvGrpSpPr>
        <p:grpSpPr bwMode="auto">
          <a:xfrm>
            <a:off x="-21166" y="1030288"/>
            <a:ext cx="12266084" cy="5803900"/>
            <a:chOff x="1835696" y="1772816"/>
            <a:chExt cx="9199563" cy="5803580"/>
          </a:xfrm>
        </p:grpSpPr>
        <p:grpSp>
          <p:nvGrpSpPr>
            <p:cNvPr id="4103" name="28 Grupo"/>
            <p:cNvGrpSpPr>
              <a:grpSpLocks/>
            </p:cNvGrpSpPr>
            <p:nvPr/>
          </p:nvGrpSpPr>
          <p:grpSpPr bwMode="auto">
            <a:xfrm>
              <a:off x="1835696" y="1772816"/>
              <a:ext cx="9199563" cy="5803580"/>
              <a:chOff x="-195844" y="1034192"/>
              <a:chExt cx="9200546" cy="5641746"/>
            </a:xfrm>
          </p:grpSpPr>
          <p:sp>
            <p:nvSpPr>
              <p:cNvPr id="25" name="24 Rectángulo"/>
              <p:cNvSpPr/>
              <p:nvPr/>
            </p:nvSpPr>
            <p:spPr>
              <a:xfrm>
                <a:off x="-195844" y="1055796"/>
                <a:ext cx="9200546" cy="56062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dirty="0"/>
              </a:p>
            </p:txBody>
          </p:sp>
          <p:pic>
            <p:nvPicPr>
              <p:cNvPr id="4106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9797" y="1034192"/>
                <a:ext cx="5343528" cy="5641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07" name="25 CuadroTexto"/>
              <p:cNvSpPr txBox="1">
                <a:spLocks noChangeArrowheads="1"/>
              </p:cNvSpPr>
              <p:nvPr/>
            </p:nvSpPr>
            <p:spPr bwMode="auto">
              <a:xfrm>
                <a:off x="5652121" y="3671952"/>
                <a:ext cx="3024336" cy="3590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s-ES" b="1">
                    <a:latin typeface="Arial Black" pitchFamily="34" charset="0"/>
                  </a:rPr>
                  <a:t>Espacio fundacional de la UO</a:t>
                </a:r>
              </a:p>
            </p:txBody>
          </p:sp>
          <p:sp>
            <p:nvSpPr>
              <p:cNvPr id="27" name="26 Elipse"/>
              <p:cNvSpPr/>
              <p:nvPr/>
            </p:nvSpPr>
            <p:spPr>
              <a:xfrm>
                <a:off x="1402940" y="3429156"/>
                <a:ext cx="3097543" cy="2087878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28" name="27 Flecha curvada hacia abajo"/>
              <p:cNvSpPr/>
              <p:nvPr/>
            </p:nvSpPr>
            <p:spPr>
              <a:xfrm rot="286364">
                <a:off x="2984259" y="2475491"/>
                <a:ext cx="4374029" cy="953665"/>
              </a:xfrm>
              <a:prstGeom prst="curvedDown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7" name="6 Conector recto"/>
            <p:cNvCxnSpPr/>
            <p:nvPr/>
          </p:nvCxnSpPr>
          <p:spPr>
            <a:xfrm>
              <a:off x="7179221" y="1772816"/>
              <a:ext cx="6350" cy="5765482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21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23" name="Imagen 3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 descr="imagen_0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9608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n 1"/>
          <p:cNvPicPr>
            <a:picLocks noChangeAspect="1"/>
          </p:cNvPicPr>
          <p:nvPr/>
        </p:nvPicPr>
        <p:blipFill>
          <a:blip r:embed="rId2"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41" b="16484"/>
          <a:stretch>
            <a:fillRect/>
          </a:stretch>
        </p:blipFill>
        <p:spPr bwMode="auto">
          <a:xfrm>
            <a:off x="740834" y="1428750"/>
            <a:ext cx="115189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4" descr="E:\FOTOS CELULAR MAYO 2013\FOTOS 01-06-2013\Foto-0005.jpg"/>
          <p:cNvPicPr>
            <a:picLocks noChangeAspect="1" noChangeArrowheads="1"/>
          </p:cNvPicPr>
          <p:nvPr/>
        </p:nvPicPr>
        <p:blipFill>
          <a:blip r:embed="rId3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" t="16827" r="12222" b="10680"/>
          <a:stretch>
            <a:fillRect/>
          </a:stretch>
        </p:blipFill>
        <p:spPr bwMode="auto">
          <a:xfrm>
            <a:off x="742951" y="1428750"/>
            <a:ext cx="117348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7"/>
          <p:cNvSpPr txBox="1">
            <a:spLocks noChangeArrowheads="1"/>
          </p:cNvSpPr>
          <p:nvPr/>
        </p:nvSpPr>
        <p:spPr bwMode="auto">
          <a:xfrm rot="-5400000">
            <a:off x="-2978858" y="3092778"/>
            <a:ext cx="67345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ES" sz="2800" b="1"/>
              <a:t>Edificio Rectorado, </a:t>
            </a:r>
            <a:r>
              <a:rPr lang="es-ES" sz="2000" b="1"/>
              <a:t>Rehabilitación Carpintería</a:t>
            </a:r>
          </a:p>
        </p:txBody>
      </p:sp>
      <p:grpSp>
        <p:nvGrpSpPr>
          <p:cNvPr id="7173" name="12 Grupo"/>
          <p:cNvGrpSpPr>
            <a:grpSpLocks/>
          </p:cNvGrpSpPr>
          <p:nvPr/>
        </p:nvGrpSpPr>
        <p:grpSpPr bwMode="auto">
          <a:xfrm>
            <a:off x="650020" y="202788"/>
            <a:ext cx="7563643" cy="646331"/>
            <a:chOff x="49897" y="863757"/>
            <a:chExt cx="8900187" cy="646983"/>
          </a:xfrm>
          <a:solidFill>
            <a:schemeClr val="accent1">
              <a:lumMod val="75000"/>
            </a:schemeClr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7175" name="4 CuadroTexto"/>
            <p:cNvSpPr txBox="1">
              <a:spLocks noChangeArrowheads="1"/>
            </p:cNvSpPr>
            <p:nvPr/>
          </p:nvSpPr>
          <p:spPr bwMode="auto">
            <a:xfrm>
              <a:off x="49897" y="863757"/>
              <a:ext cx="8900187" cy="462131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ES" sz="2400" b="1" dirty="0" smtClean="0">
                  <a:solidFill>
                    <a:schemeClr val="bg1"/>
                  </a:solidFill>
                  <a:latin typeface="Arial Black" pitchFamily="34" charset="0"/>
                </a:rPr>
                <a:t>Universidad </a:t>
              </a:r>
              <a:r>
                <a:rPr lang="es-ES" sz="2400" b="1" dirty="0" err="1">
                  <a:solidFill>
                    <a:schemeClr val="bg1"/>
                  </a:solidFill>
                  <a:latin typeface="Arial Black" pitchFamily="34" charset="0"/>
                </a:rPr>
                <a:t>r</a:t>
              </a:r>
              <a:r>
                <a:rPr lang="es-ES" sz="2400" b="1" dirty="0" err="1" smtClean="0">
                  <a:solidFill>
                    <a:schemeClr val="bg1"/>
                  </a:solidFill>
                  <a:latin typeface="Arial Black" pitchFamily="34" charset="0"/>
                </a:rPr>
                <a:t>esiliente</a:t>
              </a:r>
              <a:endParaRPr lang="es-ES" sz="2400" b="1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  <p:sp>
          <p:nvSpPr>
            <p:cNvPr id="7176" name="1 CuadroTexto"/>
            <p:cNvSpPr txBox="1">
              <a:spLocks noChangeArrowheads="1"/>
            </p:cNvSpPr>
            <p:nvPr/>
          </p:nvSpPr>
          <p:spPr bwMode="auto">
            <a:xfrm>
              <a:off x="49897" y="1141036"/>
              <a:ext cx="8900187" cy="369704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ES" b="1" dirty="0">
                  <a:solidFill>
                    <a:schemeClr val="bg1"/>
                  </a:solidFill>
                </a:rPr>
                <a:t>Recuperación de la infraestructura tras el paso del Huracán Sandy</a:t>
              </a:r>
            </a:p>
          </p:txBody>
        </p:sp>
      </p:grpSp>
      <p:grpSp>
        <p:nvGrpSpPr>
          <p:cNvPr id="9" name="8 Grupo"/>
          <p:cNvGrpSpPr/>
          <p:nvPr/>
        </p:nvGrpSpPr>
        <p:grpSpPr>
          <a:xfrm>
            <a:off x="8299937" y="100225"/>
            <a:ext cx="3798277" cy="610395"/>
            <a:chOff x="4693645" y="885671"/>
            <a:chExt cx="3899370" cy="610395"/>
          </a:xfrm>
        </p:grpSpPr>
        <p:pic>
          <p:nvPicPr>
            <p:cNvPr id="10" name="Imagen 3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imagen_0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7198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7"/>
          <p:cNvSpPr txBox="1">
            <a:spLocks noChangeArrowheads="1"/>
          </p:cNvSpPr>
          <p:nvPr/>
        </p:nvSpPr>
        <p:spPr bwMode="auto">
          <a:xfrm rot="-5400000">
            <a:off x="-1843747" y="3882559"/>
            <a:ext cx="44240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ES" sz="2800" b="1"/>
              <a:t>Sede Julio Antonio Mella</a:t>
            </a:r>
            <a:endParaRPr lang="es-ES" sz="2000" b="1"/>
          </a:p>
        </p:txBody>
      </p:sp>
      <p:grpSp>
        <p:nvGrpSpPr>
          <p:cNvPr id="8195" name="1 Grupo"/>
          <p:cNvGrpSpPr>
            <a:grpSpLocks/>
          </p:cNvGrpSpPr>
          <p:nvPr/>
        </p:nvGrpSpPr>
        <p:grpSpPr bwMode="auto">
          <a:xfrm>
            <a:off x="745067" y="1322388"/>
            <a:ext cx="11446933" cy="5492750"/>
            <a:chOff x="558447" y="1362145"/>
            <a:chExt cx="8585554" cy="5491451"/>
          </a:xfrm>
        </p:grpSpPr>
        <p:pic>
          <p:nvPicPr>
            <p:cNvPr id="8207" name="Picture 4" descr="IMG_0167 (4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447" y="1662061"/>
              <a:ext cx="8585554" cy="5191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8" name="Line 6"/>
            <p:cNvSpPr>
              <a:spLocks noChangeShapeType="1"/>
            </p:cNvSpPr>
            <p:nvPr/>
          </p:nvSpPr>
          <p:spPr bwMode="auto">
            <a:xfrm>
              <a:off x="3670476" y="1662061"/>
              <a:ext cx="852311" cy="1692000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209" name="Line 7"/>
            <p:cNvSpPr>
              <a:spLocks noChangeShapeType="1"/>
            </p:cNvSpPr>
            <p:nvPr/>
          </p:nvSpPr>
          <p:spPr bwMode="auto">
            <a:xfrm flipH="1">
              <a:off x="7505215" y="1663401"/>
              <a:ext cx="303342" cy="1692000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210" name="Text Box 5"/>
            <p:cNvSpPr txBox="1">
              <a:spLocks noChangeArrowheads="1"/>
            </p:cNvSpPr>
            <p:nvPr/>
          </p:nvSpPr>
          <p:spPr bwMode="auto">
            <a:xfrm>
              <a:off x="714376" y="1362145"/>
              <a:ext cx="8429624" cy="307777"/>
            </a:xfrm>
            <a:prstGeom prst="rect">
              <a:avLst/>
            </a:prstGeom>
            <a:solidFill>
              <a:schemeClr val="tx1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es-ES" sz="1400">
                  <a:solidFill>
                    <a:schemeClr val="bg1"/>
                  </a:solidFill>
                  <a:latin typeface="Arial Black" pitchFamily="34" charset="0"/>
                </a:rPr>
                <a:t>Área posterior del departamento de Arquitectura pierde toda la carpintería</a:t>
              </a:r>
              <a:r>
                <a:rPr lang="es-ES" sz="1400">
                  <a:latin typeface="Arial Narrow" pitchFamily="34" charset="0"/>
                </a:rPr>
                <a:t>.</a:t>
              </a:r>
            </a:p>
          </p:txBody>
        </p:sp>
      </p:grpSp>
      <p:sp>
        <p:nvSpPr>
          <p:cNvPr id="8196" name="AutoShape 20" descr="https://www.uo.edu.cu/sites/default/files/styles/galleryformatter_slide/public/sedemella.JPG?itok=t5uyg2y8"/>
          <p:cNvSpPr>
            <a:spLocks noChangeAspect="1" noChangeArrowheads="1"/>
          </p:cNvSpPr>
          <p:nvPr/>
        </p:nvSpPr>
        <p:spPr bwMode="auto">
          <a:xfrm>
            <a:off x="207433" y="-1371600"/>
            <a:ext cx="889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8197" name="AutoShape 22" descr="https://www.uo.edu.cu/sites/default/files/styles/galleryformatter_slide/public/sedemella.JPG?itok=t5uyg2y8"/>
          <p:cNvSpPr>
            <a:spLocks noChangeAspect="1" noChangeArrowheads="1"/>
          </p:cNvSpPr>
          <p:nvPr/>
        </p:nvSpPr>
        <p:spPr bwMode="auto">
          <a:xfrm>
            <a:off x="207433" y="-1371600"/>
            <a:ext cx="889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8198" name="AutoShape 24" descr="https://www.uo.edu.cu/sites/default/files/styles/galleryformatter_slide/public/sedemella.JPG?itok=t5uyg2y8"/>
          <p:cNvSpPr>
            <a:spLocks noChangeAspect="1" noChangeArrowheads="1"/>
          </p:cNvSpPr>
          <p:nvPr/>
        </p:nvSpPr>
        <p:spPr bwMode="auto">
          <a:xfrm>
            <a:off x="207433" y="-1371600"/>
            <a:ext cx="889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8199" name="AutoShape 26" descr="https://www.uo.edu.cu/sites/default/files/styles/galleryformatter_slide/public/sedemella.JPG?itok=t5uyg2y8"/>
          <p:cNvSpPr>
            <a:spLocks noChangeAspect="1" noChangeArrowheads="1"/>
          </p:cNvSpPr>
          <p:nvPr/>
        </p:nvSpPr>
        <p:spPr bwMode="auto">
          <a:xfrm>
            <a:off x="207433" y="-1371600"/>
            <a:ext cx="889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8200" name="AutoShape 28" descr="https://www.uo.edu.cu/sites/default/files/styles/galleryformatter_slide/public/sedemella.JPG?itok=t5uyg2y8"/>
          <p:cNvSpPr>
            <a:spLocks noChangeAspect="1" noChangeArrowheads="1"/>
          </p:cNvSpPr>
          <p:nvPr/>
        </p:nvSpPr>
        <p:spPr bwMode="auto">
          <a:xfrm>
            <a:off x="207433" y="-1371600"/>
            <a:ext cx="889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8201" name="AutoShape 30" descr="https://www.uo.edu.cu/sites/default/files/styles/galleryformatter_slide/public/sedemella.JPG?itok=t5uyg2y8"/>
          <p:cNvSpPr>
            <a:spLocks noChangeAspect="1" noChangeArrowheads="1"/>
          </p:cNvSpPr>
          <p:nvPr/>
        </p:nvSpPr>
        <p:spPr bwMode="auto">
          <a:xfrm>
            <a:off x="207433" y="-1371600"/>
            <a:ext cx="889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/>
          </a:p>
        </p:txBody>
      </p:sp>
      <p:grpSp>
        <p:nvGrpSpPr>
          <p:cNvPr id="8202" name="25 Grupo"/>
          <p:cNvGrpSpPr>
            <a:grpSpLocks/>
          </p:cNvGrpSpPr>
          <p:nvPr/>
        </p:nvGrpSpPr>
        <p:grpSpPr bwMode="auto">
          <a:xfrm>
            <a:off x="368301" y="100226"/>
            <a:ext cx="7766211" cy="795060"/>
            <a:chOff x="-790602" y="885660"/>
            <a:chExt cx="8496944" cy="794830"/>
          </a:xfrm>
          <a:solidFill>
            <a:schemeClr val="accent1">
              <a:lumMod val="75000"/>
            </a:schemeClr>
          </a:solidFill>
        </p:grpSpPr>
        <p:sp>
          <p:nvSpPr>
            <p:cNvPr id="8205" name="4 CuadroTexto"/>
            <p:cNvSpPr txBox="1">
              <a:spLocks noChangeArrowheads="1"/>
            </p:cNvSpPr>
            <p:nvPr/>
          </p:nvSpPr>
          <p:spPr bwMode="auto">
            <a:xfrm>
              <a:off x="-790602" y="885660"/>
              <a:ext cx="8496944" cy="461532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ES" sz="2400" b="1" dirty="0" smtClean="0">
                  <a:solidFill>
                    <a:schemeClr val="bg1"/>
                  </a:solidFill>
                  <a:latin typeface="Arial Black" pitchFamily="34" charset="0"/>
                </a:rPr>
                <a:t>Universidad </a:t>
              </a:r>
              <a:r>
                <a:rPr lang="es-ES" sz="2400" b="1" dirty="0" err="1" smtClean="0">
                  <a:solidFill>
                    <a:schemeClr val="bg1"/>
                  </a:solidFill>
                  <a:latin typeface="Arial Black" pitchFamily="34" charset="0"/>
                </a:rPr>
                <a:t>resiliente</a:t>
              </a:r>
              <a:endParaRPr lang="es-ES" sz="2400" b="1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  <p:sp>
          <p:nvSpPr>
            <p:cNvPr id="8206" name="1 CuadroTexto"/>
            <p:cNvSpPr txBox="1">
              <a:spLocks noChangeArrowheads="1"/>
            </p:cNvSpPr>
            <p:nvPr/>
          </p:nvSpPr>
          <p:spPr bwMode="auto">
            <a:xfrm>
              <a:off x="-790602" y="1311265"/>
              <a:ext cx="8496944" cy="36922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ES" b="1" dirty="0">
                  <a:solidFill>
                    <a:schemeClr val="bg1"/>
                  </a:solidFill>
                </a:rPr>
                <a:t>Recuperación de la infraestructura tras el paso del Huracán Sandy</a:t>
              </a:r>
            </a:p>
          </p:txBody>
        </p:sp>
      </p:grpSp>
      <p:pic>
        <p:nvPicPr>
          <p:cNvPr id="10266" name="Picture 26" descr="G:\DCIM\100MSDCF\DSC00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5" t="16388" b="26907"/>
          <a:stretch>
            <a:fillRect/>
          </a:stretch>
        </p:blipFill>
        <p:spPr bwMode="auto">
          <a:xfrm>
            <a:off x="745067" y="1322388"/>
            <a:ext cx="11446933" cy="553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18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20" name="Imagen 3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 descr="imagen_0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4791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02 Biblioteca\01 Banco de Imágenes\02 Actividades\Derecho\7C7A84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"/>
          <a:stretch>
            <a:fillRect/>
          </a:stretch>
        </p:blipFill>
        <p:spPr bwMode="auto">
          <a:xfrm>
            <a:off x="71967" y="1052513"/>
            <a:ext cx="12035367" cy="3829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171" name="1 CuadroTexto"/>
          <p:cNvSpPr txBox="1">
            <a:spLocks noChangeArrowheads="1"/>
          </p:cNvSpPr>
          <p:nvPr/>
        </p:nvSpPr>
        <p:spPr bwMode="auto">
          <a:xfrm>
            <a:off x="431801" y="5084764"/>
            <a:ext cx="11425767" cy="147732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s-ES" sz="2400" b="1" dirty="0">
                <a:solidFill>
                  <a:schemeClr val="bg1"/>
                </a:solidFill>
              </a:rPr>
              <a:t>El Dr. Francisco Prat Puig diseñó el emblema de la Universidad que esboza con claridad el objetivo no sólo pedagógico, sino general y abarcador de la joven institución oriental: Ciencia y Conciencia.</a:t>
            </a:r>
          </a:p>
          <a:p>
            <a:pPr algn="ctr" eaLnBrk="1" hangingPunct="1"/>
            <a:endParaRPr lang="es-ES" b="1" dirty="0">
              <a:solidFill>
                <a:schemeClr val="bg1"/>
              </a:solidFill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6" name="Imagen 3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imagen_0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4429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0EA6F2">
                <a:tint val="45000"/>
                <a:satMod val="400000"/>
              </a:srgbClr>
            </a:duotone>
            <a:extLst/>
          </a:blip>
          <a:stretch>
            <a:fillRect/>
          </a:stretch>
        </p:blipFill>
        <p:spPr>
          <a:xfrm>
            <a:off x="0" y="5589240"/>
            <a:ext cx="12192000" cy="1268760"/>
          </a:xfrm>
          <a:prstGeom prst="rect">
            <a:avLst/>
          </a:prstGeom>
        </p:spPr>
      </p:pic>
      <p:sp>
        <p:nvSpPr>
          <p:cNvPr id="3" name="2 Rectángulo redondeado"/>
          <p:cNvSpPr/>
          <p:nvPr/>
        </p:nvSpPr>
        <p:spPr bwMode="auto">
          <a:xfrm>
            <a:off x="152400" y="115888"/>
            <a:ext cx="7959969" cy="749300"/>
          </a:xfrm>
          <a:prstGeom prst="roundRect">
            <a:avLst>
              <a:gd name="adj" fmla="val 29679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reflection blurRad="6350" stA="50000" endA="300" endPos="90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VE" dirty="0"/>
          </a:p>
        </p:txBody>
      </p:sp>
      <p:sp>
        <p:nvSpPr>
          <p:cNvPr id="9220" name="1 CuadroTexto"/>
          <p:cNvSpPr txBox="1">
            <a:spLocks noChangeArrowheads="1"/>
          </p:cNvSpPr>
          <p:nvPr/>
        </p:nvSpPr>
        <p:spPr bwMode="auto">
          <a:xfrm>
            <a:off x="1380067" y="938214"/>
            <a:ext cx="74815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ES" b="1"/>
              <a:t>Recuperación de la infraestructura tras el paso del Huracán Sandy</a:t>
            </a:r>
          </a:p>
        </p:txBody>
      </p:sp>
      <p:sp>
        <p:nvSpPr>
          <p:cNvPr id="9221" name="4 CuadroTexto"/>
          <p:cNvSpPr txBox="1">
            <a:spLocks noChangeArrowheads="1"/>
          </p:cNvSpPr>
          <p:nvPr/>
        </p:nvSpPr>
        <p:spPr bwMode="auto">
          <a:xfrm>
            <a:off x="623174" y="193190"/>
            <a:ext cx="70184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sz="2800" b="1" dirty="0" smtClean="0">
                <a:latin typeface="Calibri" pitchFamily="34" charset="0"/>
              </a:rPr>
              <a:t>Universidad </a:t>
            </a:r>
            <a:r>
              <a:rPr lang="es-ES" sz="2800" b="1" dirty="0" err="1" smtClean="0">
                <a:latin typeface="Calibri" pitchFamily="34" charset="0"/>
              </a:rPr>
              <a:t>resiliente</a:t>
            </a:r>
            <a:endParaRPr lang="es-ES" sz="2800" b="1" dirty="0">
              <a:latin typeface="Calibri" pitchFamily="34" charset="0"/>
            </a:endParaRPr>
          </a:p>
        </p:txBody>
      </p:sp>
      <p:grpSp>
        <p:nvGrpSpPr>
          <p:cNvPr id="9222" name="1 Grupo"/>
          <p:cNvGrpSpPr>
            <a:grpSpLocks/>
          </p:cNvGrpSpPr>
          <p:nvPr/>
        </p:nvGrpSpPr>
        <p:grpSpPr bwMode="auto">
          <a:xfrm>
            <a:off x="0" y="1562100"/>
            <a:ext cx="12192000" cy="5295900"/>
            <a:chOff x="0" y="1561584"/>
            <a:chExt cx="9143999" cy="5296415"/>
          </a:xfrm>
        </p:grpSpPr>
        <p:pic>
          <p:nvPicPr>
            <p:cNvPr id="9231" name="Picture 7" descr="G:\Sandy y mantenimiento\01 Selección El Día Despues\Residencia Estudiantil Antonio Maceo\01 Comedor de Residencia Estudiantil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61584"/>
              <a:ext cx="9143999" cy="5296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2" name="Text Box 7"/>
            <p:cNvSpPr txBox="1">
              <a:spLocks noChangeArrowheads="1"/>
            </p:cNvSpPr>
            <p:nvPr/>
          </p:nvSpPr>
          <p:spPr bwMode="auto">
            <a:xfrm>
              <a:off x="2411760" y="1844824"/>
              <a:ext cx="6533406" cy="461665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ES" sz="2400" b="1"/>
                <a:t>Comedor Residencia Sede Antonio Maceo</a:t>
              </a:r>
            </a:p>
          </p:txBody>
        </p:sp>
      </p:grpSp>
      <p:grpSp>
        <p:nvGrpSpPr>
          <p:cNvPr id="8" name="8 Grupo"/>
          <p:cNvGrpSpPr>
            <a:grpSpLocks/>
          </p:cNvGrpSpPr>
          <p:nvPr/>
        </p:nvGrpSpPr>
        <p:grpSpPr bwMode="auto">
          <a:xfrm>
            <a:off x="50801" y="1573213"/>
            <a:ext cx="12145433" cy="5370512"/>
            <a:chOff x="-2718" y="1487578"/>
            <a:chExt cx="9108335" cy="5370422"/>
          </a:xfrm>
        </p:grpSpPr>
        <p:pic>
          <p:nvPicPr>
            <p:cNvPr id="9229" name="Picture 12" descr="G:\Sandy y mantenimiento\01 Selección El Día Despues\Residencia Estudiantil Antonio Maceo\14 Edificios E y F Residencia Estudiantil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18" y="1487578"/>
              <a:ext cx="9108335" cy="5370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0" name="Text Box 7"/>
            <p:cNvSpPr txBox="1">
              <a:spLocks noChangeArrowheads="1"/>
            </p:cNvSpPr>
            <p:nvPr/>
          </p:nvSpPr>
          <p:spPr bwMode="auto">
            <a:xfrm>
              <a:off x="559038" y="6249456"/>
              <a:ext cx="5040560" cy="461665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ES" sz="2400" b="1"/>
                <a:t> Residencia Sede Antonio Maceo</a:t>
              </a:r>
            </a:p>
          </p:txBody>
        </p:sp>
      </p:grpSp>
      <p:grpSp>
        <p:nvGrpSpPr>
          <p:cNvPr id="9" name="11 Grupo"/>
          <p:cNvGrpSpPr>
            <a:grpSpLocks/>
          </p:cNvGrpSpPr>
          <p:nvPr/>
        </p:nvGrpSpPr>
        <p:grpSpPr bwMode="auto">
          <a:xfrm>
            <a:off x="50800" y="1552575"/>
            <a:ext cx="12253384" cy="5380038"/>
            <a:chOff x="-45925" y="1487578"/>
            <a:chExt cx="9189926" cy="5380767"/>
          </a:xfrm>
        </p:grpSpPr>
        <p:pic>
          <p:nvPicPr>
            <p:cNvPr id="9225" name="Picture 13" descr="G:\Sandy y mantenimiento\03 La Recuperación de Sandy en la UO\Recuperación en la Residencia Maceo\DSC0139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924" y="1487578"/>
              <a:ext cx="4617924" cy="3381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6" name="Picture 14" descr="G:\Sandy y mantenimiento\03 La Recuperación de Sandy en la UO\Recuperación en la Residencia Maceo\DSC01385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1449" y="1493436"/>
              <a:ext cx="4592551" cy="3375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7" name="Picture 15" descr="G:\Sandy y mantenimiento\03 La Recuperación de Sandy en la UO\Recuperación en la Residencia Maceo\DSC01382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752" b="20226"/>
            <a:stretch>
              <a:fillRect/>
            </a:stretch>
          </p:blipFill>
          <p:spPr bwMode="auto">
            <a:xfrm>
              <a:off x="-45925" y="4869161"/>
              <a:ext cx="9189926" cy="1999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8" name="10 CuadroTexto"/>
            <p:cNvSpPr txBox="1">
              <a:spLocks noChangeArrowheads="1"/>
            </p:cNvSpPr>
            <p:nvPr/>
          </p:nvSpPr>
          <p:spPr bwMode="auto">
            <a:xfrm>
              <a:off x="199140" y="4394458"/>
              <a:ext cx="3868560" cy="369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ES">
                  <a:solidFill>
                    <a:schemeClr val="bg1"/>
                  </a:solidFill>
                  <a:latin typeface="Arial Black" pitchFamily="34" charset="0"/>
                </a:rPr>
                <a:t>Brigada de recuperación Elpidio Valdés</a:t>
              </a:r>
            </a:p>
          </p:txBody>
        </p:sp>
      </p:grpSp>
      <p:grpSp>
        <p:nvGrpSpPr>
          <p:cNvPr id="17" name="16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18" name="Imagen 3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imagen_0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19 Rectángulo redondeado"/>
          <p:cNvSpPr/>
          <p:nvPr/>
        </p:nvSpPr>
        <p:spPr bwMode="auto">
          <a:xfrm>
            <a:off x="180531" y="188545"/>
            <a:ext cx="7959969" cy="749300"/>
          </a:xfrm>
          <a:prstGeom prst="roundRect">
            <a:avLst>
              <a:gd name="adj" fmla="val 29679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0000" endA="300" endPos="90000" dist="508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VE" dirty="0">
              <a:solidFill>
                <a:schemeClr val="bg1"/>
              </a:solidFill>
            </a:endParaRPr>
          </a:p>
        </p:txBody>
      </p:sp>
      <p:sp>
        <p:nvSpPr>
          <p:cNvPr id="21" name="4 CuadroTexto"/>
          <p:cNvSpPr txBox="1">
            <a:spLocks noChangeArrowheads="1"/>
          </p:cNvSpPr>
          <p:nvPr/>
        </p:nvSpPr>
        <p:spPr bwMode="auto">
          <a:xfrm>
            <a:off x="651305" y="265847"/>
            <a:ext cx="701842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sz="2800" b="1" dirty="0" smtClean="0">
                <a:solidFill>
                  <a:schemeClr val="bg1"/>
                </a:solidFill>
                <a:latin typeface="Calibri" pitchFamily="34" charset="0"/>
              </a:rPr>
              <a:t>Universidad </a:t>
            </a:r>
            <a:r>
              <a:rPr lang="es-ES" sz="2800" b="1" smtClean="0">
                <a:solidFill>
                  <a:schemeClr val="bg1"/>
                </a:solidFill>
                <a:latin typeface="Calibri" pitchFamily="34" charset="0"/>
              </a:rPr>
              <a:t>resiliente</a:t>
            </a:r>
            <a:endParaRPr lang="es-ES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66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0EA6F2">
                <a:tint val="45000"/>
                <a:satMod val="400000"/>
              </a:srgbClr>
            </a:duotone>
            <a:extLst/>
          </a:blip>
          <a:stretch>
            <a:fillRect/>
          </a:stretch>
        </p:blipFill>
        <p:spPr>
          <a:xfrm>
            <a:off x="0" y="5589240"/>
            <a:ext cx="12192000" cy="1268760"/>
          </a:xfrm>
          <a:prstGeom prst="rect">
            <a:avLst/>
          </a:prstGeom>
        </p:spPr>
      </p:pic>
      <p:sp>
        <p:nvSpPr>
          <p:cNvPr id="10245" name="1 Rectángulo"/>
          <p:cNvSpPr>
            <a:spLocks noChangeArrowheads="1"/>
          </p:cNvSpPr>
          <p:nvPr/>
        </p:nvSpPr>
        <p:spPr bwMode="auto">
          <a:xfrm>
            <a:off x="105507" y="870315"/>
            <a:ext cx="11898923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Calibri" pitchFamily="34" charset="0"/>
              </a:rPr>
              <a:t>Mejoras significativas en las condiciones de vida, estudio y trabajo de numerosas áreas de la comunidad universitaria, </a:t>
            </a:r>
            <a:r>
              <a:rPr lang="es-ES" sz="2400" dirty="0" smtClean="0">
                <a:solidFill>
                  <a:schemeClr val="bg1"/>
                </a:solidFill>
                <a:latin typeface="Calibri" pitchFamily="34" charset="0"/>
              </a:rPr>
              <a:t>gracias </a:t>
            </a:r>
            <a:r>
              <a:rPr lang="es-ES" sz="2400" dirty="0">
                <a:solidFill>
                  <a:schemeClr val="bg1"/>
                </a:solidFill>
                <a:latin typeface="Calibri" pitchFamily="34" charset="0"/>
              </a:rPr>
              <a:t>al paulatino proceso de mantenimiento constructivo e </a:t>
            </a:r>
            <a:r>
              <a:rPr lang="es-ES" sz="2400" dirty="0" smtClean="0">
                <a:solidFill>
                  <a:schemeClr val="bg1"/>
                </a:solidFill>
                <a:latin typeface="Calibri" pitchFamily="34" charset="0"/>
              </a:rPr>
              <a:t>inversionista</a:t>
            </a:r>
            <a:endParaRPr lang="es-ES" sz="24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0246" name="Picture 7" descr="G:\Sandy y mantenimiento\Reparaciones despues de Sandy\DSC026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768" y="2208213"/>
            <a:ext cx="7344833" cy="467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8" descr="G:\Sandy y mantenimiento\Reparaciones despues de Sandy\DSC0259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2208214"/>
            <a:ext cx="4823884" cy="464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G:\Sandy y mantenimiento\Reparaciones despues de Sandy\DSC0169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8214"/>
            <a:ext cx="12166600" cy="464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1 Grupo"/>
          <p:cNvGrpSpPr>
            <a:grpSpLocks/>
          </p:cNvGrpSpPr>
          <p:nvPr/>
        </p:nvGrpSpPr>
        <p:grpSpPr bwMode="auto">
          <a:xfrm>
            <a:off x="0" y="2216151"/>
            <a:ext cx="12234333" cy="4664075"/>
            <a:chOff x="0" y="2215364"/>
            <a:chExt cx="9175004" cy="4664636"/>
          </a:xfrm>
        </p:grpSpPr>
        <p:pic>
          <p:nvPicPr>
            <p:cNvPr id="10260" name="Picture 10" descr="G:\Sandy y mantenimiento\Reparaciones despues de Sandy\DSC01659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15364"/>
              <a:ext cx="6198851" cy="4664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1" name="Picture 11" descr="G:\Sandy y mantenimiento\Reparaciones despues de Sandy\DSC02100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710"/>
            <a:stretch>
              <a:fillRect/>
            </a:stretch>
          </p:blipFill>
          <p:spPr bwMode="auto">
            <a:xfrm>
              <a:off x="4707149" y="2230862"/>
              <a:ext cx="4467855" cy="4649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4 Grupo"/>
          <p:cNvGrpSpPr>
            <a:grpSpLocks/>
          </p:cNvGrpSpPr>
          <p:nvPr/>
        </p:nvGrpSpPr>
        <p:grpSpPr bwMode="auto">
          <a:xfrm>
            <a:off x="0" y="2200275"/>
            <a:ext cx="12335933" cy="4673600"/>
            <a:chOff x="-93022" y="2206368"/>
            <a:chExt cx="9252065" cy="4673632"/>
          </a:xfrm>
        </p:grpSpPr>
        <p:pic>
          <p:nvPicPr>
            <p:cNvPr id="10258" name="Picture 12" descr="G:\Sandy y mantenimiento\Reparaciones despues de Sandy\DSC0262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526" y="2206368"/>
              <a:ext cx="6169517" cy="4673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9" name="Picture 13" descr="G:\Sandy y mantenimiento\Reparaciones despues de Sandy\DSC02629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77"/>
            <a:stretch>
              <a:fillRect/>
            </a:stretch>
          </p:blipFill>
          <p:spPr bwMode="auto">
            <a:xfrm>
              <a:off x="-93022" y="2208066"/>
              <a:ext cx="3098653" cy="4671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78" name="Picture 14" descr="G:\Sandy y mantenimiento\Lo nuevo\_C7A806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8" y="2216150"/>
            <a:ext cx="12236451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15" descr="G:\Sandy y mantenimiento\Lo nuevo\_C7A8049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8" y="2212975"/>
            <a:ext cx="12236451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Picture 16" descr="G:\Sandy y mantenimiento\Lo nuevo\_C7A0794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1"/>
            <a:ext cx="12325351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Picture 17" descr="G:\Sandy y mantenimiento\Lo nuevo\_C7A8036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8" y="2200275"/>
            <a:ext cx="12338051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5 Grupo"/>
          <p:cNvGrpSpPr>
            <a:grpSpLocks/>
          </p:cNvGrpSpPr>
          <p:nvPr/>
        </p:nvGrpSpPr>
        <p:grpSpPr bwMode="auto">
          <a:xfrm>
            <a:off x="-395816" y="2200275"/>
            <a:ext cx="13273617" cy="5276850"/>
            <a:chOff x="-297320" y="2199866"/>
            <a:chExt cx="9956140" cy="5277258"/>
          </a:xfrm>
        </p:grpSpPr>
        <p:pic>
          <p:nvPicPr>
            <p:cNvPr id="10256" name="Picture 18" descr="G:\Sandy y mantenimiento\Lo nuevo\_C7A0699a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7320" y="2199866"/>
              <a:ext cx="7150525" cy="4767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7" name="Picture 19" descr="G:\Sandy y mantenimiento\Lo nuevo\_C7A0658a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1779" y="2201563"/>
              <a:ext cx="3517041" cy="5275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21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23" name="Imagen 36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 descr="imagen_01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0030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0EA6F2">
                <a:tint val="45000"/>
                <a:satMod val="400000"/>
              </a:srgbClr>
            </a:duotone>
            <a:extLst/>
          </a:blip>
          <a:stretch>
            <a:fillRect/>
          </a:stretch>
        </p:blipFill>
        <p:spPr>
          <a:xfrm>
            <a:off x="0" y="5589240"/>
            <a:ext cx="12192000" cy="1268760"/>
          </a:xfrm>
          <a:prstGeom prst="rect">
            <a:avLst/>
          </a:prstGeom>
        </p:spPr>
      </p:pic>
      <p:sp>
        <p:nvSpPr>
          <p:cNvPr id="11269" name="1 Rectángulo"/>
          <p:cNvSpPr>
            <a:spLocks noChangeArrowheads="1"/>
          </p:cNvSpPr>
          <p:nvPr/>
        </p:nvSpPr>
        <p:spPr bwMode="auto">
          <a:xfrm>
            <a:off x="300567" y="1046163"/>
            <a:ext cx="11618384" cy="113877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just"/>
            <a:r>
              <a:rPr lang="es-ES" sz="2000" b="1" dirty="0">
                <a:solidFill>
                  <a:schemeClr val="bg1"/>
                </a:solidFill>
                <a:latin typeface="Calibri" pitchFamily="34" charset="0"/>
              </a:rPr>
              <a:t>Perfeccionamiento de los mecanismos de control en los procesos de gestión administrativa, contable y financiera que garantizan el uso racional de los recursos materiales y financieros asignados.</a:t>
            </a:r>
          </a:p>
          <a:p>
            <a:pPr marL="457200" indent="-457200">
              <a:buFont typeface="Calibri" pitchFamily="34" charset="0"/>
              <a:buAutoNum type="arabicPeriod" startAt="2"/>
            </a:pPr>
            <a:endParaRPr lang="es-ES" sz="800" b="1" dirty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es-ES" sz="2000" b="1" dirty="0">
                <a:solidFill>
                  <a:schemeClr val="bg1"/>
                </a:solidFill>
                <a:latin typeface="Calibri" pitchFamily="34" charset="0"/>
              </a:rPr>
              <a:t>Satisfactoria gestión y distribución de la bibliografía, materiales e insumos.</a:t>
            </a:r>
          </a:p>
        </p:txBody>
      </p:sp>
      <p:grpSp>
        <p:nvGrpSpPr>
          <p:cNvPr id="11270" name="1 Grupo"/>
          <p:cNvGrpSpPr>
            <a:grpSpLocks/>
          </p:cNvGrpSpPr>
          <p:nvPr/>
        </p:nvGrpSpPr>
        <p:grpSpPr bwMode="auto">
          <a:xfrm>
            <a:off x="0" y="2619376"/>
            <a:ext cx="12192000" cy="4302125"/>
            <a:chOff x="0" y="2618910"/>
            <a:chExt cx="9144000" cy="4302357"/>
          </a:xfrm>
        </p:grpSpPr>
        <p:pic>
          <p:nvPicPr>
            <p:cNvPr id="11271" name="Picture 7" descr="G:\Sandy y mantenimiento\Reparaciones despues de Sandy\DSC02574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80" y="2618910"/>
              <a:ext cx="5652120" cy="4239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2" name="Picture 12" descr="G:\Sandy y mantenimiento\Reparaciones despues de Sandy\DSC02575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18910"/>
              <a:ext cx="3519523" cy="4302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8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10" name="Imagen 3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imagen_0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8483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1 Rectángulo"/>
          <p:cNvSpPr>
            <a:spLocks noChangeArrowheads="1"/>
          </p:cNvSpPr>
          <p:nvPr/>
        </p:nvSpPr>
        <p:spPr bwMode="auto">
          <a:xfrm>
            <a:off x="307976" y="918066"/>
            <a:ext cx="11618384" cy="89255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latin typeface="Calibri" pitchFamily="34" charset="0"/>
              </a:rPr>
              <a:t>Notable avance en la disponibilidad de nuevos laboratorios </a:t>
            </a:r>
            <a:r>
              <a:rPr lang="es-ES" sz="2800" b="1" dirty="0">
                <a:solidFill>
                  <a:schemeClr val="bg1"/>
                </a:solidFill>
                <a:latin typeface="Calibri" pitchFamily="34" charset="0"/>
              </a:rPr>
              <a:t>(19) </a:t>
            </a:r>
            <a:r>
              <a:rPr lang="es-ES" sz="2400" b="1" dirty="0">
                <a:solidFill>
                  <a:schemeClr val="bg1"/>
                </a:solidFill>
                <a:latin typeface="Calibri" pitchFamily="34" charset="0"/>
              </a:rPr>
              <a:t>para la </a:t>
            </a:r>
            <a:r>
              <a:rPr lang="es-ES" sz="2400" b="1" dirty="0" smtClean="0">
                <a:solidFill>
                  <a:schemeClr val="bg1"/>
                </a:solidFill>
                <a:latin typeface="Calibri" pitchFamily="34" charset="0"/>
              </a:rPr>
              <a:t>formación integral del profesional, </a:t>
            </a:r>
            <a:r>
              <a:rPr lang="es-ES" sz="2400" b="1" dirty="0">
                <a:solidFill>
                  <a:schemeClr val="bg1"/>
                </a:solidFill>
                <a:latin typeface="Calibri" pitchFamily="34" charset="0"/>
              </a:rPr>
              <a:t>adquiridos mediante el crédito </a:t>
            </a:r>
            <a:r>
              <a:rPr lang="es-ES" sz="2400" b="1" dirty="0" smtClean="0">
                <a:solidFill>
                  <a:schemeClr val="bg1"/>
                </a:solidFill>
                <a:latin typeface="Calibri" pitchFamily="34" charset="0"/>
              </a:rPr>
              <a:t>chino</a:t>
            </a:r>
            <a:endParaRPr lang="es-E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342" name="5 Rectángulo"/>
          <p:cNvSpPr>
            <a:spLocks noChangeArrowheads="1"/>
          </p:cNvSpPr>
          <p:nvPr/>
        </p:nvSpPr>
        <p:spPr bwMode="auto">
          <a:xfrm>
            <a:off x="307977" y="5695950"/>
            <a:ext cx="11693524" cy="9694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400" b="1" dirty="0">
                <a:solidFill>
                  <a:schemeClr val="bg1"/>
                </a:solidFill>
                <a:latin typeface="Calibri" pitchFamily="34" charset="0"/>
              </a:rPr>
              <a:t>Perfeccionamiento de la política de planificación y diseño </a:t>
            </a:r>
            <a:r>
              <a:rPr lang="es-ES" sz="2400" b="1" dirty="0" smtClean="0">
                <a:solidFill>
                  <a:schemeClr val="bg1"/>
                </a:solidFill>
                <a:latin typeface="Calibri" pitchFamily="34" charset="0"/>
              </a:rPr>
              <a:t>presupuestario</a:t>
            </a:r>
            <a:endParaRPr lang="es-ES" sz="2400" b="1" dirty="0">
              <a:solidFill>
                <a:schemeClr val="bg1"/>
              </a:solidFill>
              <a:latin typeface="Calibri" pitchFamily="34" charset="0"/>
            </a:endParaRPr>
          </a:p>
          <a:p>
            <a:pPr>
              <a:defRPr/>
            </a:pPr>
            <a:r>
              <a:rPr lang="es-ES" sz="9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endParaRPr lang="es-ES" sz="9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Calibri" pitchFamily="34" charset="0"/>
              </a:rPr>
              <a:t>Discusión </a:t>
            </a:r>
            <a:r>
              <a:rPr lang="es-ES" sz="2400" b="1" dirty="0">
                <a:solidFill>
                  <a:schemeClr val="bg1"/>
                </a:solidFill>
                <a:latin typeface="Calibri" pitchFamily="34" charset="0"/>
              </a:rPr>
              <a:t>e intercambio de </a:t>
            </a:r>
            <a:r>
              <a:rPr lang="es-ES" sz="2400" b="1" dirty="0" smtClean="0">
                <a:solidFill>
                  <a:schemeClr val="bg1"/>
                </a:solidFill>
                <a:latin typeface="Calibri" pitchFamily="34" charset="0"/>
              </a:rPr>
              <a:t>la información </a:t>
            </a:r>
            <a:r>
              <a:rPr lang="es-ES" sz="2400" b="1" dirty="0">
                <a:solidFill>
                  <a:schemeClr val="bg1"/>
                </a:solidFill>
                <a:latin typeface="Calibri" pitchFamily="34" charset="0"/>
              </a:rPr>
              <a:t>económica </a:t>
            </a:r>
            <a:r>
              <a:rPr lang="es-ES" sz="2400" b="1" dirty="0" smtClean="0">
                <a:solidFill>
                  <a:schemeClr val="bg1"/>
                </a:solidFill>
                <a:latin typeface="Calibri" pitchFamily="34" charset="0"/>
              </a:rPr>
              <a:t>financiera</a:t>
            </a:r>
            <a:endParaRPr lang="es-E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12294" name="1 Grupo"/>
          <p:cNvGrpSpPr>
            <a:grpSpLocks/>
          </p:cNvGrpSpPr>
          <p:nvPr/>
        </p:nvGrpSpPr>
        <p:grpSpPr bwMode="auto">
          <a:xfrm>
            <a:off x="-99483" y="2122489"/>
            <a:ext cx="12350751" cy="3451225"/>
            <a:chOff x="-74613" y="1785938"/>
            <a:chExt cx="9263063" cy="3451225"/>
          </a:xfrm>
        </p:grpSpPr>
        <p:pic>
          <p:nvPicPr>
            <p:cNvPr id="12295" name="Picture 8" descr="D:\DPTO INVERSIONES\AñOS ANTERIORES 2007-2015\2011\MEMORIA BENI\UO\FOTOS LAB IDIOMA MUSEO UO\DSC0115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4613" y="1785938"/>
              <a:ext cx="4567238" cy="3425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6" name="Picture 9" descr="D:\DPTO INVERSIONES\AñOS ANTERIORES 2007-2015\2011\MEMORIA BENI\UO\FOTOS LAB IDIOMA MUSEO UO\DSC0116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7875" y="1785938"/>
              <a:ext cx="4600575" cy="3451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8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10" name="Imagen 3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imagen_0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66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77 Grupo"/>
          <p:cNvGrpSpPr>
            <a:grpSpLocks/>
          </p:cNvGrpSpPr>
          <p:nvPr/>
        </p:nvGrpSpPr>
        <p:grpSpPr bwMode="auto">
          <a:xfrm>
            <a:off x="1646009" y="1812811"/>
            <a:ext cx="9212263" cy="4643324"/>
            <a:chOff x="-27758" y="3736082"/>
            <a:chExt cx="9214528" cy="5154718"/>
          </a:xfrm>
        </p:grpSpPr>
        <p:pic>
          <p:nvPicPr>
            <p:cNvPr id="5" name="Picture 2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5" t="18001" r="1155"/>
            <a:stretch/>
          </p:blipFill>
          <p:spPr bwMode="auto">
            <a:xfrm>
              <a:off x="-27758" y="3736082"/>
              <a:ext cx="9214528" cy="5154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5 Rectángulo"/>
            <p:cNvSpPr/>
            <p:nvPr/>
          </p:nvSpPr>
          <p:spPr>
            <a:xfrm>
              <a:off x="7748141" y="3943912"/>
              <a:ext cx="913036" cy="4317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7" name="6 CuadroTexto"/>
          <p:cNvSpPr txBox="1"/>
          <p:nvPr/>
        </p:nvSpPr>
        <p:spPr>
          <a:xfrm>
            <a:off x="1513227" y="889481"/>
            <a:ext cx="9477828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s-ES" sz="5400" dirty="0" smtClean="0">
                <a:solidFill>
                  <a:schemeClr val="bg1"/>
                </a:solidFill>
              </a:rPr>
              <a:t>Impacto del Proyecto VLIR</a:t>
            </a:r>
            <a:endParaRPr lang="es-ES" sz="5400" dirty="0">
              <a:solidFill>
                <a:schemeClr val="bg1"/>
              </a:solidFill>
            </a:endParaRPr>
          </a:p>
        </p:txBody>
      </p:sp>
      <p:grpSp>
        <p:nvGrpSpPr>
          <p:cNvPr id="8" name="7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9" name="Imagen 3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imagen_0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7915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4 Rectángulo"/>
          <p:cNvSpPr>
            <a:spLocks noChangeArrowheads="1"/>
          </p:cNvSpPr>
          <p:nvPr/>
        </p:nvSpPr>
        <p:spPr bwMode="auto">
          <a:xfrm>
            <a:off x="579264" y="696105"/>
            <a:ext cx="7171365" cy="67710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Calibri" pitchFamily="34" charset="0"/>
              </a:rPr>
              <a:t>Centro de Datos, de avanzada </a:t>
            </a:r>
            <a:r>
              <a:rPr lang="es-ES" sz="2800" b="1" dirty="0" smtClean="0">
                <a:solidFill>
                  <a:schemeClr val="bg1"/>
                </a:solidFill>
                <a:latin typeface="Calibri" pitchFamily="34" charset="0"/>
              </a:rPr>
              <a:t>tecnología</a:t>
            </a:r>
            <a:endParaRPr lang="es-ES" sz="2800" b="1" dirty="0">
              <a:solidFill>
                <a:schemeClr val="bg1"/>
              </a:solidFill>
              <a:latin typeface="Calibri" pitchFamily="34" charset="0"/>
            </a:endParaRPr>
          </a:p>
          <a:p>
            <a:pPr marL="342900" indent="-342900">
              <a:buFont typeface="Calibri" pitchFamily="34" charset="0"/>
              <a:buAutoNum type="arabicPeriod" startAt="6"/>
            </a:pPr>
            <a:endParaRPr lang="es-ES" sz="1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46" name="Imagen 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2" descr="imagen_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18" name="Picture 2" descr="E:\OT Ivón\Fotos para EVI\VLIR Laboratorio\_C7A318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9" r="5891"/>
          <a:stretch/>
        </p:blipFill>
        <p:spPr bwMode="auto">
          <a:xfrm>
            <a:off x="152399" y="1778000"/>
            <a:ext cx="5429251" cy="482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OT Ivón\Fotos para EVI\VLIR Laboratorio\_C7A318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6"/>
          <a:stretch/>
        </p:blipFill>
        <p:spPr bwMode="auto">
          <a:xfrm>
            <a:off x="5795736" y="1778000"/>
            <a:ext cx="6076950" cy="47604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7578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44" name="5 Grupo"/>
          <p:cNvGrpSpPr>
            <a:grpSpLocks/>
          </p:cNvGrpSpPr>
          <p:nvPr/>
        </p:nvGrpSpPr>
        <p:grpSpPr bwMode="auto">
          <a:xfrm>
            <a:off x="2816748" y="2287588"/>
            <a:ext cx="7606073" cy="4670383"/>
            <a:chOff x="0" y="2288370"/>
            <a:chExt cx="9144000" cy="4668948"/>
          </a:xfrm>
        </p:grpSpPr>
        <p:pic>
          <p:nvPicPr>
            <p:cNvPr id="14347" name="1 Imagen"/>
            <p:cNvPicPr preferRelativeResize="0"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88370"/>
              <a:ext cx="9144000" cy="4576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8" name="4 CuadroTexto"/>
            <p:cNvSpPr txBox="1">
              <a:spLocks noChangeArrowheads="1"/>
            </p:cNvSpPr>
            <p:nvPr/>
          </p:nvSpPr>
          <p:spPr bwMode="auto">
            <a:xfrm>
              <a:off x="3471183" y="6311186"/>
              <a:ext cx="4765873" cy="646132"/>
            </a:xfrm>
            <a:prstGeom prst="rect">
              <a:avLst/>
            </a:prstGeom>
            <a:solidFill>
              <a:schemeClr val="tx1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ES" b="1" dirty="0">
                  <a:solidFill>
                    <a:schemeClr val="bg1"/>
                  </a:solidFill>
                  <a:latin typeface="Arial Black" pitchFamily="34" charset="0"/>
                </a:rPr>
                <a:t>18 PUNTOS DE RED INALÁMBRICA</a:t>
              </a:r>
              <a:r>
                <a:rPr lang="es-ES" dirty="0">
                  <a:latin typeface="Arial Black" pitchFamily="34" charset="0"/>
                </a:rPr>
                <a:t> </a:t>
              </a:r>
            </a:p>
          </p:txBody>
        </p:sp>
      </p:grp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EA6F2">
                <a:tint val="45000"/>
                <a:satMod val="400000"/>
              </a:srgbClr>
            </a:duotone>
            <a:extLst/>
          </a:blip>
          <a:stretch>
            <a:fillRect/>
          </a:stretch>
        </p:blipFill>
        <p:spPr>
          <a:xfrm>
            <a:off x="2816748" y="5589240"/>
            <a:ext cx="7606073" cy="1268760"/>
          </a:xfrm>
          <a:prstGeom prst="rect">
            <a:avLst/>
          </a:prstGeom>
        </p:spPr>
      </p:pic>
      <p:sp>
        <p:nvSpPr>
          <p:cNvPr id="9221" name="4 Rectángulo"/>
          <p:cNvSpPr>
            <a:spLocks noChangeArrowheads="1"/>
          </p:cNvSpPr>
          <p:nvPr/>
        </p:nvSpPr>
        <p:spPr bwMode="auto">
          <a:xfrm>
            <a:off x="383117" y="993096"/>
            <a:ext cx="11808883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s-ES" sz="2400" b="1" dirty="0">
                <a:solidFill>
                  <a:schemeClr val="bg1"/>
                </a:solidFill>
                <a:latin typeface="Calibri" pitchFamily="34" charset="0"/>
              </a:rPr>
              <a:t>Toda la red está soportada mediante fibra óptica, con un ancho de banda de 30 Mb/s. </a:t>
            </a:r>
            <a:endParaRPr lang="es-ES" sz="24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Calibri" pitchFamily="34" charset="0"/>
              </a:rPr>
              <a:t>Los </a:t>
            </a:r>
            <a:r>
              <a:rPr lang="es-ES" sz="2400" b="1" dirty="0">
                <a:solidFill>
                  <a:schemeClr val="bg1"/>
                </a:solidFill>
                <a:latin typeface="Calibri" pitchFamily="34" charset="0"/>
              </a:rPr>
              <a:t>CUM tienen un enlace ADSL a 1 Mb/s cada uno</a:t>
            </a:r>
            <a:r>
              <a:rPr lang="es-ES" sz="2400" b="1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  <a:endParaRPr lang="es-ES" sz="2400" b="1" dirty="0">
              <a:solidFill>
                <a:schemeClr val="bg1"/>
              </a:solidFill>
              <a:latin typeface="Calibri" pitchFamily="34" charset="0"/>
            </a:endParaRPr>
          </a:p>
          <a:p>
            <a:pPr>
              <a:defRPr/>
            </a:pPr>
            <a:r>
              <a:rPr lang="es-ES" sz="2400" b="1" dirty="0">
                <a:solidFill>
                  <a:schemeClr val="bg1"/>
                </a:solidFill>
                <a:latin typeface="Calibri" pitchFamily="34" charset="0"/>
              </a:rPr>
              <a:t>Amplia disponibilidad de la </a:t>
            </a:r>
            <a:r>
              <a:rPr lang="es-ES" sz="2400" b="1" dirty="0" smtClean="0">
                <a:solidFill>
                  <a:schemeClr val="bg1"/>
                </a:solidFill>
                <a:latin typeface="Calibri" pitchFamily="34" charset="0"/>
              </a:rPr>
              <a:t>Red </a:t>
            </a:r>
            <a:r>
              <a:rPr lang="es-ES" sz="2400" b="1" dirty="0">
                <a:solidFill>
                  <a:schemeClr val="bg1"/>
                </a:solidFill>
                <a:latin typeface="Calibri" pitchFamily="34" charset="0"/>
              </a:rPr>
              <a:t>U</a:t>
            </a:r>
            <a:r>
              <a:rPr lang="es-ES" sz="2400" b="1" dirty="0" smtClean="0">
                <a:solidFill>
                  <a:schemeClr val="bg1"/>
                </a:solidFill>
                <a:latin typeface="Calibri" pitchFamily="34" charset="0"/>
              </a:rPr>
              <a:t>niversitaria </a:t>
            </a:r>
            <a:r>
              <a:rPr lang="es-ES" sz="2400" b="1" dirty="0">
                <a:solidFill>
                  <a:schemeClr val="bg1"/>
                </a:solidFill>
                <a:latin typeface="Calibri" pitchFamily="34" charset="0"/>
              </a:rPr>
              <a:t>en cada una de las sedes.</a:t>
            </a:r>
          </a:p>
        </p:txBody>
      </p:sp>
      <p:pic>
        <p:nvPicPr>
          <p:cNvPr id="14342" name="Picture 7" descr="G:\Sandy y mantenimiento\_C7A6513.JPG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0" y="-14859000"/>
            <a:ext cx="12187767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8" descr="G:\Sandy y mantenimiento\_C7A65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0" y="-14859000"/>
            <a:ext cx="12187767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748" y="2281238"/>
            <a:ext cx="7603432" cy="457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389" y="2290763"/>
            <a:ext cx="7603432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12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14" name="Imagen 3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 descr="imagen_0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2023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EA6F2">
                <a:tint val="45000"/>
                <a:satMod val="400000"/>
              </a:srgbClr>
            </a:duotone>
            <a:extLst/>
          </a:blip>
          <a:stretch>
            <a:fillRect/>
          </a:stretch>
        </p:blipFill>
        <p:spPr>
          <a:xfrm>
            <a:off x="0" y="5589240"/>
            <a:ext cx="12192000" cy="1268760"/>
          </a:xfrm>
          <a:prstGeom prst="rect">
            <a:avLst/>
          </a:prstGeom>
        </p:spPr>
      </p:pic>
      <p:sp>
        <p:nvSpPr>
          <p:cNvPr id="10244" name="1 Rectángulo"/>
          <p:cNvSpPr>
            <a:spLocks noChangeArrowheads="1"/>
          </p:cNvSpPr>
          <p:nvPr/>
        </p:nvSpPr>
        <p:spPr bwMode="auto">
          <a:xfrm>
            <a:off x="204258" y="710620"/>
            <a:ext cx="11732684" cy="83026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just">
              <a:defRPr/>
            </a:pPr>
            <a:r>
              <a:rPr lang="es-ES" sz="2000" b="1" dirty="0">
                <a:solidFill>
                  <a:schemeClr val="bg1"/>
                </a:solidFill>
                <a:latin typeface="Calibri" pitchFamily="34" charset="0"/>
              </a:rPr>
              <a:t>Uso racional y eficiente de los portadores energéticos</a:t>
            </a:r>
          </a:p>
          <a:p>
            <a:pPr marL="342900" indent="-342900" algn="just">
              <a:buFont typeface="Calibri" pitchFamily="34" charset="0"/>
              <a:buAutoNum type="arabicPeriod" startAt="11"/>
              <a:defRPr/>
            </a:pPr>
            <a:endParaRPr lang="es-ES" sz="800" b="1" dirty="0">
              <a:solidFill>
                <a:schemeClr val="bg1"/>
              </a:solidFill>
              <a:latin typeface="Calibri" pitchFamily="34" charset="0"/>
            </a:endParaRPr>
          </a:p>
          <a:p>
            <a:pPr algn="just">
              <a:defRPr/>
            </a:pPr>
            <a:r>
              <a:rPr lang="es-ES" sz="2000" b="1" dirty="0">
                <a:solidFill>
                  <a:schemeClr val="bg1"/>
                </a:solidFill>
                <a:latin typeface="Calibri" pitchFamily="34" charset="0"/>
              </a:rPr>
              <a:t>Incremento de los servicios de la telefonía.</a:t>
            </a:r>
          </a:p>
        </p:txBody>
      </p:sp>
      <p:pic>
        <p:nvPicPr>
          <p:cNvPr id="15365" name="Picture 6" descr="E:\FOTOS CELULAR MAYO 2013\FOTO 10-06-2013\Foto-0012.jpg"/>
          <p:cNvPicPr>
            <a:picLocks noChangeAspect="1" noChangeArrowheads="1"/>
          </p:cNvPicPr>
          <p:nvPr/>
        </p:nvPicPr>
        <p:blipFill>
          <a:blip r:embed="rId4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1844675"/>
            <a:ext cx="6096000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7" descr="E:\FOTOS CELULAR MAYO 2013\FOTO 10-06-2013\Foto-0035.jpg"/>
          <p:cNvPicPr>
            <a:picLocks noChangeAspect="1" noChangeArrowheads="1"/>
          </p:cNvPicPr>
          <p:nvPr/>
        </p:nvPicPr>
        <p:blipFill>
          <a:blip r:embed="rId5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184" y="1844675"/>
            <a:ext cx="6096000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1 CuadroTexto"/>
          <p:cNvSpPr txBox="1">
            <a:spLocks noChangeArrowheads="1"/>
          </p:cNvSpPr>
          <p:nvPr/>
        </p:nvSpPr>
        <p:spPr bwMode="auto">
          <a:xfrm>
            <a:off x="355600" y="5900739"/>
            <a:ext cx="75822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ES" b="1">
                <a:latin typeface="Arial Black" pitchFamily="34" charset="0"/>
              </a:rPr>
              <a:t>Construcción del Nodo Amo.  Dirección de Informatización</a:t>
            </a:r>
          </a:p>
        </p:txBody>
      </p:sp>
      <p:pic>
        <p:nvPicPr>
          <p:cNvPr id="11" name="Picture 8" descr="E:\FOTOS CELULAR MAYO 2013\FOTO 10-06-2013\Foto-0036.jpg"/>
          <p:cNvPicPr>
            <a:picLocks noChangeAspect="1" noChangeArrowheads="1"/>
          </p:cNvPicPr>
          <p:nvPr/>
        </p:nvPicPr>
        <p:blipFill>
          <a:blip r:embed="rId6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185" y="1844675"/>
            <a:ext cx="6656916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4 Grupo"/>
          <p:cNvGrpSpPr>
            <a:grpSpLocks/>
          </p:cNvGrpSpPr>
          <p:nvPr/>
        </p:nvGrpSpPr>
        <p:grpSpPr bwMode="auto">
          <a:xfrm>
            <a:off x="-127000" y="1693864"/>
            <a:ext cx="6360584" cy="4035425"/>
            <a:chOff x="-94924" y="1693109"/>
            <a:chExt cx="4769613" cy="4035613"/>
          </a:xfrm>
        </p:grpSpPr>
        <p:pic>
          <p:nvPicPr>
            <p:cNvPr id="13" name="12 Imagen" descr="DSC06306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-94924" y="1693109"/>
              <a:ext cx="4769613" cy="403561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13 Elipse"/>
            <p:cNvSpPr/>
            <p:nvPr/>
          </p:nvSpPr>
          <p:spPr>
            <a:xfrm>
              <a:off x="363785" y="2959993"/>
              <a:ext cx="2853831" cy="9223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grpSp>
        <p:nvGrpSpPr>
          <p:cNvPr id="7" name="5 Grupo"/>
          <p:cNvGrpSpPr>
            <a:grpSpLocks/>
          </p:cNvGrpSpPr>
          <p:nvPr/>
        </p:nvGrpSpPr>
        <p:grpSpPr bwMode="auto">
          <a:xfrm>
            <a:off x="-173567" y="1571625"/>
            <a:ext cx="12702117" cy="5481638"/>
            <a:chOff x="-130071" y="1571614"/>
            <a:chExt cx="9526607" cy="5481041"/>
          </a:xfrm>
        </p:grpSpPr>
        <p:pic>
          <p:nvPicPr>
            <p:cNvPr id="16" name="15 Imagen" descr="DSC06940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5400000">
              <a:off x="-477750" y="1919293"/>
              <a:ext cx="5481041" cy="478568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" name="17 Imagen" descr="DSC06950.JPG"/>
            <p:cNvPicPr>
              <a:picLocks noChangeAspect="1"/>
            </p:cNvPicPr>
            <p:nvPr/>
          </p:nvPicPr>
          <p:blipFill>
            <a:blip r:embed="rId9" cstate="print"/>
            <a:srcRect l="2221" t="5236"/>
            <a:stretch>
              <a:fillRect/>
            </a:stretch>
          </p:blipFill>
          <p:spPr>
            <a:xfrm rot="5400000">
              <a:off x="4172332" y="1828451"/>
              <a:ext cx="5481039" cy="49673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388" name="18 CuadroTexto"/>
            <p:cNvSpPr txBox="1">
              <a:spLocks noChangeArrowheads="1"/>
            </p:cNvSpPr>
            <p:nvPr/>
          </p:nvSpPr>
          <p:spPr bwMode="auto">
            <a:xfrm>
              <a:off x="539552" y="1844824"/>
              <a:ext cx="6222870" cy="369292"/>
            </a:xfrm>
            <a:prstGeom prst="rect">
              <a:avLst/>
            </a:prstGeom>
            <a:solidFill>
              <a:schemeClr val="tx1">
                <a:alpha val="4784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ES" b="1">
                  <a:solidFill>
                    <a:schemeClr val="bg1"/>
                  </a:solidFill>
                  <a:latin typeface="Arial Black" pitchFamily="34" charset="0"/>
                </a:rPr>
                <a:t>Construcción del Nodo Esclavo. Edificio IMS-1, Residencia Mella</a:t>
              </a:r>
            </a:p>
          </p:txBody>
        </p:sp>
      </p:grpSp>
      <p:grpSp>
        <p:nvGrpSpPr>
          <p:cNvPr id="8" name="6 Grupo"/>
          <p:cNvGrpSpPr>
            <a:grpSpLocks/>
          </p:cNvGrpSpPr>
          <p:nvPr/>
        </p:nvGrpSpPr>
        <p:grpSpPr bwMode="auto">
          <a:xfrm>
            <a:off x="-124883" y="1584325"/>
            <a:ext cx="12429068" cy="5788025"/>
            <a:chOff x="-92990" y="1584599"/>
            <a:chExt cx="9320604" cy="5787185"/>
          </a:xfrm>
        </p:grpSpPr>
        <p:pic>
          <p:nvPicPr>
            <p:cNvPr id="21" name="20 Imagen" descr="DSC07731.JPG"/>
            <p:cNvPicPr>
              <a:picLocks noChangeAspect="1"/>
            </p:cNvPicPr>
            <p:nvPr/>
          </p:nvPicPr>
          <p:blipFill>
            <a:blip r:embed="rId10" cstate="print"/>
            <a:srcRect l="2326"/>
            <a:stretch>
              <a:fillRect/>
            </a:stretch>
          </p:blipFill>
          <p:spPr>
            <a:xfrm rot="5400000">
              <a:off x="-727671" y="2219304"/>
              <a:ext cx="5468032" cy="419866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2" name="21 Imagen" descr="DSC07861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60106" y="1584599"/>
              <a:ext cx="5367508" cy="271464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3" name="22 Imagen" descr="DSC07864.JP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944768" y="4085660"/>
              <a:ext cx="5282846" cy="328612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9" name="8 Grupo"/>
          <p:cNvGrpSpPr>
            <a:grpSpLocks/>
          </p:cNvGrpSpPr>
          <p:nvPr/>
        </p:nvGrpSpPr>
        <p:grpSpPr bwMode="auto">
          <a:xfrm>
            <a:off x="-25400" y="1026636"/>
            <a:ext cx="12304184" cy="6118225"/>
            <a:chOff x="-19050" y="928688"/>
            <a:chExt cx="9228138" cy="6118225"/>
          </a:xfrm>
        </p:grpSpPr>
        <p:grpSp>
          <p:nvGrpSpPr>
            <p:cNvPr id="15373" name="19 Grupo"/>
            <p:cNvGrpSpPr>
              <a:grpSpLocks/>
            </p:cNvGrpSpPr>
            <p:nvPr/>
          </p:nvGrpSpPr>
          <p:grpSpPr bwMode="auto">
            <a:xfrm>
              <a:off x="-19050" y="928688"/>
              <a:ext cx="9228138" cy="6118225"/>
              <a:chOff x="-18847" y="929259"/>
              <a:chExt cx="9227614" cy="6118308"/>
            </a:xfrm>
          </p:grpSpPr>
          <p:sp>
            <p:nvSpPr>
              <p:cNvPr id="10" name="9 Rectángulo"/>
              <p:cNvSpPr/>
              <p:nvPr/>
            </p:nvSpPr>
            <p:spPr>
              <a:xfrm>
                <a:off x="-18847" y="1656344"/>
                <a:ext cx="9227614" cy="53912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s-ES" dirty="0"/>
                  <a:t>2011 la inversión Red de Datos y Telefonía, importándose 4 modernas pizarras telefónicas digitales por un monto de 700.00 MUSD, con capacidad para 2 700 líneas telefónicas distribuidas en la modalidad de extensiones y extensiones con servicio de tarjetas prepagadas que permitió poder extender el servicio a los cuartos de cada uno de los edificios de ambas residencias estudiantiles. </a:t>
                </a:r>
              </a:p>
            </p:txBody>
          </p:sp>
          <p:pic>
            <p:nvPicPr>
              <p:cNvPr id="29" name="28 Imagen" descr="DSC07146.JPG"/>
              <p:cNvPicPr>
                <a:picLocks noChangeAspect="1"/>
              </p:cNvPicPr>
              <p:nvPr/>
            </p:nvPicPr>
            <p:blipFill>
              <a:blip r:embed="rId13" cstate="print"/>
              <a:srcRect l="27418" t="12186" r="29931" b="6575"/>
              <a:stretch>
                <a:fillRect/>
              </a:stretch>
            </p:blipFill>
            <p:spPr>
              <a:xfrm>
                <a:off x="6941614" y="929259"/>
                <a:ext cx="1786388" cy="220046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8" name="27 Imagen" descr="DSC07145.JPG"/>
              <p:cNvPicPr>
                <a:picLocks noChangeAspect="1"/>
              </p:cNvPicPr>
              <p:nvPr/>
            </p:nvPicPr>
            <p:blipFill>
              <a:blip r:embed="rId14" cstate="print"/>
              <a:srcRect l="24372" t="16248" r="17745" b="14698"/>
              <a:stretch>
                <a:fillRect/>
              </a:stretch>
            </p:blipFill>
            <p:spPr>
              <a:xfrm>
                <a:off x="4318963" y="4850398"/>
                <a:ext cx="2347916" cy="210076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7" name="26 Imagen" descr="DSC07144.JPG"/>
              <p:cNvPicPr>
                <a:picLocks noChangeAspect="1"/>
              </p:cNvPicPr>
              <p:nvPr/>
            </p:nvPicPr>
            <p:blipFill>
              <a:blip r:embed="rId15" cstate="print"/>
              <a:srcRect t="13401" r="4648"/>
              <a:stretch>
                <a:fillRect/>
              </a:stretch>
            </p:blipFill>
            <p:spPr>
              <a:xfrm>
                <a:off x="6561434" y="5098888"/>
                <a:ext cx="2582566" cy="175911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5" name="24 Imagen" descr="DSC06670.JPG"/>
              <p:cNvPicPr>
                <a:picLocks noChangeAspect="1"/>
              </p:cNvPicPr>
              <p:nvPr/>
            </p:nvPicPr>
            <p:blipFill>
              <a:blip r:embed="rId16" cstate="print"/>
              <a:srcRect l="10000" r="15000" b="13333"/>
              <a:stretch>
                <a:fillRect/>
              </a:stretch>
            </p:blipFill>
            <p:spPr>
              <a:xfrm>
                <a:off x="6151720" y="3129720"/>
                <a:ext cx="3057047" cy="203803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6" name="25 Imagen" descr="DSC07148.JPG"/>
              <p:cNvPicPr>
                <a:picLocks noChangeAspect="1"/>
              </p:cNvPicPr>
              <p:nvPr/>
            </p:nvPicPr>
            <p:blipFill>
              <a:blip r:embed="rId17" cstate="print"/>
              <a:srcRect l="21325" t="12186" r="26884" b="2513"/>
              <a:stretch>
                <a:fillRect/>
              </a:stretch>
            </p:blipFill>
            <p:spPr>
              <a:xfrm>
                <a:off x="4880784" y="1693109"/>
                <a:ext cx="1837559" cy="253184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5381" name="2 CuadroTexto"/>
              <p:cNvSpPr txBox="1">
                <a:spLocks noChangeArrowheads="1"/>
              </p:cNvSpPr>
              <p:nvPr/>
            </p:nvSpPr>
            <p:spPr bwMode="auto">
              <a:xfrm>
                <a:off x="539552" y="1621321"/>
                <a:ext cx="3643312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s-ES" sz="2400" b="1">
                    <a:latin typeface="Calibri" pitchFamily="34" charset="0"/>
                  </a:rPr>
                  <a:t>Datos interesantes </a:t>
                </a:r>
              </a:p>
            </p:txBody>
          </p:sp>
          <p:sp>
            <p:nvSpPr>
              <p:cNvPr id="15" name="14 Rectángulo"/>
              <p:cNvSpPr/>
              <p:nvPr/>
            </p:nvSpPr>
            <p:spPr>
              <a:xfrm>
                <a:off x="-12497" y="1991310"/>
                <a:ext cx="4928908" cy="477844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ES" sz="2000" b="1" dirty="0">
                    <a:latin typeface="Calibri" pitchFamily="34" charset="0"/>
                  </a:rPr>
                  <a:t>Inversión Red de Datos y Telefonía, se importaron de Francia: </a:t>
                </a:r>
              </a:p>
              <a:p>
                <a:pPr>
                  <a:defRPr/>
                </a:pPr>
                <a:endParaRPr lang="es-ES" sz="400" dirty="0"/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Arial" pitchFamily="34" charset="0"/>
                  <a:buChar char="•"/>
                  <a:defRPr/>
                </a:pPr>
                <a:r>
                  <a:rPr lang="es-ES" b="1" dirty="0">
                    <a:latin typeface="Calibri" pitchFamily="34" charset="0"/>
                  </a:rPr>
                  <a:t>4 modernas pizarras telefónicas digitales.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Arial" pitchFamily="34" charset="0"/>
                  <a:buChar char="•"/>
                  <a:defRPr/>
                </a:pPr>
                <a:r>
                  <a:rPr lang="es-ES" b="1" dirty="0">
                    <a:latin typeface="Calibri" pitchFamily="34" charset="0"/>
                  </a:rPr>
                  <a:t> 700.00 MUSD. 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Arial" pitchFamily="34" charset="0"/>
                  <a:buChar char="•"/>
                  <a:defRPr/>
                </a:pPr>
                <a:r>
                  <a:rPr lang="es-ES" b="1" dirty="0">
                    <a:latin typeface="Calibri" pitchFamily="34" charset="0"/>
                  </a:rPr>
                  <a:t>Capacidad  2 700 líneas telefónicas distribuidas en la modalidad de extensiones  y extensiones con servicio de tarjetas prepagadas.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Arial" pitchFamily="34" charset="0"/>
                  <a:buChar char="•"/>
                  <a:defRPr/>
                </a:pPr>
                <a:r>
                  <a:rPr lang="es-ES" b="1" dirty="0">
                    <a:latin typeface="Calibri" pitchFamily="34" charset="0"/>
                  </a:rPr>
                  <a:t>Municipio Mella y Songo La Maya (800 líneas)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Arial" pitchFamily="34" charset="0"/>
                  <a:buChar char="•"/>
                  <a:defRPr/>
                </a:pPr>
                <a:endParaRPr lang="es-ES" sz="800" b="1" dirty="0">
                  <a:latin typeface="Calibri" pitchFamily="34" charset="0"/>
                </a:endParaRPr>
              </a:p>
              <a:p>
                <a:pPr>
                  <a:lnSpc>
                    <a:spcPct val="150000"/>
                  </a:lnSpc>
                  <a:defRPr/>
                </a:pPr>
                <a:r>
                  <a:rPr lang="es-ES" sz="1500" b="1" dirty="0">
                    <a:latin typeface="Arial Black" pitchFamily="34" charset="0"/>
                  </a:rPr>
                  <a:t>PERMITIÓ PODER EXTENDER </a:t>
                </a:r>
              </a:p>
              <a:p>
                <a:pPr>
                  <a:lnSpc>
                    <a:spcPct val="150000"/>
                  </a:lnSpc>
                  <a:defRPr/>
                </a:pPr>
                <a:r>
                  <a:rPr lang="es-ES" sz="1500" b="1" dirty="0">
                    <a:latin typeface="Arial Black" pitchFamily="34" charset="0"/>
                  </a:rPr>
                  <a:t>EL SERVICIO  A LOS CUARTOS </a:t>
                </a:r>
              </a:p>
              <a:p>
                <a:pPr>
                  <a:lnSpc>
                    <a:spcPct val="150000"/>
                  </a:lnSpc>
                  <a:defRPr/>
                </a:pPr>
                <a:r>
                  <a:rPr lang="es-ES" sz="1500" b="1" dirty="0">
                    <a:latin typeface="Arial Black" pitchFamily="34" charset="0"/>
                  </a:rPr>
                  <a:t>DE CADA UNO DE LOS EDIFICIOS DE </a:t>
                </a:r>
              </a:p>
              <a:p>
                <a:pPr>
                  <a:lnSpc>
                    <a:spcPct val="150000"/>
                  </a:lnSpc>
                  <a:defRPr/>
                </a:pPr>
                <a:r>
                  <a:rPr lang="es-ES" sz="1500" b="1" dirty="0">
                    <a:latin typeface="Arial Black" pitchFamily="34" charset="0"/>
                  </a:rPr>
                  <a:t>AMBAS RESIDENCIAS ESTUDIANTILES.</a:t>
                </a:r>
                <a:r>
                  <a:rPr lang="es-ES" b="1" dirty="0">
                    <a:latin typeface="Calibri" pitchFamily="34" charset="0"/>
                  </a:rPr>
                  <a:t> </a:t>
                </a:r>
              </a:p>
            </p:txBody>
          </p:sp>
        </p:grpSp>
        <p:sp>
          <p:nvSpPr>
            <p:cNvPr id="2" name="1 Flecha a la derecha con bandas"/>
            <p:cNvSpPr/>
            <p:nvPr/>
          </p:nvSpPr>
          <p:spPr>
            <a:xfrm rot="5400000">
              <a:off x="1572419" y="3912394"/>
              <a:ext cx="315913" cy="2371725"/>
            </a:xfrm>
            <a:prstGeom prst="striped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grpSp>
        <p:nvGrpSpPr>
          <p:cNvPr id="33" name="32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34" name="Imagen 36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" descr="imagen_01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362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0EA6F2">
                <a:tint val="45000"/>
                <a:satMod val="400000"/>
              </a:srgbClr>
            </a:duotone>
            <a:extLst/>
          </a:blip>
          <a:stretch>
            <a:fillRect/>
          </a:stretch>
        </p:blipFill>
        <p:spPr>
          <a:xfrm>
            <a:off x="0" y="5589240"/>
            <a:ext cx="12192000" cy="1268760"/>
          </a:xfrm>
          <a:prstGeom prst="rect">
            <a:avLst/>
          </a:prstGeom>
        </p:spPr>
      </p:pic>
      <p:sp>
        <p:nvSpPr>
          <p:cNvPr id="16388" name="1 Rectángulo"/>
          <p:cNvSpPr>
            <a:spLocks noChangeArrowheads="1"/>
          </p:cNvSpPr>
          <p:nvPr/>
        </p:nvSpPr>
        <p:spPr bwMode="auto">
          <a:xfrm>
            <a:off x="254056" y="736421"/>
            <a:ext cx="11732684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just"/>
            <a:r>
              <a:rPr lang="es-ES" sz="2400" b="1" dirty="0">
                <a:solidFill>
                  <a:schemeClr val="bg1"/>
                </a:solidFill>
                <a:latin typeface="Calibri" pitchFamily="34" charset="0"/>
              </a:rPr>
              <a:t>Servicio estable y aceptable en las </a:t>
            </a:r>
            <a:r>
              <a:rPr lang="es-ES" sz="2400" b="1" dirty="0" smtClean="0">
                <a:solidFill>
                  <a:schemeClr val="bg1"/>
                </a:solidFill>
                <a:latin typeface="Calibri" pitchFamily="34" charset="0"/>
              </a:rPr>
              <a:t>Residencias estudiantiles </a:t>
            </a:r>
            <a:r>
              <a:rPr lang="es-ES" sz="2400" b="1" dirty="0">
                <a:solidFill>
                  <a:schemeClr val="bg1"/>
                </a:solidFill>
                <a:latin typeface="Calibri" pitchFamily="34" charset="0"/>
              </a:rPr>
              <a:t>en cuanto a su estado </a:t>
            </a:r>
            <a:r>
              <a:rPr lang="es-ES" sz="2400" b="1" dirty="0" smtClean="0">
                <a:solidFill>
                  <a:schemeClr val="bg1"/>
                </a:solidFill>
                <a:latin typeface="Calibri" pitchFamily="34" charset="0"/>
              </a:rPr>
              <a:t>constructivo, ambientación</a:t>
            </a:r>
            <a:r>
              <a:rPr lang="es-ES" sz="2400" b="1" dirty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es-ES" sz="2400" b="1" dirty="0" smtClean="0">
                <a:solidFill>
                  <a:schemeClr val="bg1"/>
                </a:solidFill>
                <a:latin typeface="Calibri" pitchFamily="34" charset="0"/>
              </a:rPr>
              <a:t>alimentación </a:t>
            </a:r>
            <a:r>
              <a:rPr lang="es-ES" sz="2400" b="1" dirty="0">
                <a:solidFill>
                  <a:schemeClr val="bg1"/>
                </a:solidFill>
                <a:latin typeface="Calibri" pitchFamily="34" charset="0"/>
              </a:rPr>
              <a:t>y servicios </a:t>
            </a:r>
            <a:r>
              <a:rPr lang="es-ES" sz="2400" b="1" dirty="0" smtClean="0">
                <a:solidFill>
                  <a:schemeClr val="bg1"/>
                </a:solidFill>
                <a:latin typeface="Calibri" pitchFamily="34" charset="0"/>
              </a:rPr>
              <a:t>tales </a:t>
            </a:r>
            <a:r>
              <a:rPr lang="es-ES" sz="2400" b="1" dirty="0">
                <a:solidFill>
                  <a:schemeClr val="bg1"/>
                </a:solidFill>
                <a:latin typeface="Calibri" pitchFamily="34" charset="0"/>
              </a:rPr>
              <a:t>como </a:t>
            </a:r>
            <a:r>
              <a:rPr lang="es-ES" sz="2400" b="1" dirty="0" smtClean="0">
                <a:solidFill>
                  <a:schemeClr val="bg1"/>
                </a:solidFill>
                <a:latin typeface="Calibri" pitchFamily="34" charset="0"/>
              </a:rPr>
              <a:t>estomatología y gastronomía</a:t>
            </a:r>
            <a:endParaRPr lang="es-E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6389" name="Picture 8" descr="C:\Users\CarlosAlberto\Pictures\FOTOS SEDE MELLA SEP 25-2017\DSC00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1" b="10808"/>
          <a:stretch>
            <a:fillRect/>
          </a:stretch>
        </p:blipFill>
        <p:spPr bwMode="auto">
          <a:xfrm>
            <a:off x="-10583" y="1847850"/>
            <a:ext cx="12192001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 descr="C:\Users\CarlosAlberto\Pictures\FOTOS SEDE MELLA SEP 25-2017\DSC00007.JPG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1847850"/>
            <a:ext cx="12192000" cy="501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0" descr="C:\Users\CarlosAlberto\Pictures\FOTOS SEDE MELLA SEP 25-2017\DSC00008.JPG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" y="1847850"/>
            <a:ext cx="12192000" cy="501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5 Grupo"/>
          <p:cNvGrpSpPr>
            <a:grpSpLocks/>
          </p:cNvGrpSpPr>
          <p:nvPr/>
        </p:nvGrpSpPr>
        <p:grpSpPr bwMode="auto">
          <a:xfrm>
            <a:off x="29634" y="1843088"/>
            <a:ext cx="12196233" cy="5010150"/>
            <a:chOff x="-11116" y="1824010"/>
            <a:chExt cx="9147175" cy="5010150"/>
          </a:xfrm>
        </p:grpSpPr>
        <p:grpSp>
          <p:nvGrpSpPr>
            <p:cNvPr id="16412" name="5 Grupo"/>
            <p:cNvGrpSpPr>
              <a:grpSpLocks/>
            </p:cNvGrpSpPr>
            <p:nvPr/>
          </p:nvGrpSpPr>
          <p:grpSpPr bwMode="auto">
            <a:xfrm>
              <a:off x="-11116" y="1824010"/>
              <a:ext cx="9147175" cy="5010150"/>
              <a:chOff x="0" y="1847850"/>
              <a:chExt cx="9147308" cy="5010151"/>
            </a:xfrm>
          </p:grpSpPr>
          <p:pic>
            <p:nvPicPr>
              <p:cNvPr id="16415" name="Picture 11" descr="C:\Users\CarlosAlberto\Pictures\FOTOS SEDE MELLA SEP 25-2017\DSC00012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4763427" y="2474121"/>
                <a:ext cx="5010149" cy="37576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16" name="Picture 12" descr="C:\Users\CarlosAlberto\Pictures\FOTOS SEDE MELLA SEP 25-2017\DSC00009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847850"/>
                <a:ext cx="5820139" cy="5010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1 Elipse"/>
            <p:cNvSpPr/>
            <p:nvPr/>
          </p:nvSpPr>
          <p:spPr>
            <a:xfrm>
              <a:off x="684209" y="3644872"/>
              <a:ext cx="1684338" cy="3024188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5" name="4 Flecha a la derecha con bandas"/>
            <p:cNvSpPr/>
            <p:nvPr/>
          </p:nvSpPr>
          <p:spPr>
            <a:xfrm rot="20509778">
              <a:off x="2520947" y="4278285"/>
              <a:ext cx="3821112" cy="484187"/>
            </a:xfrm>
            <a:prstGeom prst="stripedRightArrow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pic>
        <p:nvPicPr>
          <p:cNvPr id="16397" name="Picture 13" descr="C:\Users\CarlosAlberto\Pictures\FOTOS SEDE MELLA SEP 25-2017\DSC00015.JPG"/>
          <p:cNvPicPr preferRelativeResize="0"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7" y="1841500"/>
            <a:ext cx="12192000" cy="501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14" descr="C:\Users\CarlosAlberto\Pictures\FOTOS SEDE MELLA SEP 25-2017\DSC00025.JPG"/>
          <p:cNvPicPr preferRelativeResize="0"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" y="1863725"/>
            <a:ext cx="12192000" cy="501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Picture 17" descr="C:\Users\CarlosAlberto\Pictures\FOTOS SEDE MELLA SEP 25-2017\DSC00029.JPG"/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863725"/>
            <a:ext cx="12192000" cy="501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5" name="Picture 21" descr="C:\Users\CarlosAlberto\Pictures\FOTOS SEDE MELLA SEP 25-2017\DSC00035.JPG"/>
          <p:cNvPicPr preferRelativeResize="0"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17" y="1863725"/>
            <a:ext cx="12192001" cy="501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6" name="Picture 22" descr="C:\Users\CarlosAlberto\Pictures\FOTOS SEDE MELLA SEP 25-2017\DSC00056.JPG"/>
          <p:cNvPicPr preferRelativeResize="0"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838325"/>
            <a:ext cx="1219200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7" name="Picture 23" descr="C:\Users\CarlosAlberto\Pictures\FOTOS SEDE MELLA SEP 25-2017\DSC00043.JPG"/>
          <p:cNvPicPr preferRelativeResize="0"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863725"/>
            <a:ext cx="12192000" cy="501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8" name="Picture 24" descr="C:\Users\CarlosAlberto\Pictures\FOTOS SEDE MELLA SEP 25-2017\DSC00042.JPG"/>
          <p:cNvPicPr preferRelativeResize="0"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846263"/>
            <a:ext cx="12192000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9" name="Picture 25" descr="C:\Users\CarlosAlberto\Pictures\FOTOS SEDE MELLA SEP 25-2017\DSC00041.JPG"/>
          <p:cNvPicPr preferRelativeResize="0"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7" y="1854200"/>
            <a:ext cx="1219200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0" name="Picture 26" descr="C:\Users\CarlosAlberto\Pictures\FOTOS SEDE MELLA SEP 25-2017\DSC00049.JPG"/>
          <p:cNvPicPr preferRelativeResize="0"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1863725"/>
            <a:ext cx="121920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7 Grupo"/>
          <p:cNvGrpSpPr>
            <a:grpSpLocks/>
          </p:cNvGrpSpPr>
          <p:nvPr/>
        </p:nvGrpSpPr>
        <p:grpSpPr bwMode="auto">
          <a:xfrm>
            <a:off x="-14817" y="1838325"/>
            <a:ext cx="12240684" cy="5068888"/>
            <a:chOff x="-10548" y="1837732"/>
            <a:chExt cx="9179790" cy="5069486"/>
          </a:xfrm>
        </p:grpSpPr>
        <p:pic>
          <p:nvPicPr>
            <p:cNvPr id="7" name="Picture 28" descr="G:\DCIM\100MSDCF\DSC00088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644233" y="2471417"/>
              <a:ext cx="5069486" cy="3802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1" name="Picture 29" descr="G:\DCIM\100MSDCF\DSC00073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1567" y="1853774"/>
              <a:ext cx="5377675" cy="5053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462" name="Picture 30" descr="G:\DCIM\100MSDCF\DSC00072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8" y="1936750"/>
            <a:ext cx="122724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8 Grupo"/>
          <p:cNvGrpSpPr>
            <a:grpSpLocks/>
          </p:cNvGrpSpPr>
          <p:nvPr/>
        </p:nvGrpSpPr>
        <p:grpSpPr bwMode="auto">
          <a:xfrm>
            <a:off x="6351" y="1838325"/>
            <a:ext cx="12170833" cy="5068888"/>
            <a:chOff x="5493" y="1837733"/>
            <a:chExt cx="9127959" cy="5069486"/>
          </a:xfrm>
        </p:grpSpPr>
        <p:pic>
          <p:nvPicPr>
            <p:cNvPr id="11" name="Picture 31" descr="G:\DCIM\100MSDCF\DSC00078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32525" y="2075752"/>
              <a:ext cx="5069485" cy="4593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2" descr="G:\DCIM\100MSDCF\DSC00087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357124" y="2071554"/>
              <a:ext cx="5010150" cy="4542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9 Grupo"/>
          <p:cNvGrpSpPr>
            <a:grpSpLocks/>
          </p:cNvGrpSpPr>
          <p:nvPr/>
        </p:nvGrpSpPr>
        <p:grpSpPr bwMode="auto">
          <a:xfrm>
            <a:off x="-57151" y="1808164"/>
            <a:ext cx="12363451" cy="5741987"/>
            <a:chOff x="-42633" y="1807444"/>
            <a:chExt cx="9272634" cy="5742875"/>
          </a:xfrm>
        </p:grpSpPr>
        <p:pic>
          <p:nvPicPr>
            <p:cNvPr id="13" name="Picture 33" descr="G:\DCIM\100MSDCF\DSC00084.JP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38861" y="2103672"/>
              <a:ext cx="5099777" cy="4507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4" descr="G:\DCIM\100MSDCF\DSC00081.JP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997068" y="2317386"/>
              <a:ext cx="5706534" cy="475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" name="35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37" name="Imagen 36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2" descr="imagen_01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8062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2052" name="Imagen 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 descr="imagen_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8 CuadroTexto"/>
          <p:cNvSpPr txBox="1">
            <a:spLocks noChangeArrowheads="1"/>
          </p:cNvSpPr>
          <p:nvPr/>
        </p:nvSpPr>
        <p:spPr bwMode="auto">
          <a:xfrm>
            <a:off x="3483429" y="3393360"/>
            <a:ext cx="8708571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s-MX" sz="5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 </a:t>
            </a:r>
            <a:r>
              <a:rPr lang="es-MX" sz="54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n-lt"/>
              </a:rPr>
              <a:t>Impacto Social</a:t>
            </a:r>
            <a:endParaRPr lang="es-MX" sz="4800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451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02 Biblioteca\01 Banco de Imágenes\04 Historia Universitaria\1952\Primera Graduacion UO\IMG_0004 - c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4" y="710620"/>
            <a:ext cx="11984048" cy="4477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195" name="1 CuadroTexto"/>
          <p:cNvSpPr txBox="1">
            <a:spLocks noChangeArrowheads="1"/>
          </p:cNvSpPr>
          <p:nvPr/>
        </p:nvSpPr>
        <p:spPr bwMode="auto">
          <a:xfrm>
            <a:off x="231516" y="5322435"/>
            <a:ext cx="11808884" cy="138499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s-ES" sz="2800" dirty="0" smtClean="0">
                <a:solidFill>
                  <a:schemeClr val="bg1"/>
                </a:solidFill>
              </a:rPr>
              <a:t>Momento </a:t>
            </a:r>
            <a:r>
              <a:rPr lang="es-ES" sz="2800" dirty="0">
                <a:solidFill>
                  <a:schemeClr val="bg1"/>
                </a:solidFill>
              </a:rPr>
              <a:t>de singular trascendencia  fue la </a:t>
            </a:r>
            <a:r>
              <a:rPr lang="es-ES" sz="2800" u="sng" dirty="0">
                <a:solidFill>
                  <a:schemeClr val="bg1"/>
                </a:solidFill>
              </a:rPr>
              <a:t>primera graduación</a:t>
            </a:r>
            <a:r>
              <a:rPr lang="es-ES" sz="2800" dirty="0">
                <a:solidFill>
                  <a:schemeClr val="bg1"/>
                </a:solidFill>
              </a:rPr>
              <a:t> </a:t>
            </a:r>
            <a:r>
              <a:rPr lang="es-ES" sz="2800" dirty="0" smtClean="0">
                <a:solidFill>
                  <a:schemeClr val="bg1"/>
                </a:solidFill>
              </a:rPr>
              <a:t>de </a:t>
            </a:r>
            <a:r>
              <a:rPr lang="es-ES" sz="2800" dirty="0">
                <a:solidFill>
                  <a:schemeClr val="bg1"/>
                </a:solidFill>
              </a:rPr>
              <a:t>la Universidad, efectuada en la noche del </a:t>
            </a:r>
            <a:r>
              <a:rPr lang="es-ES" sz="2800" b="1" dirty="0">
                <a:solidFill>
                  <a:schemeClr val="bg1"/>
                </a:solidFill>
              </a:rPr>
              <a:t>10 de mayo de  1953</a:t>
            </a:r>
            <a:r>
              <a:rPr lang="es-ES" sz="2800" dirty="0">
                <a:solidFill>
                  <a:schemeClr val="bg1"/>
                </a:solidFill>
              </a:rPr>
              <a:t>. El número de egresados ascendió a 67.</a:t>
            </a:r>
          </a:p>
        </p:txBody>
      </p:sp>
      <p:grpSp>
        <p:nvGrpSpPr>
          <p:cNvPr id="5" name="4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6" name="Imagen 3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imagen_0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7263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994741366"/>
              </p:ext>
            </p:extLst>
          </p:nvPr>
        </p:nvGraphicFramePr>
        <p:xfrm>
          <a:off x="211139" y="902677"/>
          <a:ext cx="11568842" cy="5701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5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7" name="Imagen 3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imagen_0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1 CuadroTexto"/>
          <p:cNvSpPr txBox="1"/>
          <p:nvPr/>
        </p:nvSpPr>
        <p:spPr>
          <a:xfrm>
            <a:off x="4008823" y="248955"/>
            <a:ext cx="2684585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s-ES" sz="5400" dirty="0" smtClean="0">
                <a:solidFill>
                  <a:schemeClr val="bg1"/>
                </a:solidFill>
              </a:rPr>
              <a:t>Impacto</a:t>
            </a:r>
            <a:endParaRPr lang="es-E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48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Diagrama 17"/>
          <p:cNvGraphicFramePr/>
          <p:nvPr>
            <p:extLst>
              <p:ext uri="{D42A27DB-BD31-4B8C-83A1-F6EECF244321}">
                <p14:modId xmlns:p14="http://schemas.microsoft.com/office/powerpoint/2010/main" val="474130803"/>
              </p:ext>
            </p:extLst>
          </p:nvPr>
        </p:nvGraphicFramePr>
        <p:xfrm>
          <a:off x="656340" y="1304052"/>
          <a:ext cx="10918219" cy="5299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5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7" name="Imagen 3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imagen_0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8 CuadroTexto"/>
          <p:cNvSpPr txBox="1"/>
          <p:nvPr/>
        </p:nvSpPr>
        <p:spPr>
          <a:xfrm>
            <a:off x="4008823" y="248955"/>
            <a:ext cx="2684585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s-ES" sz="5400" dirty="0" smtClean="0">
                <a:solidFill>
                  <a:schemeClr val="bg1"/>
                </a:solidFill>
              </a:rPr>
              <a:t>Impacto</a:t>
            </a:r>
            <a:endParaRPr lang="es-E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9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fotos\todoscienc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4" y="750673"/>
            <a:ext cx="3637760" cy="24289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fotos\robotcienes-400x2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636" y="4159957"/>
            <a:ext cx="3574579" cy="23860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fotos\resultadoscientificosmarquesina-400x26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636" y="793604"/>
            <a:ext cx="3574579" cy="23860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fotos\concursohabilidad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4" y="4048823"/>
            <a:ext cx="3637761" cy="24232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9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11" name="Imagen 3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imagen_0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val="3782925084"/>
              </p:ext>
            </p:extLst>
          </p:nvPr>
        </p:nvGraphicFramePr>
        <p:xfrm>
          <a:off x="1262745" y="793604"/>
          <a:ext cx="9730352" cy="6115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3997715" y="113034"/>
            <a:ext cx="2354317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bg1"/>
                </a:solidFill>
              </a:rPr>
              <a:t>173 Premios</a:t>
            </a:r>
            <a:endParaRPr lang="es-E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84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0689" y="2033654"/>
            <a:ext cx="57546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" sz="2000" b="1" dirty="0">
                <a:solidFill>
                  <a:schemeClr val="tx2"/>
                </a:solidFill>
              </a:rPr>
              <a:t>I</a:t>
            </a:r>
            <a:r>
              <a:rPr lang="es-ES" sz="2000" b="1" dirty="0" smtClean="0">
                <a:solidFill>
                  <a:schemeClr val="tx2"/>
                </a:solidFill>
              </a:rPr>
              <a:t>ndustrias</a:t>
            </a:r>
            <a:r>
              <a:rPr lang="es-ES" sz="2000" b="1" dirty="0">
                <a:solidFill>
                  <a:schemeClr val="tx2"/>
                </a:solidFill>
              </a:rPr>
              <a:t>, empresas e instituciones nacionales: se destacan los productos líderes del CBM en 11 hospitales de las provincias orientales, incluida Camagüey y el Hospital Frank País de la capital, en el diagnóstico de enfermedades cardiovasculares y angiológicas, así como otros estudios </a:t>
            </a:r>
            <a:r>
              <a:rPr lang="es-ES" sz="2000" b="1" dirty="0" err="1">
                <a:solidFill>
                  <a:schemeClr val="tx2"/>
                </a:solidFill>
              </a:rPr>
              <a:t>imagenológicos</a:t>
            </a:r>
            <a:r>
              <a:rPr lang="es-ES" sz="2000" b="1" dirty="0">
                <a:solidFill>
                  <a:schemeClr val="tx2"/>
                </a:solidFill>
              </a:rPr>
              <a:t>. Entidades de la agricultura, el turismo, industrias y otras instituciones del país que trabajan con calderas, se benefician de las ventajas que ofrecen los dispositivos magnéticos que produce el Centro Nacional de electromagnetismo aplicado (CNEA); entre otros. </a:t>
            </a:r>
          </a:p>
        </p:txBody>
      </p:sp>
      <p:pic>
        <p:nvPicPr>
          <p:cNvPr id="3074" name="Picture 2" descr="na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993" y="1254629"/>
            <a:ext cx="1704975" cy="12763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OVAMA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914" y="1229948"/>
            <a:ext cx="1638300" cy="1400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SC021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213" y="1254630"/>
            <a:ext cx="1437841" cy="12763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errola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993" y="2530979"/>
            <a:ext cx="1504950" cy="1590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cent.uo.edu.cu/cnea/files/2013/01/ferromag-plat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914" y="2530979"/>
            <a:ext cx="1419225" cy="1400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F:\fotos\C7A0060-333x500-2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212" y="2630123"/>
            <a:ext cx="2466769" cy="32168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F:\fotos\17052017-IMG_5584-400x26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993" y="4121655"/>
            <a:ext cx="3404884" cy="17082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12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14" name="Imagen 3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 descr="imagen_0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4 Rectángulo"/>
          <p:cNvSpPr/>
          <p:nvPr/>
        </p:nvSpPr>
        <p:spPr>
          <a:xfrm>
            <a:off x="280416" y="279733"/>
            <a:ext cx="7918429" cy="43088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es-ES" sz="2200" b="1" dirty="0">
                <a:solidFill>
                  <a:schemeClr val="bg1"/>
                </a:solidFill>
              </a:rPr>
              <a:t>Resultados de </a:t>
            </a:r>
            <a:r>
              <a:rPr lang="es-ES" sz="2200" b="1" dirty="0" err="1">
                <a:solidFill>
                  <a:schemeClr val="bg1"/>
                </a:solidFill>
              </a:rPr>
              <a:t>IDi</a:t>
            </a:r>
            <a:r>
              <a:rPr lang="es-ES" sz="2200" b="1" dirty="0">
                <a:solidFill>
                  <a:schemeClr val="bg1"/>
                </a:solidFill>
              </a:rPr>
              <a:t> de las ECTI, facultades y Centros de Estudio (CE)</a:t>
            </a:r>
            <a:endParaRPr lang="es-E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99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338713" y="500260"/>
            <a:ext cx="5972757" cy="23083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" sz="2400" dirty="0">
                <a:solidFill>
                  <a:schemeClr val="bg1"/>
                </a:solidFill>
              </a:rPr>
              <a:t>Elevada interacción de la Universidad con su entorno a partir de la activa participación de las organizaciones estudiantiles en actividades de enfrentamiento a la subversión, tareas de impacto, proyectos extensionistas y </a:t>
            </a:r>
            <a:r>
              <a:rPr lang="es-ES" sz="2400" dirty="0" smtClean="0">
                <a:solidFill>
                  <a:schemeClr val="bg1"/>
                </a:solidFill>
              </a:rPr>
              <a:t>socioculturales</a:t>
            </a:r>
            <a:endParaRPr lang="es-ES" sz="2400" dirty="0">
              <a:solidFill>
                <a:schemeClr val="bg1"/>
              </a:solidFill>
            </a:endParaRPr>
          </a:p>
        </p:txBody>
      </p:sp>
      <p:pic>
        <p:nvPicPr>
          <p:cNvPr id="4099" name="Picture 3" descr="F:\fotos\sissy-300x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557" y="1809146"/>
            <a:ext cx="2565779" cy="19581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0" name="Picture 4" descr="F:\fotos\C7A42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295" y="3877056"/>
            <a:ext cx="2989642" cy="2017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1" name="Picture 5" descr="F:\fotos\actividadcomunitar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556" y="3877056"/>
            <a:ext cx="2565779" cy="2017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2" name="Picture 6" descr="C:\Users\VRIP\Desktop\Para Rosy\yovotovsbloque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296" y="1796954"/>
            <a:ext cx="2989641" cy="1958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3" name="Picture 7" descr="C:\Users\VRIP\Desktop\Para Rosy\Libertad para Cinco Héroe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02526"/>
            <a:ext cx="2237692" cy="14917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VRIP\Desktop\Para Rosy\6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902" y="4402526"/>
            <a:ext cx="2187965" cy="14917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VRIP\Desktop\Para Rosy\7C7A741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867" y="4402526"/>
            <a:ext cx="2237690" cy="14917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12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14" name="Imagen 3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 descr="imagen_0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001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460374" y="3975215"/>
            <a:ext cx="731812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" sz="2400" dirty="0"/>
              <a:t>Incremento de la visibilidad de las </a:t>
            </a:r>
            <a:r>
              <a:rPr lang="es-ES" sz="2400" dirty="0" smtClean="0"/>
              <a:t>Revistas </a:t>
            </a:r>
            <a:r>
              <a:rPr lang="es-ES" sz="2400" dirty="0"/>
              <a:t>de la UO, el 100 % están acreditadas ante el CITMA (Tecnología Química, Cubana de Química, Santiago, Anuario Económico, Arrancada y Maestro y Sociedad), posicionadas en los grupos I </a:t>
            </a:r>
            <a:r>
              <a:rPr lang="es-ES" sz="2400" dirty="0" smtClean="0"/>
              <a:t>(3) y </a:t>
            </a:r>
            <a:r>
              <a:rPr lang="es-ES" sz="2400" dirty="0"/>
              <a:t>III (3), y visibles a través de la indexación en BDPI. Todas tienen presencia en el Google </a:t>
            </a:r>
            <a:r>
              <a:rPr lang="es-ES" sz="2400" dirty="0" err="1"/>
              <a:t>Academic</a:t>
            </a:r>
            <a:r>
              <a:rPr lang="es-ES" sz="2400" dirty="0"/>
              <a:t> </a:t>
            </a:r>
            <a:r>
              <a:rPr lang="es-ES" sz="2400" dirty="0" err="1"/>
              <a:t>Scholar</a:t>
            </a:r>
            <a:r>
              <a:rPr lang="es-ES" sz="2400" dirty="0"/>
              <a:t>.</a:t>
            </a:r>
          </a:p>
          <a:p>
            <a:pPr algn="just">
              <a:defRPr/>
            </a:pPr>
            <a:endParaRPr lang="es-ES" sz="2400" dirty="0"/>
          </a:p>
        </p:txBody>
      </p:sp>
      <p:sp>
        <p:nvSpPr>
          <p:cNvPr id="2" name="AutoShape 2" descr="https://www.uo.edu.cu/sites/default/files/field/image/arrancad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409945"/>
            <a:ext cx="2777423" cy="20299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723" y="1365073"/>
            <a:ext cx="2777423" cy="20349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075" y="1384082"/>
            <a:ext cx="2777421" cy="19969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546" y="1389019"/>
            <a:ext cx="2777423" cy="1991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032" y="1241100"/>
            <a:ext cx="2777423" cy="34327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031" y="3865471"/>
            <a:ext cx="2777423" cy="26572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grpSp>
        <p:nvGrpSpPr>
          <p:cNvPr id="13" name="12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14" name="Imagen 3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 descr="imagen_0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4 CuadroTexto"/>
          <p:cNvSpPr txBox="1"/>
          <p:nvPr/>
        </p:nvSpPr>
        <p:spPr>
          <a:xfrm>
            <a:off x="597409" y="384125"/>
            <a:ext cx="737616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chemeClr val="bg1"/>
                </a:solidFill>
              </a:rPr>
              <a:t>Revistas en la Universidad de Oriente</a:t>
            </a:r>
            <a:endParaRPr lang="es-E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60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1" y="1384248"/>
            <a:ext cx="4667533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" sz="2400" dirty="0"/>
              <a:t>Se potencia la visibilidad internacional de los resultados de ciencia, avalado por el incremento de las publicaciones en la </a:t>
            </a:r>
            <a:r>
              <a:rPr lang="es-ES" sz="2400" dirty="0" err="1"/>
              <a:t>WoS</a:t>
            </a:r>
            <a:r>
              <a:rPr lang="es-ES" sz="2400" dirty="0"/>
              <a:t>, Scopus y </a:t>
            </a:r>
            <a:r>
              <a:rPr lang="es-ES" sz="2400" dirty="0" err="1"/>
              <a:t>Scielo</a:t>
            </a:r>
            <a:r>
              <a:rPr lang="es-ES" sz="2400" dirty="0"/>
              <a:t> (G1 y G2); la obtención de 89 registros y 6 patentes en el período, constituyen muestra de la originalidad y trascendencia de los resultados alcanzados. Actualmente se tramitan 7 patentes más.</a:t>
            </a:r>
          </a:p>
          <a:p>
            <a:pPr algn="just">
              <a:defRPr/>
            </a:pPr>
            <a:endParaRPr lang="es-ES" sz="2000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4"/>
          <a:stretch/>
        </p:blipFill>
        <p:spPr bwMode="auto">
          <a:xfrm>
            <a:off x="4714776" y="1606524"/>
            <a:ext cx="7383439" cy="4018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8" name="Imagen 3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imagen_0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1 CuadroTexto"/>
          <p:cNvSpPr txBox="1"/>
          <p:nvPr/>
        </p:nvSpPr>
        <p:spPr>
          <a:xfrm>
            <a:off x="768096" y="405422"/>
            <a:ext cx="6303264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s-ES" sz="4000" dirty="0" smtClean="0">
                <a:solidFill>
                  <a:schemeClr val="bg1"/>
                </a:solidFill>
              </a:rPr>
              <a:t>Publicaciones del 2012 -2016</a:t>
            </a:r>
            <a:endParaRPr lang="es-E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95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647918" y="1234557"/>
            <a:ext cx="1131417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" sz="2200" dirty="0"/>
              <a:t>El 90 % de los doctores graduados internos, en los últimos 5 años, son líderes científicos u ocupan responsabilidades en la Universidad, estando integrados a proyectos en temáticas importantes para el desarrollo socioeconómico</a:t>
            </a:r>
            <a:r>
              <a:rPr lang="es-ES" sz="2200" dirty="0" smtClean="0"/>
              <a:t>.</a:t>
            </a:r>
          </a:p>
          <a:p>
            <a:pPr algn="just">
              <a:defRPr/>
            </a:pPr>
            <a:r>
              <a:rPr lang="es-ES" sz="2200" dirty="0"/>
              <a:t>El incremento tendencial en la cifra de doctores formados en la UO durante los últimos 5 años (238 hasta diciembre de 2016), ha beneficiado la calidad y categorías científicas del claustro propio a tiempo completo en varias carreras, así como el de otras universidades del territorio oriental y de otras naciones</a:t>
            </a:r>
            <a:r>
              <a:rPr lang="es-ES" sz="2200" dirty="0" smtClean="0"/>
              <a:t>.</a:t>
            </a:r>
            <a:endParaRPr lang="es-ES" sz="22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1"/>
          <a:stretch/>
        </p:blipFill>
        <p:spPr bwMode="auto">
          <a:xfrm>
            <a:off x="1568356" y="3712335"/>
            <a:ext cx="7865930" cy="3029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7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9" name="Imagen 3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imagen_0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1 CuadroTexto"/>
          <p:cNvSpPr txBox="1"/>
          <p:nvPr/>
        </p:nvSpPr>
        <p:spPr>
          <a:xfrm>
            <a:off x="308690" y="262622"/>
            <a:ext cx="7820893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chemeClr val="bg1"/>
                </a:solidFill>
              </a:rPr>
              <a:t>Doctorados por áreas del conocimiento</a:t>
            </a:r>
            <a:endParaRPr lang="es-E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52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1" t="14375" r="9799" b="7875"/>
          <a:stretch/>
        </p:blipFill>
        <p:spPr bwMode="auto">
          <a:xfrm>
            <a:off x="1124273" y="1069319"/>
            <a:ext cx="3970927" cy="30157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1 CuadroTexto"/>
          <p:cNvSpPr txBox="1"/>
          <p:nvPr/>
        </p:nvSpPr>
        <p:spPr>
          <a:xfrm>
            <a:off x="663372" y="222541"/>
            <a:ext cx="6981012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bg1"/>
                </a:solidFill>
              </a:rPr>
              <a:t>Mejoras en los servicios informáticos</a:t>
            </a:r>
            <a:endParaRPr lang="es-ES" sz="3200" dirty="0">
              <a:solidFill>
                <a:schemeClr val="bg1"/>
              </a:solidFill>
            </a:endParaRPr>
          </a:p>
        </p:txBody>
      </p:sp>
      <p:grpSp>
        <p:nvGrpSpPr>
          <p:cNvPr id="9" name="8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10" name="Imagen 3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imagen_0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3187" name="Picture 3" descr="E:\OT Ivón\Fotos para EVI\VLIR Laboratorio\_C7A32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644" y="4427942"/>
            <a:ext cx="3140964" cy="209397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8" name="Picture 4" descr="E:\OT Ivón\Fotos para EVI\VLIR Laboratorio\_C7A319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300" y="1243705"/>
            <a:ext cx="4000500" cy="2667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0" t="37625" r="50000" b="26250"/>
          <a:stretch/>
        </p:blipFill>
        <p:spPr bwMode="auto">
          <a:xfrm>
            <a:off x="8873099" y="4334255"/>
            <a:ext cx="3133894" cy="22813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61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Y6\Pictures\wallpapersell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57" y="638629"/>
            <a:ext cx="10043886" cy="581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0" y="-72571"/>
            <a:ext cx="12192000" cy="711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Universidad </a:t>
            </a:r>
            <a:r>
              <a:rPr lang="en-US" sz="2800" dirty="0" err="1" smtClean="0">
                <a:solidFill>
                  <a:schemeClr val="bg1"/>
                </a:solidFill>
              </a:rPr>
              <a:t>mambisa</a:t>
            </a:r>
            <a:r>
              <a:rPr lang="en-US" sz="2800" dirty="0" smtClean="0">
                <a:solidFill>
                  <a:schemeClr val="bg1"/>
                </a:solidFill>
              </a:rPr>
              <a:t>, popular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</a:rPr>
              <a:t>humanista</a:t>
            </a:r>
            <a:r>
              <a:rPr lang="en-US" sz="2800" dirty="0" smtClean="0">
                <a:solidFill>
                  <a:schemeClr val="bg1"/>
                </a:solidFill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</a:rPr>
              <a:t>tecnológica</a:t>
            </a:r>
            <a:r>
              <a:rPr lang="en-US" sz="2800" dirty="0" smtClean="0">
                <a:solidFill>
                  <a:schemeClr val="bg1"/>
                </a:solidFill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</a:rPr>
              <a:t>progresista</a:t>
            </a:r>
            <a:r>
              <a:rPr lang="en-US" sz="2800" dirty="0" smtClean="0">
                <a:solidFill>
                  <a:schemeClr val="bg1"/>
                </a:solidFill>
              </a:rPr>
              <a:t> y </a:t>
            </a:r>
            <a:r>
              <a:rPr lang="en-US" sz="2800" dirty="0" err="1" smtClean="0">
                <a:solidFill>
                  <a:schemeClr val="bg1"/>
                </a:solidFill>
              </a:rPr>
              <a:t>fidelista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0" y="6146800"/>
            <a:ext cx="12192000" cy="7112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 smtClean="0">
                <a:solidFill>
                  <a:schemeClr val="bg1"/>
                </a:solidFill>
              </a:rPr>
              <a:t>Una</a:t>
            </a:r>
            <a:r>
              <a:rPr lang="en-US" sz="2800" dirty="0" smtClean="0">
                <a:solidFill>
                  <a:schemeClr val="bg1"/>
                </a:solidFill>
              </a:rPr>
              <a:t> Universidad con 70 </a:t>
            </a:r>
            <a:r>
              <a:rPr lang="en-US" sz="2800" dirty="0" err="1" smtClean="0">
                <a:solidFill>
                  <a:schemeClr val="bg1"/>
                </a:solidFill>
              </a:rPr>
              <a:t>años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haciendo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historia</a:t>
            </a:r>
            <a:r>
              <a:rPr lang="en-US" sz="2800" dirty="0" smtClean="0">
                <a:solidFill>
                  <a:schemeClr val="bg1"/>
                </a:solidFill>
              </a:rPr>
              <a:t> con </a:t>
            </a:r>
            <a:r>
              <a:rPr lang="en-US" sz="2800" dirty="0" err="1" smtClean="0">
                <a:solidFill>
                  <a:schemeClr val="bg1"/>
                </a:solidFill>
              </a:rPr>
              <a:t>talento</a:t>
            </a:r>
            <a:r>
              <a:rPr lang="en-US" sz="2800" dirty="0" smtClean="0">
                <a:solidFill>
                  <a:schemeClr val="bg1"/>
                </a:solidFill>
              </a:rPr>
              <a:t> y </a:t>
            </a:r>
            <a:r>
              <a:rPr lang="en-US" sz="2800" dirty="0" err="1" smtClean="0">
                <a:solidFill>
                  <a:schemeClr val="bg1"/>
                </a:solidFill>
              </a:rPr>
              <a:t>corazón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77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4 CuadroTexto"/>
          <p:cNvSpPr txBox="1">
            <a:spLocks noChangeArrowheads="1"/>
          </p:cNvSpPr>
          <p:nvPr/>
        </p:nvSpPr>
        <p:spPr bwMode="auto">
          <a:xfrm>
            <a:off x="321650" y="1045071"/>
            <a:ext cx="11610975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s-ES" sz="3200" b="1" dirty="0" smtClean="0">
                <a:solidFill>
                  <a:schemeClr val="bg1"/>
                </a:solidFill>
              </a:rPr>
              <a:t>Varios estudiantes </a:t>
            </a:r>
            <a:r>
              <a:rPr lang="es-ES" sz="3200" b="1" dirty="0">
                <a:solidFill>
                  <a:schemeClr val="bg1"/>
                </a:solidFill>
              </a:rPr>
              <a:t>de la UO protagonizaron la lucha </a:t>
            </a:r>
            <a:r>
              <a:rPr lang="es-ES" sz="3200" b="1" dirty="0" smtClean="0">
                <a:solidFill>
                  <a:schemeClr val="bg1"/>
                </a:solidFill>
              </a:rPr>
              <a:t>insurreccional, clandestina y revolucionaria</a:t>
            </a:r>
            <a:endParaRPr lang="es-ES" sz="3200" dirty="0">
              <a:solidFill>
                <a:schemeClr val="bg1"/>
              </a:solidFill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7420343" y="2862441"/>
            <a:ext cx="2000982" cy="3246213"/>
            <a:chOff x="7400925" y="2536910"/>
            <a:chExt cx="1866900" cy="3094256"/>
          </a:xfrm>
        </p:grpSpPr>
        <p:pic>
          <p:nvPicPr>
            <p:cNvPr id="10242" name="Picture 2" descr="C:\Users\Calidad - PC\Downloads\Fotos Pawer\Belarmino Castilla 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0925" y="2536910"/>
              <a:ext cx="1866900" cy="2447925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1 CuadroTexto"/>
            <p:cNvSpPr txBox="1"/>
            <p:nvPr/>
          </p:nvSpPr>
          <p:spPr>
            <a:xfrm>
              <a:off x="7400925" y="4984835"/>
              <a:ext cx="1866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/>
                <a:t>Belarmino Castilla</a:t>
              </a:r>
            </a:p>
          </p:txBody>
        </p:sp>
      </p:grpSp>
      <p:grpSp>
        <p:nvGrpSpPr>
          <p:cNvPr id="5" name="4 Grupo"/>
          <p:cNvGrpSpPr/>
          <p:nvPr/>
        </p:nvGrpSpPr>
        <p:grpSpPr>
          <a:xfrm>
            <a:off x="5307989" y="2872196"/>
            <a:ext cx="1638300" cy="2560082"/>
            <a:chOff x="6292850" y="1982334"/>
            <a:chExt cx="1638300" cy="2560082"/>
          </a:xfrm>
        </p:grpSpPr>
        <p:pic>
          <p:nvPicPr>
            <p:cNvPr id="10244" name="Picture 4" descr="C:\Users\Calidad - PC\Downloads\Fotos Pawer\Jorge Serguera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2850" y="1982334"/>
              <a:ext cx="1638300" cy="219075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3 CuadroTexto"/>
            <p:cNvSpPr txBox="1"/>
            <p:nvPr/>
          </p:nvSpPr>
          <p:spPr>
            <a:xfrm>
              <a:off x="6292850" y="4173084"/>
              <a:ext cx="1638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/>
                <a:t>Jorge </a:t>
              </a:r>
              <a:r>
                <a:rPr lang="es-ES" b="1" dirty="0" err="1" smtClean="0"/>
                <a:t>Serguera</a:t>
              </a:r>
              <a:endParaRPr lang="es-ES" b="1" dirty="0"/>
            </a:p>
          </p:txBody>
        </p:sp>
      </p:grpSp>
      <p:grpSp>
        <p:nvGrpSpPr>
          <p:cNvPr id="8" name="7 Grupo"/>
          <p:cNvGrpSpPr/>
          <p:nvPr/>
        </p:nvGrpSpPr>
        <p:grpSpPr>
          <a:xfrm>
            <a:off x="9632339" y="3040606"/>
            <a:ext cx="2072887" cy="1990366"/>
            <a:chOff x="5690632" y="2893042"/>
            <a:chExt cx="3420586" cy="2963946"/>
          </a:xfrm>
        </p:grpSpPr>
        <p:pic>
          <p:nvPicPr>
            <p:cNvPr id="10245" name="Picture 5" descr="C:\Users\Calidad - PC\Downloads\Fotos Pawer\jorge-ibarra-580x38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0632" y="2893042"/>
              <a:ext cx="3420586" cy="2276459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6 CuadroTexto"/>
            <p:cNvSpPr txBox="1"/>
            <p:nvPr/>
          </p:nvSpPr>
          <p:spPr>
            <a:xfrm>
              <a:off x="5690632" y="5169501"/>
              <a:ext cx="3420586" cy="687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b="1" dirty="0"/>
                <a:t>Jorge </a:t>
              </a:r>
              <a:r>
                <a:rPr lang="es-ES" sz="2400" b="1" dirty="0" smtClean="0"/>
                <a:t>Ibarra</a:t>
              </a:r>
              <a:endParaRPr lang="es-ES" sz="2400" b="1" dirty="0"/>
            </a:p>
          </p:txBody>
        </p:sp>
      </p:grpSp>
      <p:grpSp>
        <p:nvGrpSpPr>
          <p:cNvPr id="12" name="11 Grupo"/>
          <p:cNvGrpSpPr/>
          <p:nvPr/>
        </p:nvGrpSpPr>
        <p:grpSpPr>
          <a:xfrm>
            <a:off x="2957278" y="2862441"/>
            <a:ext cx="2106285" cy="2677077"/>
            <a:chOff x="5278946" y="2265907"/>
            <a:chExt cx="1579054" cy="2675161"/>
          </a:xfrm>
        </p:grpSpPr>
        <p:pic>
          <p:nvPicPr>
            <p:cNvPr id="10246" name="Picture 6" descr="C:\Users\Calidad - PC\Downloads\Fotos Pawer\alberto-muguercia-muguercia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8946" y="2265907"/>
              <a:ext cx="1524000" cy="22860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8 CuadroTexto"/>
            <p:cNvSpPr txBox="1"/>
            <p:nvPr/>
          </p:nvSpPr>
          <p:spPr>
            <a:xfrm>
              <a:off x="5334000" y="4572000"/>
              <a:ext cx="1524000" cy="369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/>
                <a:t>Alberto </a:t>
              </a:r>
              <a:r>
                <a:rPr lang="es-ES" b="1" dirty="0" err="1" smtClean="0"/>
                <a:t>Muguercia</a:t>
              </a:r>
              <a:endParaRPr lang="es-ES" b="1" dirty="0"/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321652" y="2940414"/>
            <a:ext cx="2336800" cy="2360595"/>
            <a:chOff x="3302000" y="2754271"/>
            <a:chExt cx="3556000" cy="3161664"/>
          </a:xfrm>
        </p:grpSpPr>
        <p:pic>
          <p:nvPicPr>
            <p:cNvPr id="10247" name="Picture 7" descr="C:\Users\Calidad - PC\Downloads\Fotos Pawer\asela-de-los-santos-recibe-titulo-de-doctor-honoris-causa-foto-sergio-marrero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000" y="2754271"/>
              <a:ext cx="3556000" cy="26670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9 CuadroTexto"/>
            <p:cNvSpPr txBox="1"/>
            <p:nvPr/>
          </p:nvSpPr>
          <p:spPr>
            <a:xfrm>
              <a:off x="3302000" y="5421270"/>
              <a:ext cx="3556000" cy="494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S" b="1" dirty="0"/>
                <a:t>Asela de los Santos </a:t>
              </a:r>
            </a:p>
          </p:txBody>
        </p:sp>
      </p:grpSp>
      <p:grpSp>
        <p:nvGrpSpPr>
          <p:cNvPr id="21" name="20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22" name="Imagen 3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 descr="imagen_0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4282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tempimag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0350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1 CuadroTexto"/>
          <p:cNvSpPr txBox="1">
            <a:spLocks noChangeArrowheads="1"/>
          </p:cNvSpPr>
          <p:nvPr/>
        </p:nvSpPr>
        <p:spPr bwMode="auto">
          <a:xfrm>
            <a:off x="5011616" y="1394820"/>
            <a:ext cx="6424246" cy="566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s-ES" altLang="es-ES" sz="14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/>
            <a:endParaRPr lang="es-ES" altLang="es-ES" sz="4400" b="1" u="sng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/>
            <a:r>
              <a:rPr lang="es-ES" altLang="es-ES" sz="5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Presentación</a:t>
            </a:r>
          </a:p>
          <a:p>
            <a:pPr algn="ctr" eaLnBrk="1" hangingPunct="1"/>
            <a:r>
              <a:rPr lang="es-ES" altLang="es-ES" sz="5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s-ES" altLang="es-ES" sz="5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la Institución</a:t>
            </a:r>
            <a:endParaRPr lang="es-ES" altLang="es-ES" sz="44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/>
            <a:endParaRPr lang="es-ES" altLang="es-ES" sz="24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/>
            <a:endParaRPr lang="es-ES" altLang="es-ES" sz="24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/>
            <a:r>
              <a:rPr lang="es-ES" altLang="es-E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Rectora: Dra. C. Diana Sedal Yanes </a:t>
            </a:r>
          </a:p>
          <a:p>
            <a:pPr algn="ctr" eaLnBrk="1" hangingPunct="1"/>
            <a:endParaRPr lang="es-ES" altLang="es-ES" sz="20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/>
            <a:endParaRPr lang="es-ES" altLang="es-ES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/>
            <a:endParaRPr lang="es-ES" altLang="es-ES" sz="20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/>
            <a:r>
              <a:rPr lang="es-ES" altLang="es-E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Evaluación Institucional</a:t>
            </a:r>
          </a:p>
          <a:p>
            <a:pPr algn="ctr" eaLnBrk="1" hangingPunct="1"/>
            <a:r>
              <a:rPr lang="es-ES" altLang="es-E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de octubre de 2017</a:t>
            </a:r>
            <a:r>
              <a:rPr lang="es-ES" altLang="es-E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s-ES" altLang="es-E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s-ES" altLang="es-ES" sz="24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8" name="Picture 2" descr="D:\70 Aniv UO\identidad1_uo_col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832" y="337836"/>
            <a:ext cx="5849814" cy="1186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755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254000">
          <a:solidFill>
            <a:srgbClr val="003399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2709</TotalTime>
  <Words>3777</Words>
  <Application>Microsoft Office PowerPoint</Application>
  <PresentationFormat>Panorámica</PresentationFormat>
  <Paragraphs>542</Paragraphs>
  <Slides>90</Slides>
  <Notes>23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90</vt:i4>
      </vt:variant>
    </vt:vector>
  </HeadingPairs>
  <TitlesOfParts>
    <vt:vector size="99" baseType="lpstr">
      <vt:lpstr>Arial</vt:lpstr>
      <vt:lpstr>Arial Black</vt:lpstr>
      <vt:lpstr>Arial Narrow</vt:lpstr>
      <vt:lpstr>Calibri</vt:lpstr>
      <vt:lpstr>Calibri Light</vt:lpstr>
      <vt:lpstr>Times New Roman</vt:lpstr>
      <vt:lpstr>Wingdings</vt:lpstr>
      <vt:lpstr>Tema de Office</vt:lpstr>
      <vt:lpstr>Gráfico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Windows</dc:creator>
  <cp:lastModifiedBy>Rector</cp:lastModifiedBy>
  <cp:revision>269</cp:revision>
  <dcterms:created xsi:type="dcterms:W3CDTF">2017-09-20T14:41:35Z</dcterms:created>
  <dcterms:modified xsi:type="dcterms:W3CDTF">2018-05-16T23:01:36Z</dcterms:modified>
</cp:coreProperties>
</file>