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88" r:id="rId3"/>
    <p:sldId id="286" r:id="rId4"/>
    <p:sldId id="289" r:id="rId5"/>
    <p:sldId id="308" r:id="rId6"/>
    <p:sldId id="309" r:id="rId7"/>
    <p:sldId id="311" r:id="rId8"/>
    <p:sldId id="310" r:id="rId9"/>
    <p:sldId id="312" r:id="rId10"/>
    <p:sldId id="313" r:id="rId11"/>
    <p:sldId id="314" r:id="rId12"/>
    <p:sldId id="316" r:id="rId13"/>
    <p:sldId id="315" r:id="rId14"/>
    <p:sldId id="317" r:id="rId15"/>
    <p:sldId id="318" r:id="rId16"/>
    <p:sldId id="319" r:id="rId17"/>
    <p:sldId id="320" r:id="rId18"/>
    <p:sldId id="321" r:id="rId19"/>
    <p:sldId id="322" r:id="rId20"/>
    <p:sldId id="323" r:id="rId21"/>
    <p:sldId id="324" r:id="rId22"/>
    <p:sldId id="325" r:id="rId23"/>
    <p:sldId id="326" r:id="rId24"/>
    <p:sldId id="329" r:id="rId25"/>
    <p:sldId id="330" r:id="rId26"/>
    <p:sldId id="331" r:id="rId27"/>
    <p:sldId id="327" r:id="rId28"/>
    <p:sldId id="332" r:id="rId29"/>
    <p:sldId id="333" r:id="rId30"/>
    <p:sldId id="328"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287" r:id="rId4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mando"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E9E"/>
    <a:srgbClr val="06589C"/>
    <a:srgbClr val="F01927"/>
    <a:srgbClr val="00599C"/>
    <a:srgbClr val="0000FF"/>
    <a:srgbClr val="1270FA"/>
    <a:srgbClr val="B7DBFF"/>
    <a:srgbClr val="85C2FF"/>
    <a:srgbClr val="3F9FFF"/>
    <a:srgbClr val="ABD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36" autoAdjust="0"/>
  </p:normalViewPr>
  <p:slideViewPr>
    <p:cSldViewPr>
      <p:cViewPr>
        <p:scale>
          <a:sx n="66" d="100"/>
          <a:sy n="66" d="100"/>
        </p:scale>
        <p:origin x="1476" y="528"/>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Hoja1!$A$2:$A$3</c:f>
              <c:strCache>
                <c:ptCount val="2"/>
                <c:pt idx="0">
                  <c:v>FAR-MININT</c:v>
                </c:pt>
                <c:pt idx="1">
                  <c:v>MES</c:v>
                </c:pt>
              </c:strCache>
            </c:strRef>
          </c:cat>
          <c:val>
            <c:numRef>
              <c:f>Hoja1!$B$2:$B$3</c:f>
              <c:numCache>
                <c:formatCode>General</c:formatCode>
                <c:ptCount val="2"/>
                <c:pt idx="0">
                  <c:v>88899</c:v>
                </c:pt>
                <c:pt idx="1">
                  <c:v>151914</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Programas de Especialidades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7655353108913824"/>
                  <c:y val="-0.11421751749805577"/>
                </c:manualLayout>
              </c:layout>
              <c:showLegendKey val="0"/>
              <c:showVal val="1"/>
              <c:showCatName val="1"/>
              <c:showSerName val="0"/>
              <c:showPercent val="1"/>
              <c:showBubbleSize val="0"/>
              <c:extLst>
                <c:ext xmlns:c15="http://schemas.microsoft.com/office/drawing/2012/chart" uri="{CE6537A1-D6FC-4f65-9D91-7224C49458BB}">
                  <c15:layout>
                    <c:manualLayout>
                      <c:w val="0.23580690108506464"/>
                      <c:h val="0.16398594600599933"/>
                    </c:manualLayout>
                  </c15:layout>
                </c:ext>
              </c:extLst>
            </c:dLbl>
            <c:dLbl>
              <c:idx val="1"/>
              <c:layout>
                <c:manualLayout>
                  <c:x val="-0.18874804912350013"/>
                  <c:y val="7.3674306113213836E-2"/>
                </c:manualLayout>
              </c:layout>
              <c:showLegendKey val="0"/>
              <c:showVal val="1"/>
              <c:showCatName val="1"/>
              <c:showSerName val="0"/>
              <c:showPercent val="1"/>
              <c:showBubbleSize val="0"/>
              <c:extLst>
                <c:ext xmlns:c15="http://schemas.microsoft.com/office/drawing/2012/chart" uri="{CE6537A1-D6FC-4f65-9D91-7224C49458BB}">
                  <c15:layout>
                    <c:manualLayout>
                      <c:w val="0.23346757767655449"/>
                      <c:h val="0.19526962281968671"/>
                    </c:manualLayout>
                  </c15:layout>
                </c:ext>
              </c:extLst>
            </c:dLbl>
            <c:dLbl>
              <c:idx val="2"/>
              <c:layout>
                <c:manualLayout>
                  <c:x val="-0.31225187942080512"/>
                  <c:y val="-1.2446880902121966E-2"/>
                </c:manualLayout>
              </c:layout>
              <c:showLegendKey val="0"/>
              <c:showVal val="1"/>
              <c:showCatName val="1"/>
              <c:showSerName val="0"/>
              <c:showPercent val="1"/>
              <c:showBubbleSize val="0"/>
              <c:extLst>
                <c:ext xmlns:c15="http://schemas.microsoft.com/office/drawing/2012/chart" uri="{CE6537A1-D6FC-4f65-9D91-7224C49458BB}">
                  <c15:layout>
                    <c:manualLayout>
                      <c:w val="0.2186497796541125"/>
                      <c:h val="0.18726322075324964"/>
                    </c:manualLayout>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Hoja1!$A$2:$A$4</c:f>
              <c:strCache>
                <c:ptCount val="3"/>
                <c:pt idx="0">
                  <c:v>Excelencia</c:v>
                </c:pt>
                <c:pt idx="1">
                  <c:v>Certificada</c:v>
                </c:pt>
                <c:pt idx="2">
                  <c:v>Calificada</c:v>
                </c:pt>
              </c:strCache>
            </c:strRef>
          </c:cat>
          <c:val>
            <c:numRef>
              <c:f>Hoja1!$B$2:$B$4</c:f>
              <c:numCache>
                <c:formatCode>General</c:formatCode>
                <c:ptCount val="3"/>
                <c:pt idx="0">
                  <c:v>26</c:v>
                </c:pt>
                <c:pt idx="1">
                  <c:v>14</c:v>
                </c:pt>
                <c:pt idx="2">
                  <c:v>1</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Rectores Cuba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7178903757583519"/>
                  <c:y val="-0.20581137258310364"/>
                </c:manualLayout>
              </c:layout>
              <c:showLegendKey val="0"/>
              <c:showVal val="1"/>
              <c:showCatName val="1"/>
              <c:showSerName val="0"/>
              <c:showPercent val="1"/>
              <c:showBubbleSize val="0"/>
              <c:extLst>
                <c:ext xmlns:c15="http://schemas.microsoft.com/office/drawing/2012/chart" uri="{CE6537A1-D6FC-4f65-9D91-7224C49458BB}">
                  <c15:layout>
                    <c:manualLayout>
                      <c:w val="0.24205438384745218"/>
                      <c:h val="0.21898009318725775"/>
                    </c:manualLayout>
                  </c15:layout>
                </c:ext>
              </c:extLst>
            </c:dLbl>
            <c:dLbl>
              <c:idx val="1"/>
              <c:layout>
                <c:manualLayout>
                  <c:x val="-0.1785834253416882"/>
                  <c:y val="-8.4919252951779226E-2"/>
                </c:manualLayout>
              </c:layout>
              <c:showLegendKey val="0"/>
              <c:showVal val="1"/>
              <c:showCatName val="1"/>
              <c:showSerName val="0"/>
              <c:showPercent val="1"/>
              <c:showBubbleSize val="0"/>
              <c:extLst>
                <c:ext xmlns:c15="http://schemas.microsoft.com/office/drawing/2012/chart" uri="{CE6537A1-D6FC-4f65-9D91-7224C49458BB}">
                  <c15:layout>
                    <c:manualLayout>
                      <c:w val="0.23616001392461011"/>
                      <c:h val="0.22200285614856918"/>
                    </c:manualLayout>
                  </c15:layout>
                </c:ext>
              </c:extLst>
            </c:dLbl>
            <c:dLbl>
              <c:idx val="2"/>
              <c:layout>
                <c:manualLayout>
                  <c:x val="-0.31666107356541146"/>
                  <c:y val="-6.0948464285220515E-2"/>
                </c:manualLayout>
              </c:layout>
              <c:showLegendKey val="0"/>
              <c:showVal val="1"/>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Hoja1!$A$2:$A$3</c:f>
              <c:strCache>
                <c:ptCount val="2"/>
                <c:pt idx="0">
                  <c:v>Mujeres</c:v>
                </c:pt>
                <c:pt idx="1">
                  <c:v>Hombres</c:v>
                </c:pt>
              </c:strCache>
            </c:strRef>
          </c:cat>
          <c:val>
            <c:numRef>
              <c:f>Hoja1!$B$2:$B$3</c:f>
              <c:numCache>
                <c:formatCode>General</c:formatCode>
                <c:ptCount val="2"/>
                <c:pt idx="0">
                  <c:v>14</c:v>
                </c:pt>
                <c:pt idx="1">
                  <c:v>8</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Ingreso a la Educación Superior</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7178903757583519"/>
                  <c:y val="-0.20581137258310364"/>
                </c:manualLayout>
              </c:layout>
              <c:showLegendKey val="0"/>
              <c:showVal val="1"/>
              <c:showCatName val="1"/>
              <c:showSerName val="0"/>
              <c:showPercent val="1"/>
              <c:showBubbleSize val="0"/>
              <c:extLst>
                <c:ext xmlns:c15="http://schemas.microsoft.com/office/drawing/2012/chart" uri="{CE6537A1-D6FC-4f65-9D91-7224C49458BB}">
                  <c15:layout>
                    <c:manualLayout>
                      <c:w val="0.24205438384745218"/>
                      <c:h val="0.21898009318725775"/>
                    </c:manualLayout>
                  </c15:layout>
                </c:ext>
              </c:extLst>
            </c:dLbl>
            <c:dLbl>
              <c:idx val="1"/>
              <c:layout>
                <c:manualLayout>
                  <c:x val="-0.1785834253416882"/>
                  <c:y val="-8.4919252951779226E-2"/>
                </c:manualLayout>
              </c:layout>
              <c:showLegendKey val="0"/>
              <c:showVal val="1"/>
              <c:showCatName val="1"/>
              <c:showSerName val="0"/>
              <c:showPercent val="1"/>
              <c:showBubbleSize val="0"/>
              <c:extLst>
                <c:ext xmlns:c15="http://schemas.microsoft.com/office/drawing/2012/chart" uri="{CE6537A1-D6FC-4f65-9D91-7224C49458BB}">
                  <c15:layout>
                    <c:manualLayout>
                      <c:w val="0.23616001392461011"/>
                      <c:h val="0.22200285614856918"/>
                    </c:manualLayout>
                  </c15:layout>
                </c:ext>
              </c:extLst>
            </c:dLbl>
            <c:dLbl>
              <c:idx val="2"/>
              <c:layout>
                <c:manualLayout>
                  <c:x val="-0.31666107356541146"/>
                  <c:y val="-6.0948464285220515E-2"/>
                </c:manualLayout>
              </c:layout>
              <c:showLegendKey val="0"/>
              <c:showVal val="1"/>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Hoja1!$A$2:$A$3</c:f>
              <c:strCache>
                <c:ptCount val="2"/>
                <c:pt idx="0">
                  <c:v>Mujeres</c:v>
                </c:pt>
                <c:pt idx="1">
                  <c:v>Hombres</c:v>
                </c:pt>
              </c:strCache>
            </c:strRef>
          </c:cat>
          <c:val>
            <c:numRef>
              <c:f>Hoja1!$B$2:$B$3</c:f>
              <c:numCache>
                <c:formatCode>General</c:formatCode>
                <c:ptCount val="2"/>
                <c:pt idx="0">
                  <c:v>41508</c:v>
                </c:pt>
                <c:pt idx="1">
                  <c:v>20251</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Ingreso a la Educación Superior</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7178903757583519"/>
                  <c:y val="-0.20581137258310364"/>
                </c:manualLayout>
              </c:layout>
              <c:showLegendKey val="0"/>
              <c:showVal val="1"/>
              <c:showCatName val="1"/>
              <c:showSerName val="0"/>
              <c:showPercent val="1"/>
              <c:showBubbleSize val="0"/>
              <c:extLst>
                <c:ext xmlns:c15="http://schemas.microsoft.com/office/drawing/2012/chart" uri="{CE6537A1-D6FC-4f65-9D91-7224C49458BB}">
                  <c15:layout>
                    <c:manualLayout>
                      <c:w val="0.24205438384745218"/>
                      <c:h val="0.21898009318725775"/>
                    </c:manualLayout>
                  </c15:layout>
                </c:ext>
              </c:extLst>
            </c:dLbl>
            <c:dLbl>
              <c:idx val="1"/>
              <c:layout>
                <c:manualLayout>
                  <c:x val="-0.17858338829176584"/>
                  <c:y val="0.1364804028866769"/>
                </c:manualLayout>
              </c:layout>
              <c:showLegendKey val="0"/>
              <c:showVal val="1"/>
              <c:showCatName val="1"/>
              <c:showSerName val="0"/>
              <c:showPercent val="1"/>
              <c:showBubbleSize val="0"/>
              <c:extLst>
                <c:ext xmlns:c15="http://schemas.microsoft.com/office/drawing/2012/chart" uri="{CE6537A1-D6FC-4f65-9D91-7224C49458BB}">
                  <c15:layout>
                    <c:manualLayout>
                      <c:w val="0.23616001392461011"/>
                      <c:h val="0.22200285614856918"/>
                    </c:manualLayout>
                  </c15:layout>
                </c:ext>
              </c:extLst>
            </c:dLbl>
            <c:dLbl>
              <c:idx val="2"/>
              <c:layout>
                <c:manualLayout>
                  <c:x val="-0.26253308340050474"/>
                  <c:y val="-1.9670686708569023E-2"/>
                </c:manualLayout>
              </c:layout>
              <c:showLegendKey val="0"/>
              <c:showVal val="1"/>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Hoja1!$A$2:$A$4</c:f>
              <c:strCache>
                <c:ptCount val="3"/>
                <c:pt idx="0">
                  <c:v>Blancos</c:v>
                </c:pt>
                <c:pt idx="1">
                  <c:v>Negros</c:v>
                </c:pt>
                <c:pt idx="2">
                  <c:v>Mestizos</c:v>
                </c:pt>
              </c:strCache>
            </c:strRef>
          </c:cat>
          <c:val>
            <c:numRef>
              <c:f>Hoja1!$B$2:$B$4</c:f>
              <c:numCache>
                <c:formatCode>General</c:formatCode>
                <c:ptCount val="3"/>
                <c:pt idx="0">
                  <c:v>150603</c:v>
                </c:pt>
                <c:pt idx="1">
                  <c:v>33384</c:v>
                </c:pt>
                <c:pt idx="2">
                  <c:v>53455</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2"/>
              <c:layout>
                <c:manualLayout>
                  <c:x val="0.17817132548890277"/>
                  <c:y val="-3.7004817748844468E-2"/>
                </c:manualLayout>
              </c:layout>
              <c:showLegendKey val="0"/>
              <c:showVal val="0"/>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Hoja1!$A$2:$A$4</c:f>
              <c:strCache>
                <c:ptCount val="3"/>
                <c:pt idx="0">
                  <c:v>Curso Diurno</c:v>
                </c:pt>
                <c:pt idx="1">
                  <c:v>Otros</c:v>
                </c:pt>
                <c:pt idx="2">
                  <c:v>Ciclo Corto</c:v>
                </c:pt>
              </c:strCache>
            </c:strRef>
          </c:cat>
          <c:val>
            <c:numRef>
              <c:f>Hoja1!$B$2:$B$4</c:f>
              <c:numCache>
                <c:formatCode>General</c:formatCode>
                <c:ptCount val="3"/>
                <c:pt idx="0">
                  <c:v>139769</c:v>
                </c:pt>
                <c:pt idx="1">
                  <c:v>82087</c:v>
                </c:pt>
                <c:pt idx="2">
                  <c:v>3371</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27093423872764055"/>
          <c:y val="0.83084249744606697"/>
          <c:w val="0.57896735973399038"/>
          <c:h val="0.140538429180938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9240286432820597"/>
                  <c:y val="-4.329064993923025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6.4134288109401985E-2"/>
                  <c:y val="1.4430216646410076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7817132548890277"/>
                  <c:y val="-3.7004817748844468E-2"/>
                </c:manualLayout>
              </c:layou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Hoja1!$A$2:$A$3</c:f>
              <c:strCache>
                <c:ptCount val="2"/>
                <c:pt idx="0">
                  <c:v>Municipios</c:v>
                </c:pt>
                <c:pt idx="1">
                  <c:v>Cabecera Provincial</c:v>
                </c:pt>
              </c:strCache>
            </c:strRef>
          </c:cat>
          <c:val>
            <c:numRef>
              <c:f>Hoja1!$B$2:$B$3</c:f>
              <c:numCache>
                <c:formatCode>General</c:formatCode>
                <c:ptCount val="2"/>
                <c:pt idx="0">
                  <c:v>42199</c:v>
                </c:pt>
                <c:pt idx="1">
                  <c:v>208985</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22087394329922938"/>
          <c:y val="0.8438461185936561"/>
          <c:w val="0.54542525577966083"/>
          <c:h val="0.1272934481135237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2"/>
              <c:layout>
                <c:manualLayout>
                  <c:x val="0.17817132548890277"/>
                  <c:y val="-3.7004817748844468E-2"/>
                </c:manualLayout>
              </c:layout>
              <c:showLegendKey val="0"/>
              <c:showVal val="0"/>
              <c:showCatName val="1"/>
              <c:showSerName val="0"/>
              <c:showPercent val="1"/>
              <c:showBubbleSize val="0"/>
              <c:extLst>
                <c:ext xmlns:c15="http://schemas.microsoft.com/office/drawing/2012/chart" uri="{CE6537A1-D6FC-4f65-9D91-7224C49458BB}">
                  <c15:layout/>
                </c:ext>
              </c:extLst>
            </c:dLbl>
            <c:numFmt formatCode="General"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Hoja1!$A$2:$A$4</c:f>
              <c:strCache>
                <c:ptCount val="3"/>
                <c:pt idx="0">
                  <c:v>Blancos</c:v>
                </c:pt>
                <c:pt idx="1">
                  <c:v>Mestizos</c:v>
                </c:pt>
                <c:pt idx="2">
                  <c:v>Negros</c:v>
                </c:pt>
              </c:strCache>
            </c:strRef>
          </c:cat>
          <c:val>
            <c:numRef>
              <c:f>Hoja1!$B$2:$B$4</c:f>
              <c:numCache>
                <c:formatCode>General</c:formatCode>
                <c:ptCount val="3"/>
                <c:pt idx="0">
                  <c:v>64.2</c:v>
                </c:pt>
                <c:pt idx="1">
                  <c:v>23.6</c:v>
                </c:pt>
                <c:pt idx="2">
                  <c:v>12.2</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19779660677443264"/>
          <c:y val="0.81653296075956994"/>
          <c:w val="0.57896735973399038"/>
          <c:h val="0.140538429180938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4.4894001676581273E-2"/>
                  <c:y val="-4.329064993923027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1.9240286432820594E-2"/>
                  <c:y val="4.8100722154700258E-3"/>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7817132548890277"/>
                  <c:y val="-3.7004817748844468E-2"/>
                </c:manualLayout>
              </c:layou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Hoja1!$A$2:$A$3</c:f>
              <c:strCache>
                <c:ptCount val="2"/>
                <c:pt idx="0">
                  <c:v>Becarios</c:v>
                </c:pt>
                <c:pt idx="1">
                  <c:v>Externos</c:v>
                </c:pt>
              </c:strCache>
            </c:strRef>
          </c:cat>
          <c:val>
            <c:numRef>
              <c:f>Hoja1!$B$2:$B$3</c:f>
              <c:numCache>
                <c:formatCode>General</c:formatCode>
                <c:ptCount val="2"/>
                <c:pt idx="0">
                  <c:v>44.63</c:v>
                </c:pt>
                <c:pt idx="1">
                  <c:v>55.39</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21766722889375928"/>
          <c:y val="0.83422597416271604"/>
          <c:w val="0.54542525577966083"/>
          <c:h val="0.1272934481135237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Matrícula</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5263505798930352"/>
                  <c:y val="-3.815876449732588E-2"/>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6535464615507875"/>
                  <c:y val="-9.5396911243313832E-3"/>
                </c:manualLayout>
              </c:layout>
              <c:showLegendKey val="0"/>
              <c:showVal val="0"/>
              <c:showCatName val="1"/>
              <c:showSerName val="0"/>
              <c:showPercent val="1"/>
              <c:showBubbleSize val="0"/>
              <c:extLst>
                <c:ext xmlns:c15="http://schemas.microsoft.com/office/drawing/2012/chart" uri="{CE6537A1-D6FC-4f65-9D91-7224C49458BB}">
                  <c15:layout>
                    <c:manualLayout>
                      <c:w val="0.39670142018708809"/>
                      <c:h val="0.17667507962261886"/>
                    </c:manualLayout>
                  </c15:layout>
                </c:ext>
              </c:extLst>
            </c:dLbl>
            <c:dLbl>
              <c:idx val="2"/>
              <c:layout>
                <c:manualLayout>
                  <c:x val="-0.20341626104200472"/>
                  <c:y val="1.1537768162970974E-3"/>
                </c:manualLayout>
              </c:layout>
              <c:showLegendKey val="0"/>
              <c:showVal val="0"/>
              <c:showCatName val="1"/>
              <c:showSerName val="0"/>
              <c:showPercent val="1"/>
              <c:showBubbleSize val="0"/>
              <c:extLst>
                <c:ext xmlns:c15="http://schemas.microsoft.com/office/drawing/2012/chart" uri="{CE6537A1-D6FC-4f65-9D91-7224C49458BB}">
                  <c15:layout/>
                </c:ext>
              </c:extLst>
            </c:dLbl>
            <c:numFmt formatCode="General" sourceLinked="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s-E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Hoja1!$A$2:$A$4</c:f>
              <c:strCache>
                <c:ptCount val="3"/>
                <c:pt idx="0">
                  <c:v>A.Latina</c:v>
                </c:pt>
                <c:pt idx="1">
                  <c:v>Africa Subsahariana</c:v>
                </c:pt>
                <c:pt idx="2">
                  <c:v>Otras regiones</c:v>
                </c:pt>
              </c:strCache>
            </c:strRef>
          </c:cat>
          <c:val>
            <c:numRef>
              <c:f>Hoja1!$B$2:$B$4</c:f>
              <c:numCache>
                <c:formatCode>General</c:formatCode>
                <c:ptCount val="3"/>
                <c:pt idx="0">
                  <c:v>14.1</c:v>
                </c:pt>
                <c:pt idx="1">
                  <c:v>75.8</c:v>
                </c:pt>
                <c:pt idx="2">
                  <c:v>10.1</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0.19779660677443264"/>
          <c:y val="0.81653296075956994"/>
          <c:w val="0.57896735973399038"/>
          <c:h val="0.1405384291809386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r>
              <a:rPr lang="es-ES"/>
              <a:t>Instituciones de la educación superior </a:t>
            </a:r>
          </a:p>
        </c:rich>
      </c:tx>
      <c:layout/>
      <c:overlay val="0"/>
      <c:spPr>
        <a:noFill/>
        <a:ln>
          <a:noFill/>
        </a:ln>
        <a:effectLst/>
      </c:spPr>
      <c:txPr>
        <a:bodyPr rot="0" spcFirstLastPara="1" vertOverflow="ellipsis" vert="horz" wrap="square" anchor="ctr" anchorCtr="1"/>
        <a:lstStyle/>
        <a:p>
          <a:pPr>
            <a:defRPr sz="2880" b="0" i="0" u="none" strike="noStrike" kern="1200" spc="0" baseline="0">
              <a:solidFill>
                <a:schemeClr val="tx1"/>
              </a:solidFill>
              <a:latin typeface="+mn-lt"/>
              <a:ea typeface="+mn-ea"/>
              <a:cs typeface="+mn-cs"/>
            </a:defRPr>
          </a:pPr>
          <a:endParaRPr lang="es-ES"/>
        </a:p>
      </c:txPr>
    </c:title>
    <c:autoTitleDeleted val="0"/>
    <c:plotArea>
      <c:layout>
        <c:manualLayout>
          <c:layoutTarget val="inner"/>
          <c:xMode val="edge"/>
          <c:yMode val="edge"/>
          <c:x val="5.2692038495188102E-2"/>
          <c:y val="0.19486111111111112"/>
          <c:w val="0.90286351706036749"/>
          <c:h val="0.7208876494604841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xmlns:c16r2="http://schemas.microsoft.com/office/drawing/2015/06/chart">
              <c:ext xmlns:c16="http://schemas.microsoft.com/office/drawing/2014/chart" uri="{C3380CC4-5D6E-409C-BE32-E72D297353CC}">
                <c16:uniqueId val="{00000001-7946-4385-A15A-9804A3AE1580}"/>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7946-4385-A15A-9804A3AE1580}"/>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5-7946-4385-A15A-9804A3AE1580}"/>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Hoja1!$B$5:$D$5</c:f>
              <c:strCache>
                <c:ptCount val="3"/>
                <c:pt idx="0">
                  <c:v>1958</c:v>
                </c:pt>
                <c:pt idx="1">
                  <c:v>1976-77</c:v>
                </c:pt>
                <c:pt idx="2">
                  <c:v>2017-18</c:v>
                </c:pt>
              </c:strCache>
            </c:strRef>
          </c:cat>
          <c:val>
            <c:numRef>
              <c:f>Hoja1!$B$6:$D$6</c:f>
              <c:numCache>
                <c:formatCode>General</c:formatCode>
                <c:ptCount val="3"/>
                <c:pt idx="0">
                  <c:v>3</c:v>
                </c:pt>
                <c:pt idx="1">
                  <c:v>28</c:v>
                </c:pt>
                <c:pt idx="2">
                  <c:v>50</c:v>
                </c:pt>
              </c:numCache>
            </c:numRef>
          </c:val>
          <c:extLst xmlns:c16r2="http://schemas.microsoft.com/office/drawing/2015/06/chart">
            <c:ext xmlns:c16="http://schemas.microsoft.com/office/drawing/2014/chart" uri="{C3380CC4-5D6E-409C-BE32-E72D297353CC}">
              <c16:uniqueId val="{00000006-7946-4385-A15A-9804A3AE1580}"/>
            </c:ext>
          </c:extLst>
        </c:ser>
        <c:dLbls>
          <c:showLegendKey val="0"/>
          <c:showVal val="0"/>
          <c:showCatName val="0"/>
          <c:showSerName val="0"/>
          <c:showPercent val="0"/>
          <c:showBubbleSize val="0"/>
        </c:dLbls>
        <c:gapWidth val="219"/>
        <c:overlap val="-27"/>
        <c:axId val="-1275909728"/>
        <c:axId val="-1275907552"/>
      </c:barChart>
      <c:catAx>
        <c:axId val="-127590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s-ES"/>
          </a:p>
        </c:txPr>
        <c:crossAx val="-1275907552"/>
        <c:crosses val="autoZero"/>
        <c:auto val="1"/>
        <c:lblAlgn val="ctr"/>
        <c:lblOffset val="100"/>
        <c:noMultiLvlLbl val="0"/>
      </c:catAx>
      <c:valAx>
        <c:axId val="-1275907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s-ES"/>
          </a:p>
        </c:txPr>
        <c:crossAx val="-1275909728"/>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chemeClr val="tx1"/>
          </a:solidFill>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Programas de Maestrías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8069709558198183"/>
                  <c:y val="-0.21713670679722952"/>
                </c:manualLayout>
              </c:layout>
              <c:showLegendKey val="0"/>
              <c:showVal val="1"/>
              <c:showCatName val="1"/>
              <c:showSerName val="0"/>
              <c:showPercent val="1"/>
              <c:showBubbleSize val="0"/>
              <c:extLst>
                <c:ext xmlns:c15="http://schemas.microsoft.com/office/drawing/2012/chart" uri="{CE6537A1-D6FC-4f65-9D91-7224C49458BB}">
                  <c15:layout>
                    <c:manualLayout>
                      <c:w val="0.27901142394573752"/>
                      <c:h val="0.23231868795893726"/>
                    </c:manualLayout>
                  </c15:layout>
                </c:ext>
              </c:extLst>
            </c:dLbl>
            <c:dLbl>
              <c:idx val="1"/>
              <c:layout>
                <c:manualLayout>
                  <c:x val="-0.17660304504265617"/>
                  <c:y val="5.5239871935796499E-2"/>
                </c:manualLayout>
              </c:layout>
              <c:showLegendKey val="0"/>
              <c:showVal val="1"/>
              <c:showCatName val="1"/>
              <c:showSerName val="0"/>
              <c:showPercent val="1"/>
              <c:showBubbleSize val="0"/>
              <c:extLst>
                <c:ext xmlns:c15="http://schemas.microsoft.com/office/drawing/2012/chart" uri="{CE6537A1-D6FC-4f65-9D91-7224C49458BB}">
                  <c15:layout>
                    <c:manualLayout>
                      <c:w val="0.24012060012282993"/>
                      <c:h val="0.24818033131924144"/>
                    </c:manualLayout>
                  </c15:layout>
                </c:ext>
              </c:extLst>
            </c:dLbl>
            <c:dLbl>
              <c:idx val="2"/>
              <c:layout>
                <c:manualLayout>
                  <c:x val="-0.28338074848118266"/>
                  <c:y val="2.5277930739491767E-2"/>
                </c:manualLayout>
              </c:layout>
              <c:showLegendKey val="0"/>
              <c:showVal val="1"/>
              <c:showCatName val="1"/>
              <c:showSerName val="0"/>
              <c:showPercent val="1"/>
              <c:showBubbleSize val="0"/>
              <c:extLst>
                <c:ext xmlns:c15="http://schemas.microsoft.com/office/drawing/2012/chart" uri="{CE6537A1-D6FC-4f65-9D91-7224C49458BB}">
                  <c15:layout>
                    <c:manualLayout>
                      <c:w val="0.24162119307025748"/>
                      <c:h val="0.1927417651706356"/>
                    </c:manualLayout>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ext>
            </c:extLst>
          </c:dLbls>
          <c:cat>
            <c:strRef>
              <c:f>Hoja1!$A$2:$A$4</c:f>
              <c:strCache>
                <c:ptCount val="3"/>
                <c:pt idx="0">
                  <c:v>Excelencia</c:v>
                </c:pt>
                <c:pt idx="1">
                  <c:v>Certificada</c:v>
                </c:pt>
                <c:pt idx="2">
                  <c:v>Calificada</c:v>
                </c:pt>
              </c:strCache>
            </c:strRef>
          </c:cat>
          <c:val>
            <c:numRef>
              <c:f>Hoja1!$B$2:$B$4</c:f>
              <c:numCache>
                <c:formatCode>General</c:formatCode>
                <c:ptCount val="3"/>
                <c:pt idx="0">
                  <c:v>140</c:v>
                </c:pt>
                <c:pt idx="1">
                  <c:v>100</c:v>
                </c:pt>
                <c:pt idx="2">
                  <c:v>23</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s-ES"/>
        </a:p>
      </c:txPr>
    </c:title>
    <c:autoTitleDeleted val="0"/>
    <c:plotArea>
      <c:layout/>
      <c:doughnutChart>
        <c:varyColors val="1"/>
        <c:ser>
          <c:idx val="0"/>
          <c:order val="0"/>
          <c:tx>
            <c:strRef>
              <c:f>Hoja1!$B$1</c:f>
              <c:strCache>
                <c:ptCount val="1"/>
                <c:pt idx="0">
                  <c:v>Programas de Doctorados</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Lbls>
            <c:dLbl>
              <c:idx val="0"/>
              <c:layout>
                <c:manualLayout>
                  <c:x val="0.17178903757583519"/>
                  <c:y val="-0.20581137258310364"/>
                </c:manualLayout>
              </c:layout>
              <c:showLegendKey val="0"/>
              <c:showVal val="1"/>
              <c:showCatName val="1"/>
              <c:showSerName val="0"/>
              <c:showPercent val="1"/>
              <c:showBubbleSize val="0"/>
              <c:extLst>
                <c:ext xmlns:c15="http://schemas.microsoft.com/office/drawing/2012/chart" uri="{CE6537A1-D6FC-4f65-9D91-7224C49458BB}">
                  <c15:layout>
                    <c:manualLayout>
                      <c:w val="0.24205438384745218"/>
                      <c:h val="0.21898009318725775"/>
                    </c:manualLayout>
                  </c15:layout>
                </c:ext>
              </c:extLst>
            </c:dLbl>
            <c:dLbl>
              <c:idx val="1"/>
              <c:layout>
                <c:manualLayout>
                  <c:x val="-0.1785834253416882"/>
                  <c:y val="-8.4919252951779226E-2"/>
                </c:manualLayout>
              </c:layout>
              <c:showLegendKey val="0"/>
              <c:showVal val="1"/>
              <c:showCatName val="1"/>
              <c:showSerName val="0"/>
              <c:showPercent val="1"/>
              <c:showBubbleSize val="0"/>
              <c:extLst>
                <c:ext xmlns:c15="http://schemas.microsoft.com/office/drawing/2012/chart" uri="{CE6537A1-D6FC-4f65-9D91-7224C49458BB}">
                  <c15:layout>
                    <c:manualLayout>
                      <c:w val="0.23616001392461011"/>
                      <c:h val="0.22200285614856918"/>
                    </c:manualLayout>
                  </c15:layout>
                </c:ext>
              </c:extLst>
            </c:dLbl>
            <c:dLbl>
              <c:idx val="2"/>
              <c:layout>
                <c:manualLayout>
                  <c:x val="-0.31666107356541146"/>
                  <c:y val="-6.0948464285220515E-2"/>
                </c:manualLayout>
              </c:layout>
              <c:showLegendKey val="0"/>
              <c:showVal val="1"/>
              <c:showCatName val="1"/>
              <c:showSerName val="0"/>
              <c:showPercent val="1"/>
              <c:showBubbleSize val="0"/>
              <c:extLst>
                <c:ext xmlns:c15="http://schemas.microsoft.com/office/drawing/2012/chart" uri="{CE6537A1-D6FC-4f65-9D91-7224C49458BB}">
                  <c15:layout/>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s-ES"/>
              </a:p>
            </c:txPr>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Hoja1!$A$2:$A$3</c:f>
              <c:strCache>
                <c:ptCount val="2"/>
                <c:pt idx="0">
                  <c:v>Excelencia</c:v>
                </c:pt>
                <c:pt idx="1">
                  <c:v>Certificado</c:v>
                </c:pt>
              </c:strCache>
            </c:strRef>
          </c:cat>
          <c:val>
            <c:numRef>
              <c:f>Hoja1!$B$2:$B$3</c:f>
              <c:numCache>
                <c:formatCode>General</c:formatCode>
                <c:ptCount val="2"/>
                <c:pt idx="0">
                  <c:v>42</c:v>
                </c:pt>
                <c:pt idx="1">
                  <c:v>31</c:v>
                </c:pt>
              </c:numCache>
            </c:numRef>
          </c:val>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b"/>
      <c:layout>
        <c:manualLayout>
          <c:xMode val="edge"/>
          <c:yMode val="edge"/>
          <c:x val="6.3423882919422886E-2"/>
          <c:y val="0.82286145573971603"/>
          <c:w val="0.87427043545330729"/>
          <c:h val="0.1405384291809386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image" Target="../media/image57.jpg"/><Relationship Id="rId4" Type="http://schemas.openxmlformats.org/officeDocument/2006/relationships/image" Target="../media/image6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image" Target="../media/image57.jpg"/><Relationship Id="rId4"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CA09A-B583-4F40-A3BA-427AAC2847D2}" type="doc">
      <dgm:prSet loTypeId="urn:microsoft.com/office/officeart/2005/8/layout/process4" loCatId="list" qsTypeId="urn:microsoft.com/office/officeart/2005/8/quickstyle/3d2" qsCatId="3D" csTypeId="urn:microsoft.com/office/officeart/2005/8/colors/accent0_1" csCatId="mainScheme" phldr="1"/>
      <dgm:spPr/>
      <dgm:t>
        <a:bodyPr/>
        <a:lstStyle/>
        <a:p>
          <a:endParaRPr lang="es-ES"/>
        </a:p>
      </dgm:t>
    </dgm:pt>
    <dgm:pt modelId="{361D93CE-88EA-4E2A-8565-C7D707B31713}">
      <dgm:prSet phldrT="[Texto]" custT="1"/>
      <dgm:spPr/>
      <dgm:t>
        <a:bodyPr/>
        <a:lstStyle/>
        <a:p>
          <a:r>
            <a:rPr lang="es-ES_tradnl" altLang="es-ES" sz="3000" b="1" dirty="0" smtClean="0">
              <a:latin typeface="Trebuchet MS" panose="020B0603020202020204" pitchFamily="34" charset="0"/>
            </a:rPr>
            <a:t>17 OBJETIVOS DE DESARROLLO SOSTENIBLE</a:t>
          </a:r>
          <a:endParaRPr lang="es-ES" sz="3000" b="1" dirty="0">
            <a:latin typeface="Trebuchet MS" panose="020B0603020202020204" pitchFamily="34" charset="0"/>
          </a:endParaRPr>
        </a:p>
      </dgm:t>
    </dgm:pt>
    <dgm:pt modelId="{FF01ACA7-80E0-4BC1-8C9B-281B66244DDC}" type="parTrans" cxnId="{3CF1CC88-6186-4221-9E9E-FCC0AFF9AC76}">
      <dgm:prSet/>
      <dgm:spPr/>
      <dgm:t>
        <a:bodyPr/>
        <a:lstStyle/>
        <a:p>
          <a:endParaRPr lang="es-ES" sz="3000" b="1" dirty="0">
            <a:solidFill>
              <a:srgbClr val="002060"/>
            </a:solidFill>
            <a:latin typeface="Trebuchet MS" panose="020B0603020202020204" pitchFamily="34" charset="0"/>
          </a:endParaRPr>
        </a:p>
      </dgm:t>
    </dgm:pt>
    <dgm:pt modelId="{3FFAB049-9D85-4B35-80C0-1D7A0E34B9B5}" type="sibTrans" cxnId="{3CF1CC88-6186-4221-9E9E-FCC0AFF9AC76}">
      <dgm:prSet/>
      <dgm:spPr/>
      <dgm:t>
        <a:bodyPr/>
        <a:lstStyle/>
        <a:p>
          <a:endParaRPr lang="es-ES" sz="3000" b="1" dirty="0">
            <a:solidFill>
              <a:srgbClr val="002060"/>
            </a:solidFill>
            <a:latin typeface="Trebuchet MS" panose="020B0603020202020204" pitchFamily="34" charset="0"/>
          </a:endParaRPr>
        </a:p>
      </dgm:t>
    </dgm:pt>
    <dgm:pt modelId="{BE3EA6DB-AC6C-4DA6-BC52-871D754772E3}">
      <dgm:prSet phldrT="[Texto]" custT="1"/>
      <dgm:spPr/>
      <dgm:t>
        <a:bodyPr/>
        <a:lstStyle/>
        <a:p>
          <a:r>
            <a:rPr lang="es-ES" sz="3600" b="1" dirty="0" smtClean="0">
              <a:latin typeface="Trebuchet MS" panose="020B0603020202020204" pitchFamily="34" charset="0"/>
            </a:rPr>
            <a:t>4. EDUCACIÓN DE CALIDAD</a:t>
          </a:r>
          <a:endParaRPr lang="es-ES" sz="3600" b="1" dirty="0">
            <a:latin typeface="Trebuchet MS" panose="020B0603020202020204" pitchFamily="34" charset="0"/>
          </a:endParaRPr>
        </a:p>
      </dgm:t>
    </dgm:pt>
    <dgm:pt modelId="{D1520CE4-2FC5-425B-A295-C1AAA5D52121}" type="parTrans" cxnId="{86180258-1E38-4D60-B783-7D4842ED5821}">
      <dgm:prSet/>
      <dgm:spPr/>
      <dgm:t>
        <a:bodyPr/>
        <a:lstStyle/>
        <a:p>
          <a:endParaRPr lang="es-ES" sz="3000" b="1" dirty="0">
            <a:solidFill>
              <a:srgbClr val="002060"/>
            </a:solidFill>
            <a:latin typeface="Trebuchet MS" panose="020B0603020202020204" pitchFamily="34" charset="0"/>
          </a:endParaRPr>
        </a:p>
      </dgm:t>
    </dgm:pt>
    <dgm:pt modelId="{4A8BDFF9-81AB-44C2-BBF2-67C63AC3568C}" type="sibTrans" cxnId="{86180258-1E38-4D60-B783-7D4842ED5821}">
      <dgm:prSet/>
      <dgm:spPr/>
      <dgm:t>
        <a:bodyPr/>
        <a:lstStyle/>
        <a:p>
          <a:endParaRPr lang="es-ES" sz="3000" b="1" dirty="0">
            <a:solidFill>
              <a:srgbClr val="002060"/>
            </a:solidFill>
            <a:latin typeface="Trebuchet MS" panose="020B0603020202020204" pitchFamily="34" charset="0"/>
          </a:endParaRPr>
        </a:p>
      </dgm:t>
    </dgm:pt>
    <dgm:pt modelId="{7191F5DC-9148-4FF5-A93C-4D0F81D07B4E}">
      <dgm:prSet phldrT="[Texto]" custT="1"/>
      <dgm:spPr/>
      <dgm:t>
        <a:bodyPr/>
        <a:lstStyle/>
        <a:p>
          <a:r>
            <a:rPr lang="es-MX" sz="3000" dirty="0" smtClean="0">
              <a:latin typeface="Trebuchet MS" panose="020B0603020202020204" pitchFamily="34" charset="0"/>
            </a:rPr>
            <a:t>PLANEACIÓN ESTRATÉGICA MES  (2017-2021)</a:t>
          </a:r>
          <a:endParaRPr lang="es-ES" sz="3000" b="1" dirty="0">
            <a:latin typeface="Trebuchet MS" panose="020B0603020202020204" pitchFamily="34" charset="0"/>
          </a:endParaRPr>
        </a:p>
      </dgm:t>
    </dgm:pt>
    <dgm:pt modelId="{4A5A9889-E910-493E-889D-007DFE416B21}" type="parTrans" cxnId="{38124C68-45D2-4C82-95D3-119B5B05A13B}">
      <dgm:prSet/>
      <dgm:spPr/>
      <dgm:t>
        <a:bodyPr/>
        <a:lstStyle/>
        <a:p>
          <a:endParaRPr lang="es-ES" sz="3000" b="1" dirty="0">
            <a:solidFill>
              <a:srgbClr val="002060"/>
            </a:solidFill>
            <a:latin typeface="Trebuchet MS" panose="020B0603020202020204" pitchFamily="34" charset="0"/>
          </a:endParaRPr>
        </a:p>
      </dgm:t>
    </dgm:pt>
    <dgm:pt modelId="{48020762-32AD-49C0-B878-1AE6A83B54BB}" type="sibTrans" cxnId="{38124C68-45D2-4C82-95D3-119B5B05A13B}">
      <dgm:prSet/>
      <dgm:spPr/>
      <dgm:t>
        <a:bodyPr/>
        <a:lstStyle/>
        <a:p>
          <a:endParaRPr lang="es-ES" sz="3000" b="1" dirty="0">
            <a:solidFill>
              <a:srgbClr val="002060"/>
            </a:solidFill>
            <a:latin typeface="Trebuchet MS" panose="020B0603020202020204" pitchFamily="34" charset="0"/>
          </a:endParaRPr>
        </a:p>
      </dgm:t>
    </dgm:pt>
    <dgm:pt modelId="{A26B48D5-C300-4D84-AD9E-44B24EDCD005}" type="pres">
      <dgm:prSet presAssocID="{EBFCA09A-B583-4F40-A3BA-427AAC2847D2}" presName="Name0" presStyleCnt="0">
        <dgm:presLayoutVars>
          <dgm:dir/>
          <dgm:animLvl val="lvl"/>
          <dgm:resizeHandles val="exact"/>
        </dgm:presLayoutVars>
      </dgm:prSet>
      <dgm:spPr/>
      <dgm:t>
        <a:bodyPr/>
        <a:lstStyle/>
        <a:p>
          <a:endParaRPr lang="es-ES"/>
        </a:p>
      </dgm:t>
    </dgm:pt>
    <dgm:pt modelId="{C39B7E5A-D573-4D41-98C4-548C34C702A5}" type="pres">
      <dgm:prSet presAssocID="{7191F5DC-9148-4FF5-A93C-4D0F81D07B4E}" presName="boxAndChildren" presStyleCnt="0"/>
      <dgm:spPr/>
      <dgm:t>
        <a:bodyPr/>
        <a:lstStyle/>
        <a:p>
          <a:endParaRPr lang="es-ES"/>
        </a:p>
      </dgm:t>
    </dgm:pt>
    <dgm:pt modelId="{09B5066C-AD95-496D-829F-956222E6C8C9}" type="pres">
      <dgm:prSet presAssocID="{7191F5DC-9148-4FF5-A93C-4D0F81D07B4E}" presName="parentTextBox" presStyleLbl="node1" presStyleIdx="0" presStyleCnt="3"/>
      <dgm:spPr/>
      <dgm:t>
        <a:bodyPr/>
        <a:lstStyle/>
        <a:p>
          <a:endParaRPr lang="es-ES"/>
        </a:p>
      </dgm:t>
    </dgm:pt>
    <dgm:pt modelId="{316920B2-B798-44D3-B459-A5A9E3B83812}" type="pres">
      <dgm:prSet presAssocID="{4A8BDFF9-81AB-44C2-BBF2-67C63AC3568C}" presName="sp" presStyleCnt="0"/>
      <dgm:spPr/>
      <dgm:t>
        <a:bodyPr/>
        <a:lstStyle/>
        <a:p>
          <a:endParaRPr lang="es-ES"/>
        </a:p>
      </dgm:t>
    </dgm:pt>
    <dgm:pt modelId="{E82AB75C-43B5-44E0-87A2-2B455DBF1AA0}" type="pres">
      <dgm:prSet presAssocID="{BE3EA6DB-AC6C-4DA6-BC52-871D754772E3}" presName="arrowAndChildren" presStyleCnt="0"/>
      <dgm:spPr/>
      <dgm:t>
        <a:bodyPr/>
        <a:lstStyle/>
        <a:p>
          <a:endParaRPr lang="es-ES"/>
        </a:p>
      </dgm:t>
    </dgm:pt>
    <dgm:pt modelId="{5840663A-A130-4711-AE65-4FC9568A84EE}" type="pres">
      <dgm:prSet presAssocID="{BE3EA6DB-AC6C-4DA6-BC52-871D754772E3}" presName="parentTextArrow" presStyleLbl="node1" presStyleIdx="1" presStyleCnt="3"/>
      <dgm:spPr/>
      <dgm:t>
        <a:bodyPr/>
        <a:lstStyle/>
        <a:p>
          <a:endParaRPr lang="es-ES"/>
        </a:p>
      </dgm:t>
    </dgm:pt>
    <dgm:pt modelId="{54C5241F-D727-4E11-B2A9-E4C3657DA238}" type="pres">
      <dgm:prSet presAssocID="{3FFAB049-9D85-4B35-80C0-1D7A0E34B9B5}" presName="sp" presStyleCnt="0"/>
      <dgm:spPr/>
      <dgm:t>
        <a:bodyPr/>
        <a:lstStyle/>
        <a:p>
          <a:endParaRPr lang="es-ES"/>
        </a:p>
      </dgm:t>
    </dgm:pt>
    <dgm:pt modelId="{C92182F5-63DF-4B78-B87B-9C09730C6018}" type="pres">
      <dgm:prSet presAssocID="{361D93CE-88EA-4E2A-8565-C7D707B31713}" presName="arrowAndChildren" presStyleCnt="0"/>
      <dgm:spPr/>
      <dgm:t>
        <a:bodyPr/>
        <a:lstStyle/>
        <a:p>
          <a:endParaRPr lang="es-ES"/>
        </a:p>
      </dgm:t>
    </dgm:pt>
    <dgm:pt modelId="{40C3ABC1-4DD4-4D21-ADC4-81E08A9B1653}" type="pres">
      <dgm:prSet presAssocID="{361D93CE-88EA-4E2A-8565-C7D707B31713}" presName="parentTextArrow" presStyleLbl="node1" presStyleIdx="2" presStyleCnt="3" custLinFactNeighborY="-31746"/>
      <dgm:spPr/>
      <dgm:t>
        <a:bodyPr/>
        <a:lstStyle/>
        <a:p>
          <a:endParaRPr lang="es-ES"/>
        </a:p>
      </dgm:t>
    </dgm:pt>
  </dgm:ptLst>
  <dgm:cxnLst>
    <dgm:cxn modelId="{950D249D-97B1-4D97-B9B9-76CA16357338}" type="presOf" srcId="{7191F5DC-9148-4FF5-A93C-4D0F81D07B4E}" destId="{09B5066C-AD95-496D-829F-956222E6C8C9}" srcOrd="0" destOrd="0" presId="urn:microsoft.com/office/officeart/2005/8/layout/process4"/>
    <dgm:cxn modelId="{1F4867C7-C203-4F98-A036-0FB8EDCD5D25}" type="presOf" srcId="{EBFCA09A-B583-4F40-A3BA-427AAC2847D2}" destId="{A26B48D5-C300-4D84-AD9E-44B24EDCD005}" srcOrd="0" destOrd="0" presId="urn:microsoft.com/office/officeart/2005/8/layout/process4"/>
    <dgm:cxn modelId="{17124CF1-8525-4F28-9132-6AB9F1AF77F5}" type="presOf" srcId="{361D93CE-88EA-4E2A-8565-C7D707B31713}" destId="{40C3ABC1-4DD4-4D21-ADC4-81E08A9B1653}" srcOrd="0" destOrd="0" presId="urn:microsoft.com/office/officeart/2005/8/layout/process4"/>
    <dgm:cxn modelId="{38124C68-45D2-4C82-95D3-119B5B05A13B}" srcId="{EBFCA09A-B583-4F40-A3BA-427AAC2847D2}" destId="{7191F5DC-9148-4FF5-A93C-4D0F81D07B4E}" srcOrd="2" destOrd="0" parTransId="{4A5A9889-E910-493E-889D-007DFE416B21}" sibTransId="{48020762-32AD-49C0-B878-1AE6A83B54BB}"/>
    <dgm:cxn modelId="{3CF1CC88-6186-4221-9E9E-FCC0AFF9AC76}" srcId="{EBFCA09A-B583-4F40-A3BA-427AAC2847D2}" destId="{361D93CE-88EA-4E2A-8565-C7D707B31713}" srcOrd="0" destOrd="0" parTransId="{FF01ACA7-80E0-4BC1-8C9B-281B66244DDC}" sibTransId="{3FFAB049-9D85-4B35-80C0-1D7A0E34B9B5}"/>
    <dgm:cxn modelId="{82E482AB-46A6-468B-ACF7-CF667630AF5E}" type="presOf" srcId="{BE3EA6DB-AC6C-4DA6-BC52-871D754772E3}" destId="{5840663A-A130-4711-AE65-4FC9568A84EE}" srcOrd="0" destOrd="0" presId="urn:microsoft.com/office/officeart/2005/8/layout/process4"/>
    <dgm:cxn modelId="{86180258-1E38-4D60-B783-7D4842ED5821}" srcId="{EBFCA09A-B583-4F40-A3BA-427AAC2847D2}" destId="{BE3EA6DB-AC6C-4DA6-BC52-871D754772E3}" srcOrd="1" destOrd="0" parTransId="{D1520CE4-2FC5-425B-A295-C1AAA5D52121}" sibTransId="{4A8BDFF9-81AB-44C2-BBF2-67C63AC3568C}"/>
    <dgm:cxn modelId="{F5E6F831-28ED-4305-A0CD-1434AF93935B}" type="presParOf" srcId="{A26B48D5-C300-4D84-AD9E-44B24EDCD005}" destId="{C39B7E5A-D573-4D41-98C4-548C34C702A5}" srcOrd="0" destOrd="0" presId="urn:microsoft.com/office/officeart/2005/8/layout/process4"/>
    <dgm:cxn modelId="{B05C016F-3564-4B4D-8F90-50B614A13159}" type="presParOf" srcId="{C39B7E5A-D573-4D41-98C4-548C34C702A5}" destId="{09B5066C-AD95-496D-829F-956222E6C8C9}" srcOrd="0" destOrd="0" presId="urn:microsoft.com/office/officeart/2005/8/layout/process4"/>
    <dgm:cxn modelId="{5BC87A7B-3C59-45AE-98D3-679C979DD796}" type="presParOf" srcId="{A26B48D5-C300-4D84-AD9E-44B24EDCD005}" destId="{316920B2-B798-44D3-B459-A5A9E3B83812}" srcOrd="1" destOrd="0" presId="urn:microsoft.com/office/officeart/2005/8/layout/process4"/>
    <dgm:cxn modelId="{A74E4EDB-E234-4193-9AAC-FB4CF7A875E5}" type="presParOf" srcId="{A26B48D5-C300-4D84-AD9E-44B24EDCD005}" destId="{E82AB75C-43B5-44E0-87A2-2B455DBF1AA0}" srcOrd="2" destOrd="0" presId="urn:microsoft.com/office/officeart/2005/8/layout/process4"/>
    <dgm:cxn modelId="{233F5D66-7892-49A7-946D-9FA8F8469E7A}" type="presParOf" srcId="{E82AB75C-43B5-44E0-87A2-2B455DBF1AA0}" destId="{5840663A-A130-4711-AE65-4FC9568A84EE}" srcOrd="0" destOrd="0" presId="urn:microsoft.com/office/officeart/2005/8/layout/process4"/>
    <dgm:cxn modelId="{6F9C06D0-3326-43D6-8196-E63B95D72B64}" type="presParOf" srcId="{A26B48D5-C300-4D84-AD9E-44B24EDCD005}" destId="{54C5241F-D727-4E11-B2A9-E4C3657DA238}" srcOrd="3" destOrd="0" presId="urn:microsoft.com/office/officeart/2005/8/layout/process4"/>
    <dgm:cxn modelId="{9F5D73E1-8FC2-4C59-A7B3-BCCF39F0578F}" type="presParOf" srcId="{A26B48D5-C300-4D84-AD9E-44B24EDCD005}" destId="{C92182F5-63DF-4B78-B87B-9C09730C6018}" srcOrd="4" destOrd="0" presId="urn:microsoft.com/office/officeart/2005/8/layout/process4"/>
    <dgm:cxn modelId="{7DB85F65-9DF8-4A2D-B876-B0B62C656D7C}" type="presParOf" srcId="{C92182F5-63DF-4B78-B87B-9C09730C6018}" destId="{40C3ABC1-4DD4-4D21-ADC4-81E08A9B1653}" srcOrd="0"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3E502F-106B-45FF-8C5A-63E7FB1B6BC4}" type="doc">
      <dgm:prSet loTypeId="urn:microsoft.com/office/officeart/2005/8/layout/StepDownProcess" loCatId="process" qsTypeId="urn:microsoft.com/office/officeart/2005/8/quickstyle/simple4" qsCatId="simple" csTypeId="urn:microsoft.com/office/officeart/2005/8/colors/accent1_2" csCatId="accent1" phldr="1"/>
      <dgm:spPr/>
      <dgm:t>
        <a:bodyPr/>
        <a:lstStyle/>
        <a:p>
          <a:endParaRPr lang="es-ES"/>
        </a:p>
      </dgm:t>
    </dgm:pt>
    <dgm:pt modelId="{50DA4AF0-06B8-4AB9-AE0C-744E1C57C48A}">
      <dgm:prSet phldrT="[Texto]"/>
      <dgm:spPr/>
      <dgm:t>
        <a:bodyPr/>
        <a:lstStyle/>
        <a:p>
          <a:r>
            <a:rPr lang="es-ES" dirty="0" smtClean="0">
              <a:latin typeface="Trebuchet MS" panose="020B0603020202020204" pitchFamily="34" charset="0"/>
            </a:rPr>
            <a:t>Objetivos de desarrollo sostenibles</a:t>
          </a:r>
          <a:endParaRPr lang="es-ES" dirty="0">
            <a:latin typeface="Trebuchet MS" panose="020B0603020202020204" pitchFamily="34" charset="0"/>
          </a:endParaRPr>
        </a:p>
      </dgm:t>
    </dgm:pt>
    <dgm:pt modelId="{10E0DDDB-81D9-424B-83D1-305D531F2131}" type="parTrans" cxnId="{018AE9FA-B3FC-4041-8008-ACC2C54D8C56}">
      <dgm:prSet/>
      <dgm:spPr/>
      <dgm:t>
        <a:bodyPr/>
        <a:lstStyle/>
        <a:p>
          <a:endParaRPr lang="es-ES"/>
        </a:p>
      </dgm:t>
    </dgm:pt>
    <dgm:pt modelId="{6A9715A9-CE94-4BEF-AF72-E8D3B0C8F383}" type="sibTrans" cxnId="{018AE9FA-B3FC-4041-8008-ACC2C54D8C56}">
      <dgm:prSet/>
      <dgm:spPr/>
      <dgm:t>
        <a:bodyPr/>
        <a:lstStyle/>
        <a:p>
          <a:endParaRPr lang="es-ES"/>
        </a:p>
      </dgm:t>
    </dgm:pt>
    <dgm:pt modelId="{3B4D0670-3BF1-4CC2-AAAA-E3EF24BEAC42}">
      <dgm:prSet phldrT="[Texto]" custT="1"/>
      <dgm:spPr/>
      <dgm:t>
        <a:bodyPr/>
        <a:lstStyle/>
        <a:p>
          <a:r>
            <a:rPr lang="es-ES" sz="2400" dirty="0" smtClean="0">
              <a:latin typeface="Trebuchet MS" panose="020B0603020202020204" pitchFamily="34" charset="0"/>
            </a:rPr>
            <a:t>Herramientas para la planificación</a:t>
          </a:r>
          <a:endParaRPr lang="es-ES" sz="2400" dirty="0">
            <a:latin typeface="Trebuchet MS" panose="020B0603020202020204" pitchFamily="34" charset="0"/>
          </a:endParaRPr>
        </a:p>
      </dgm:t>
    </dgm:pt>
    <dgm:pt modelId="{4D763394-4CB2-4FDD-ADAF-FC8489460BD7}" type="parTrans" cxnId="{71D44CF8-1358-48E2-9452-D72D33F6C8A8}">
      <dgm:prSet/>
      <dgm:spPr/>
      <dgm:t>
        <a:bodyPr/>
        <a:lstStyle/>
        <a:p>
          <a:endParaRPr lang="es-ES"/>
        </a:p>
      </dgm:t>
    </dgm:pt>
    <dgm:pt modelId="{41F1E3C6-163D-4541-B91C-C087DC77443D}" type="sibTrans" cxnId="{71D44CF8-1358-48E2-9452-D72D33F6C8A8}">
      <dgm:prSet/>
      <dgm:spPr/>
      <dgm:t>
        <a:bodyPr/>
        <a:lstStyle/>
        <a:p>
          <a:endParaRPr lang="es-ES"/>
        </a:p>
      </dgm:t>
    </dgm:pt>
    <dgm:pt modelId="{A89C97A8-0BD9-4418-9C93-BC697488A3FE}">
      <dgm:prSet phldrT="[Texto]" custT="1"/>
      <dgm:spPr/>
      <dgm:t>
        <a:bodyPr/>
        <a:lstStyle/>
        <a:p>
          <a:r>
            <a:rPr lang="es-MX" sz="2400" dirty="0" smtClean="0"/>
            <a:t>Creación de sociedades inclusivas y justas</a:t>
          </a:r>
          <a:endParaRPr lang="es-ES" sz="2400" dirty="0"/>
        </a:p>
      </dgm:t>
    </dgm:pt>
    <dgm:pt modelId="{2613BBCF-87E2-4239-9618-485E0530BF0F}" type="parTrans" cxnId="{461B8C0A-E8D3-4D4D-BEFF-BE6D32E6844C}">
      <dgm:prSet/>
      <dgm:spPr/>
      <dgm:t>
        <a:bodyPr/>
        <a:lstStyle/>
        <a:p>
          <a:endParaRPr lang="es-ES"/>
        </a:p>
      </dgm:t>
    </dgm:pt>
    <dgm:pt modelId="{0D717F8E-1CE7-4B1A-884B-50849759963D}" type="sibTrans" cxnId="{461B8C0A-E8D3-4D4D-BEFF-BE6D32E6844C}">
      <dgm:prSet/>
      <dgm:spPr/>
      <dgm:t>
        <a:bodyPr/>
        <a:lstStyle/>
        <a:p>
          <a:endParaRPr lang="es-ES"/>
        </a:p>
      </dgm:t>
    </dgm:pt>
    <dgm:pt modelId="{BF296077-6BB0-4B23-B48A-4E458BDAB840}">
      <dgm:prSet phldrT="[Texto]" custT="1"/>
      <dgm:spPr/>
      <dgm:t>
        <a:bodyPr/>
        <a:lstStyle/>
        <a:p>
          <a:r>
            <a:rPr lang="es-MX" sz="2400" dirty="0" smtClean="0">
              <a:latin typeface="Trebuchet MS" panose="020B0603020202020204" pitchFamily="34" charset="0"/>
            </a:rPr>
            <a:t>Para las personas de hoy y de futuras generaciones</a:t>
          </a:r>
          <a:endParaRPr lang="es-ES" sz="2400" dirty="0">
            <a:latin typeface="Trebuchet MS" panose="020B0603020202020204" pitchFamily="34" charset="0"/>
          </a:endParaRPr>
        </a:p>
      </dgm:t>
    </dgm:pt>
    <dgm:pt modelId="{893C4DD2-0E27-45AB-951C-1C59F18AF301}" type="parTrans" cxnId="{ECA35F2A-AA74-42CF-9C4A-556ED699EE6B}">
      <dgm:prSet/>
      <dgm:spPr/>
      <dgm:t>
        <a:bodyPr/>
        <a:lstStyle/>
        <a:p>
          <a:endParaRPr lang="es-ES"/>
        </a:p>
      </dgm:t>
    </dgm:pt>
    <dgm:pt modelId="{A66A4806-7D7A-4940-A572-51A0AB4FA01E}" type="sibTrans" cxnId="{ECA35F2A-AA74-42CF-9C4A-556ED699EE6B}">
      <dgm:prSet/>
      <dgm:spPr/>
      <dgm:t>
        <a:bodyPr/>
        <a:lstStyle/>
        <a:p>
          <a:endParaRPr lang="es-ES"/>
        </a:p>
      </dgm:t>
    </dgm:pt>
    <dgm:pt modelId="{B0EBC0C4-7BAD-475A-8ACA-D88D13718559}">
      <dgm:prSet phldrT="[Texto]" custT="1"/>
      <dgm:spPr/>
      <dgm:t>
        <a:bodyPr/>
        <a:lstStyle/>
        <a:p>
          <a:r>
            <a:rPr lang="es-ES" sz="2400" smtClean="0"/>
            <a:t>Desarrollo     de las universidades</a:t>
          </a:r>
          <a:endParaRPr lang="es-ES" sz="2400" dirty="0"/>
        </a:p>
      </dgm:t>
    </dgm:pt>
    <dgm:pt modelId="{1F1FEA05-533A-4808-98D6-0EFE642AFEFF}" type="parTrans" cxnId="{E2B9F4A7-3889-4191-855C-F2613D20785C}">
      <dgm:prSet/>
      <dgm:spPr/>
      <dgm:t>
        <a:bodyPr/>
        <a:lstStyle/>
        <a:p>
          <a:endParaRPr lang="es-ES"/>
        </a:p>
      </dgm:t>
    </dgm:pt>
    <dgm:pt modelId="{26FC60BD-9C57-46A1-AF37-F4623938E1FE}" type="sibTrans" cxnId="{E2B9F4A7-3889-4191-855C-F2613D20785C}">
      <dgm:prSet/>
      <dgm:spPr/>
      <dgm:t>
        <a:bodyPr/>
        <a:lstStyle/>
        <a:p>
          <a:endParaRPr lang="es-ES"/>
        </a:p>
      </dgm:t>
    </dgm:pt>
    <dgm:pt modelId="{7900A06F-5F14-4233-A483-393FA471D1DB}">
      <dgm:prSet phldrT="[Texto]" custT="1"/>
      <dgm:spPr/>
      <dgm:t>
        <a:bodyPr/>
        <a:lstStyle/>
        <a:p>
          <a:r>
            <a:rPr lang="es-ES" sz="2400" dirty="0" smtClean="0">
              <a:latin typeface="Trebuchet MS" panose="020B0603020202020204" pitchFamily="34" charset="0"/>
            </a:rPr>
            <a:t>Formación continua</a:t>
          </a:r>
          <a:endParaRPr lang="es-ES" sz="2400" dirty="0">
            <a:latin typeface="Trebuchet MS" panose="020B0603020202020204" pitchFamily="34" charset="0"/>
          </a:endParaRPr>
        </a:p>
      </dgm:t>
    </dgm:pt>
    <dgm:pt modelId="{7B59DF16-78CF-4D3C-B057-3A0CF1719346}" type="parTrans" cxnId="{5D5159BB-3800-48A1-9024-2D11722004AB}">
      <dgm:prSet/>
      <dgm:spPr/>
      <dgm:t>
        <a:bodyPr/>
        <a:lstStyle/>
        <a:p>
          <a:endParaRPr lang="es-ES"/>
        </a:p>
      </dgm:t>
    </dgm:pt>
    <dgm:pt modelId="{B1BF3B78-F1BA-4A3A-9ACE-9BE98012EE13}" type="sibTrans" cxnId="{5D5159BB-3800-48A1-9024-2D11722004AB}">
      <dgm:prSet/>
      <dgm:spPr/>
      <dgm:t>
        <a:bodyPr/>
        <a:lstStyle/>
        <a:p>
          <a:endParaRPr lang="es-ES"/>
        </a:p>
      </dgm:t>
    </dgm:pt>
    <dgm:pt modelId="{E6BD1B66-3FE9-4DAA-8589-9C798F66D7C2}" type="pres">
      <dgm:prSet presAssocID="{163E502F-106B-45FF-8C5A-63E7FB1B6BC4}" presName="rootnode" presStyleCnt="0">
        <dgm:presLayoutVars>
          <dgm:chMax/>
          <dgm:chPref/>
          <dgm:dir/>
          <dgm:animLvl val="lvl"/>
        </dgm:presLayoutVars>
      </dgm:prSet>
      <dgm:spPr/>
      <dgm:t>
        <a:bodyPr/>
        <a:lstStyle/>
        <a:p>
          <a:endParaRPr lang="es-ES"/>
        </a:p>
      </dgm:t>
    </dgm:pt>
    <dgm:pt modelId="{64743362-1A5E-4595-929F-3C42B259D2C8}" type="pres">
      <dgm:prSet presAssocID="{50DA4AF0-06B8-4AB9-AE0C-744E1C57C48A}" presName="composite" presStyleCnt="0"/>
      <dgm:spPr/>
      <dgm:t>
        <a:bodyPr/>
        <a:lstStyle/>
        <a:p>
          <a:endParaRPr lang="es-ES"/>
        </a:p>
      </dgm:t>
    </dgm:pt>
    <dgm:pt modelId="{D31D34A1-6799-4D20-95E8-947923FC8D45}" type="pres">
      <dgm:prSet presAssocID="{50DA4AF0-06B8-4AB9-AE0C-744E1C57C48A}" presName="bentUpArrow1" presStyleLbl="alignImgPlace1" presStyleIdx="0" presStyleCnt="2"/>
      <dgm:spPr/>
      <dgm:t>
        <a:bodyPr/>
        <a:lstStyle/>
        <a:p>
          <a:endParaRPr lang="es-ES"/>
        </a:p>
      </dgm:t>
    </dgm:pt>
    <dgm:pt modelId="{A1052E09-E7BD-4AED-9D4C-33A6536FD035}" type="pres">
      <dgm:prSet presAssocID="{50DA4AF0-06B8-4AB9-AE0C-744E1C57C48A}" presName="ParentText" presStyleLbl="node1" presStyleIdx="0" presStyleCnt="3">
        <dgm:presLayoutVars>
          <dgm:chMax val="1"/>
          <dgm:chPref val="1"/>
          <dgm:bulletEnabled val="1"/>
        </dgm:presLayoutVars>
      </dgm:prSet>
      <dgm:spPr/>
      <dgm:t>
        <a:bodyPr/>
        <a:lstStyle/>
        <a:p>
          <a:endParaRPr lang="es-ES"/>
        </a:p>
      </dgm:t>
    </dgm:pt>
    <dgm:pt modelId="{D1D662B8-E462-48B0-AC02-B01B8C08FC06}" type="pres">
      <dgm:prSet presAssocID="{50DA4AF0-06B8-4AB9-AE0C-744E1C57C48A}" presName="ChildText" presStyleLbl="revTx" presStyleIdx="0" presStyleCnt="3" custScaleX="401668" custLinFactX="60750" custLinFactNeighborX="100000" custLinFactNeighborY="-2136">
        <dgm:presLayoutVars>
          <dgm:chMax val="0"/>
          <dgm:chPref val="0"/>
          <dgm:bulletEnabled val="1"/>
        </dgm:presLayoutVars>
      </dgm:prSet>
      <dgm:spPr/>
      <dgm:t>
        <a:bodyPr/>
        <a:lstStyle/>
        <a:p>
          <a:endParaRPr lang="es-ES"/>
        </a:p>
      </dgm:t>
    </dgm:pt>
    <dgm:pt modelId="{B3B5CA48-D600-491D-B767-8648DAFF3962}" type="pres">
      <dgm:prSet presAssocID="{6A9715A9-CE94-4BEF-AF72-E8D3B0C8F383}" presName="sibTrans" presStyleCnt="0"/>
      <dgm:spPr/>
      <dgm:t>
        <a:bodyPr/>
        <a:lstStyle/>
        <a:p>
          <a:endParaRPr lang="es-ES"/>
        </a:p>
      </dgm:t>
    </dgm:pt>
    <dgm:pt modelId="{F53766F1-197B-4A43-8A54-8318D53BAA6E}" type="pres">
      <dgm:prSet presAssocID="{A89C97A8-0BD9-4418-9C93-BC697488A3FE}" presName="composite" presStyleCnt="0"/>
      <dgm:spPr/>
      <dgm:t>
        <a:bodyPr/>
        <a:lstStyle/>
        <a:p>
          <a:endParaRPr lang="es-ES"/>
        </a:p>
      </dgm:t>
    </dgm:pt>
    <dgm:pt modelId="{EB64AE53-D84D-4C14-AA7B-3DA742593765}" type="pres">
      <dgm:prSet presAssocID="{A89C97A8-0BD9-4418-9C93-BC697488A3FE}" presName="bentUpArrow1" presStyleLbl="alignImgPlace1" presStyleIdx="1" presStyleCnt="2"/>
      <dgm:spPr/>
      <dgm:t>
        <a:bodyPr/>
        <a:lstStyle/>
        <a:p>
          <a:endParaRPr lang="es-ES"/>
        </a:p>
      </dgm:t>
    </dgm:pt>
    <dgm:pt modelId="{2AC81D96-B596-4F7C-8B58-01248D4D4AAB}" type="pres">
      <dgm:prSet presAssocID="{A89C97A8-0BD9-4418-9C93-BC697488A3FE}" presName="ParentText" presStyleLbl="node1" presStyleIdx="1" presStyleCnt="3">
        <dgm:presLayoutVars>
          <dgm:chMax val="1"/>
          <dgm:chPref val="1"/>
          <dgm:bulletEnabled val="1"/>
        </dgm:presLayoutVars>
      </dgm:prSet>
      <dgm:spPr/>
      <dgm:t>
        <a:bodyPr/>
        <a:lstStyle/>
        <a:p>
          <a:endParaRPr lang="es-ES"/>
        </a:p>
      </dgm:t>
    </dgm:pt>
    <dgm:pt modelId="{B15A383C-DE28-49E9-A23A-77DCBDB376AE}" type="pres">
      <dgm:prSet presAssocID="{A89C97A8-0BD9-4418-9C93-BC697488A3FE}" presName="ChildText" presStyleLbl="revTx" presStyleIdx="1" presStyleCnt="3" custScaleX="340452" custLinFactX="27917" custLinFactNeighborX="100000" custLinFactNeighborY="2784">
        <dgm:presLayoutVars>
          <dgm:chMax val="0"/>
          <dgm:chPref val="0"/>
          <dgm:bulletEnabled val="1"/>
        </dgm:presLayoutVars>
      </dgm:prSet>
      <dgm:spPr/>
      <dgm:t>
        <a:bodyPr/>
        <a:lstStyle/>
        <a:p>
          <a:endParaRPr lang="es-ES"/>
        </a:p>
      </dgm:t>
    </dgm:pt>
    <dgm:pt modelId="{D988DD90-2124-46B5-90F4-F686A9F51D65}" type="pres">
      <dgm:prSet presAssocID="{0D717F8E-1CE7-4B1A-884B-50849759963D}" presName="sibTrans" presStyleCnt="0"/>
      <dgm:spPr/>
      <dgm:t>
        <a:bodyPr/>
        <a:lstStyle/>
        <a:p>
          <a:endParaRPr lang="es-ES"/>
        </a:p>
      </dgm:t>
    </dgm:pt>
    <dgm:pt modelId="{96C04D95-5111-431E-9827-A8061B151CAB}" type="pres">
      <dgm:prSet presAssocID="{B0EBC0C4-7BAD-475A-8ACA-D88D13718559}" presName="composite" presStyleCnt="0"/>
      <dgm:spPr/>
      <dgm:t>
        <a:bodyPr/>
        <a:lstStyle/>
        <a:p>
          <a:endParaRPr lang="es-ES"/>
        </a:p>
      </dgm:t>
    </dgm:pt>
    <dgm:pt modelId="{EC72298C-CD65-443F-957E-69C1514D84EC}" type="pres">
      <dgm:prSet presAssocID="{B0EBC0C4-7BAD-475A-8ACA-D88D13718559}" presName="ParentText" presStyleLbl="node1" presStyleIdx="2" presStyleCnt="3" custScaleX="112253" custLinFactNeighborX="-7384" custLinFactNeighborY="990">
        <dgm:presLayoutVars>
          <dgm:chMax val="1"/>
          <dgm:chPref val="1"/>
          <dgm:bulletEnabled val="1"/>
        </dgm:presLayoutVars>
      </dgm:prSet>
      <dgm:spPr/>
      <dgm:t>
        <a:bodyPr/>
        <a:lstStyle/>
        <a:p>
          <a:endParaRPr lang="es-ES"/>
        </a:p>
      </dgm:t>
    </dgm:pt>
    <dgm:pt modelId="{5D8BB543-51BE-42D9-A5B4-1C9A7443EAC0}" type="pres">
      <dgm:prSet presAssocID="{B0EBC0C4-7BAD-475A-8ACA-D88D13718559}" presName="FinalChildText" presStyleLbl="revTx" presStyleIdx="2" presStyleCnt="3" custScaleX="132935" custLinFactNeighborX="15768" custLinFactNeighborY="1417">
        <dgm:presLayoutVars>
          <dgm:chMax val="0"/>
          <dgm:chPref val="0"/>
          <dgm:bulletEnabled val="1"/>
        </dgm:presLayoutVars>
      </dgm:prSet>
      <dgm:spPr/>
      <dgm:t>
        <a:bodyPr/>
        <a:lstStyle/>
        <a:p>
          <a:endParaRPr lang="es-ES"/>
        </a:p>
      </dgm:t>
    </dgm:pt>
  </dgm:ptLst>
  <dgm:cxnLst>
    <dgm:cxn modelId="{78EE3851-6DDB-4977-8C9F-7EC2F4086B8C}" type="presOf" srcId="{7900A06F-5F14-4233-A483-393FA471D1DB}" destId="{5D8BB543-51BE-42D9-A5B4-1C9A7443EAC0}" srcOrd="0" destOrd="0" presId="urn:microsoft.com/office/officeart/2005/8/layout/StepDownProcess"/>
    <dgm:cxn modelId="{E3E6025B-0E83-4531-8A47-0294E01C9CBB}" type="presOf" srcId="{163E502F-106B-45FF-8C5A-63E7FB1B6BC4}" destId="{E6BD1B66-3FE9-4DAA-8589-9C798F66D7C2}" srcOrd="0" destOrd="0" presId="urn:microsoft.com/office/officeart/2005/8/layout/StepDownProcess"/>
    <dgm:cxn modelId="{461B8C0A-E8D3-4D4D-BEFF-BE6D32E6844C}" srcId="{163E502F-106B-45FF-8C5A-63E7FB1B6BC4}" destId="{A89C97A8-0BD9-4418-9C93-BC697488A3FE}" srcOrd="1" destOrd="0" parTransId="{2613BBCF-87E2-4239-9618-485E0530BF0F}" sibTransId="{0D717F8E-1CE7-4B1A-884B-50849759963D}"/>
    <dgm:cxn modelId="{513ACB94-A319-49CB-93E6-642BEE92E0AF}" type="presOf" srcId="{50DA4AF0-06B8-4AB9-AE0C-744E1C57C48A}" destId="{A1052E09-E7BD-4AED-9D4C-33A6536FD035}" srcOrd="0" destOrd="0" presId="urn:microsoft.com/office/officeart/2005/8/layout/StepDownProcess"/>
    <dgm:cxn modelId="{879F0E10-113D-40DB-9260-C2A6FA5E3AB5}" type="presOf" srcId="{A89C97A8-0BD9-4418-9C93-BC697488A3FE}" destId="{2AC81D96-B596-4F7C-8B58-01248D4D4AAB}" srcOrd="0" destOrd="0" presId="urn:microsoft.com/office/officeart/2005/8/layout/StepDownProcess"/>
    <dgm:cxn modelId="{5D5159BB-3800-48A1-9024-2D11722004AB}" srcId="{B0EBC0C4-7BAD-475A-8ACA-D88D13718559}" destId="{7900A06F-5F14-4233-A483-393FA471D1DB}" srcOrd="0" destOrd="0" parTransId="{7B59DF16-78CF-4D3C-B057-3A0CF1719346}" sibTransId="{B1BF3B78-F1BA-4A3A-9ACE-9BE98012EE13}"/>
    <dgm:cxn modelId="{F46E8072-5121-4A58-AFA6-6918A22CD5B7}" type="presOf" srcId="{BF296077-6BB0-4B23-B48A-4E458BDAB840}" destId="{B15A383C-DE28-49E9-A23A-77DCBDB376AE}" srcOrd="0" destOrd="0" presId="urn:microsoft.com/office/officeart/2005/8/layout/StepDownProcess"/>
    <dgm:cxn modelId="{B2EDE131-69D4-43C3-9BCF-18EEF507CCCB}" type="presOf" srcId="{B0EBC0C4-7BAD-475A-8ACA-D88D13718559}" destId="{EC72298C-CD65-443F-957E-69C1514D84EC}" srcOrd="0" destOrd="0" presId="urn:microsoft.com/office/officeart/2005/8/layout/StepDownProcess"/>
    <dgm:cxn modelId="{018AE9FA-B3FC-4041-8008-ACC2C54D8C56}" srcId="{163E502F-106B-45FF-8C5A-63E7FB1B6BC4}" destId="{50DA4AF0-06B8-4AB9-AE0C-744E1C57C48A}" srcOrd="0" destOrd="0" parTransId="{10E0DDDB-81D9-424B-83D1-305D531F2131}" sibTransId="{6A9715A9-CE94-4BEF-AF72-E8D3B0C8F383}"/>
    <dgm:cxn modelId="{3422C9EC-2A74-4737-AE1E-4280EE35AD37}" type="presOf" srcId="{3B4D0670-3BF1-4CC2-AAAA-E3EF24BEAC42}" destId="{D1D662B8-E462-48B0-AC02-B01B8C08FC06}" srcOrd="0" destOrd="0" presId="urn:microsoft.com/office/officeart/2005/8/layout/StepDownProcess"/>
    <dgm:cxn modelId="{E2B9F4A7-3889-4191-855C-F2613D20785C}" srcId="{163E502F-106B-45FF-8C5A-63E7FB1B6BC4}" destId="{B0EBC0C4-7BAD-475A-8ACA-D88D13718559}" srcOrd="2" destOrd="0" parTransId="{1F1FEA05-533A-4808-98D6-0EFE642AFEFF}" sibTransId="{26FC60BD-9C57-46A1-AF37-F4623938E1FE}"/>
    <dgm:cxn modelId="{ECA35F2A-AA74-42CF-9C4A-556ED699EE6B}" srcId="{A89C97A8-0BD9-4418-9C93-BC697488A3FE}" destId="{BF296077-6BB0-4B23-B48A-4E458BDAB840}" srcOrd="0" destOrd="0" parTransId="{893C4DD2-0E27-45AB-951C-1C59F18AF301}" sibTransId="{A66A4806-7D7A-4940-A572-51A0AB4FA01E}"/>
    <dgm:cxn modelId="{71D44CF8-1358-48E2-9452-D72D33F6C8A8}" srcId="{50DA4AF0-06B8-4AB9-AE0C-744E1C57C48A}" destId="{3B4D0670-3BF1-4CC2-AAAA-E3EF24BEAC42}" srcOrd="0" destOrd="0" parTransId="{4D763394-4CB2-4FDD-ADAF-FC8489460BD7}" sibTransId="{41F1E3C6-163D-4541-B91C-C087DC77443D}"/>
    <dgm:cxn modelId="{AB8FF7BD-51DF-4A74-8697-79D4548ADF17}" type="presParOf" srcId="{E6BD1B66-3FE9-4DAA-8589-9C798F66D7C2}" destId="{64743362-1A5E-4595-929F-3C42B259D2C8}" srcOrd="0" destOrd="0" presId="urn:microsoft.com/office/officeart/2005/8/layout/StepDownProcess"/>
    <dgm:cxn modelId="{6D8EED7F-245C-455D-9745-837B1AAD3F8B}" type="presParOf" srcId="{64743362-1A5E-4595-929F-3C42B259D2C8}" destId="{D31D34A1-6799-4D20-95E8-947923FC8D45}" srcOrd="0" destOrd="0" presId="urn:microsoft.com/office/officeart/2005/8/layout/StepDownProcess"/>
    <dgm:cxn modelId="{07A69F38-FE2F-416E-BF64-545D896C7128}" type="presParOf" srcId="{64743362-1A5E-4595-929F-3C42B259D2C8}" destId="{A1052E09-E7BD-4AED-9D4C-33A6536FD035}" srcOrd="1" destOrd="0" presId="urn:microsoft.com/office/officeart/2005/8/layout/StepDownProcess"/>
    <dgm:cxn modelId="{2B4A36E6-6122-4354-9505-8C4D244B0484}" type="presParOf" srcId="{64743362-1A5E-4595-929F-3C42B259D2C8}" destId="{D1D662B8-E462-48B0-AC02-B01B8C08FC06}" srcOrd="2" destOrd="0" presId="urn:microsoft.com/office/officeart/2005/8/layout/StepDownProcess"/>
    <dgm:cxn modelId="{84B4403C-3D9A-4806-90BE-D96B5D4125D6}" type="presParOf" srcId="{E6BD1B66-3FE9-4DAA-8589-9C798F66D7C2}" destId="{B3B5CA48-D600-491D-B767-8648DAFF3962}" srcOrd="1" destOrd="0" presId="urn:microsoft.com/office/officeart/2005/8/layout/StepDownProcess"/>
    <dgm:cxn modelId="{42A46D9D-CC40-4F2E-A20F-A2A6B1EE6287}" type="presParOf" srcId="{E6BD1B66-3FE9-4DAA-8589-9C798F66D7C2}" destId="{F53766F1-197B-4A43-8A54-8318D53BAA6E}" srcOrd="2" destOrd="0" presId="urn:microsoft.com/office/officeart/2005/8/layout/StepDownProcess"/>
    <dgm:cxn modelId="{FCD30EAF-974E-4C6C-A597-3B68627423CC}" type="presParOf" srcId="{F53766F1-197B-4A43-8A54-8318D53BAA6E}" destId="{EB64AE53-D84D-4C14-AA7B-3DA742593765}" srcOrd="0" destOrd="0" presId="urn:microsoft.com/office/officeart/2005/8/layout/StepDownProcess"/>
    <dgm:cxn modelId="{8AE77A50-475C-4668-A49E-811D1F48EA88}" type="presParOf" srcId="{F53766F1-197B-4A43-8A54-8318D53BAA6E}" destId="{2AC81D96-B596-4F7C-8B58-01248D4D4AAB}" srcOrd="1" destOrd="0" presId="urn:microsoft.com/office/officeart/2005/8/layout/StepDownProcess"/>
    <dgm:cxn modelId="{1B35F201-ECD5-4A0D-A3C3-9EED7E613637}" type="presParOf" srcId="{F53766F1-197B-4A43-8A54-8318D53BAA6E}" destId="{B15A383C-DE28-49E9-A23A-77DCBDB376AE}" srcOrd="2" destOrd="0" presId="urn:microsoft.com/office/officeart/2005/8/layout/StepDownProcess"/>
    <dgm:cxn modelId="{08F22851-A2CE-41FB-8F83-A7F8AD2BAE03}" type="presParOf" srcId="{E6BD1B66-3FE9-4DAA-8589-9C798F66D7C2}" destId="{D988DD90-2124-46B5-90F4-F686A9F51D65}" srcOrd="3" destOrd="0" presId="urn:microsoft.com/office/officeart/2005/8/layout/StepDownProcess"/>
    <dgm:cxn modelId="{05C5BA82-F607-4D16-9AC4-30215A320975}" type="presParOf" srcId="{E6BD1B66-3FE9-4DAA-8589-9C798F66D7C2}" destId="{96C04D95-5111-431E-9827-A8061B151CAB}" srcOrd="4" destOrd="0" presId="urn:microsoft.com/office/officeart/2005/8/layout/StepDownProcess"/>
    <dgm:cxn modelId="{0442D08E-E056-4973-85D1-C673505CC89C}" type="presParOf" srcId="{96C04D95-5111-431E-9827-A8061B151CAB}" destId="{EC72298C-CD65-443F-957E-69C1514D84EC}" srcOrd="0" destOrd="0" presId="urn:microsoft.com/office/officeart/2005/8/layout/StepDownProcess"/>
    <dgm:cxn modelId="{0664E19E-B53B-4F0D-9A38-5100CDFC3354}" type="presParOf" srcId="{96C04D95-5111-431E-9827-A8061B151CAB}" destId="{5D8BB543-51BE-42D9-A5B4-1C9A7443EAC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29B71D-A45C-4FF3-AAB1-53E86683DFB4}" type="doc">
      <dgm:prSet loTypeId="urn:microsoft.com/office/officeart/2005/8/layout/pyramid2" loCatId="list" qsTypeId="urn:microsoft.com/office/officeart/2005/8/quickstyle/simple1" qsCatId="simple" csTypeId="urn:microsoft.com/office/officeart/2005/8/colors/accent1_3" csCatId="accent1" phldr="1"/>
      <dgm:spPr/>
    </dgm:pt>
    <dgm:pt modelId="{A5D520E5-CB94-4FE8-988A-275DDF911894}">
      <dgm:prSet phldrT="[Texto]" custT="1"/>
      <dgm:spPr>
        <a:xfrm>
          <a:off x="3513669" y="524760"/>
          <a:ext cx="3396768" cy="1190093"/>
        </a:xfrm>
        <a:solidFill>
          <a:srgbClr val="FFFFFF">
            <a:alpha val="90000"/>
            <a:hueOff val="0"/>
            <a:satOff val="0"/>
            <a:lumOff val="0"/>
            <a:alphaOff val="0"/>
          </a:srgbClr>
        </a:solidFill>
        <a:ln w="25400" cap="flat" cmpd="sng" algn="ctr">
          <a:solidFill>
            <a:srgbClr val="77B7E7">
              <a:shade val="80000"/>
              <a:hueOff val="0"/>
              <a:satOff val="0"/>
              <a:lumOff val="0"/>
              <a:alphaOff val="0"/>
            </a:srgbClr>
          </a:solidFill>
          <a:prstDash val="solid"/>
        </a:ln>
        <a:effectLst/>
      </dgm:spPr>
      <dgm:t>
        <a:bodyPr/>
        <a:lstStyle/>
        <a:p>
          <a:r>
            <a:rPr lang="es-ES" sz="2000" b="1" dirty="0" smtClean="0">
              <a:solidFill>
                <a:srgbClr val="17347D">
                  <a:hueOff val="0"/>
                  <a:satOff val="0"/>
                  <a:lumOff val="0"/>
                  <a:alphaOff val="0"/>
                </a:srgbClr>
              </a:solidFill>
              <a:latin typeface="Verdana" pitchFamily="34" charset="0"/>
              <a:ea typeface="Verdana" pitchFamily="34" charset="0"/>
              <a:cs typeface="Verdana" pitchFamily="34" charset="0"/>
            </a:rPr>
            <a:t>Formación de Posgrado </a:t>
          </a:r>
          <a:endParaRPr lang="en-US" sz="2000" b="1" dirty="0">
            <a:solidFill>
              <a:srgbClr val="17347D">
                <a:hueOff val="0"/>
                <a:satOff val="0"/>
                <a:lumOff val="0"/>
                <a:alphaOff val="0"/>
              </a:srgbClr>
            </a:solidFill>
            <a:latin typeface="Verdana" pitchFamily="34" charset="0"/>
            <a:ea typeface="Verdana" pitchFamily="34" charset="0"/>
            <a:cs typeface="Verdana" pitchFamily="34" charset="0"/>
          </a:endParaRPr>
        </a:p>
      </dgm:t>
    </dgm:pt>
    <dgm:pt modelId="{B5EA9359-6890-47BA-BF1A-FF2E5C76D3C6}" type="parTrans" cxnId="{56B73C6E-E1D4-459F-8299-764D533052DC}">
      <dgm:prSet/>
      <dgm:spPr/>
      <dgm:t>
        <a:bodyPr/>
        <a:lstStyle/>
        <a:p>
          <a:endParaRPr lang="en-US"/>
        </a:p>
      </dgm:t>
    </dgm:pt>
    <dgm:pt modelId="{A854F552-0925-4C1D-B33A-C90CC6406D93}" type="sibTrans" cxnId="{56B73C6E-E1D4-459F-8299-764D533052DC}">
      <dgm:prSet/>
      <dgm:spPr/>
      <dgm:t>
        <a:bodyPr/>
        <a:lstStyle/>
        <a:p>
          <a:endParaRPr lang="en-US"/>
        </a:p>
      </dgm:t>
    </dgm:pt>
    <dgm:pt modelId="{7D64F3FC-5811-49EF-9FF0-8E13036B71DA}">
      <dgm:prSet phldrT="[Texto]" custT="1"/>
      <dgm:spPr>
        <a:xfrm>
          <a:off x="3114328" y="3202470"/>
          <a:ext cx="4195450" cy="1349804"/>
        </a:xfrm>
        <a:solidFill>
          <a:srgbClr val="FFFFFF">
            <a:alpha val="90000"/>
            <a:hueOff val="0"/>
            <a:satOff val="0"/>
            <a:lumOff val="0"/>
            <a:alphaOff val="0"/>
          </a:srgbClr>
        </a:solidFill>
        <a:ln w="25400" cap="flat" cmpd="sng" algn="ctr">
          <a:solidFill>
            <a:srgbClr val="77B7E7">
              <a:shade val="80000"/>
              <a:hueOff val="183603"/>
              <a:satOff val="13114"/>
              <a:lumOff val="19055"/>
              <a:alphaOff val="0"/>
            </a:srgbClr>
          </a:solidFill>
          <a:prstDash val="solid"/>
        </a:ln>
        <a:effectLst/>
      </dgm:spPr>
      <dgm:t>
        <a:bodyPr/>
        <a:lstStyle/>
        <a:p>
          <a:r>
            <a:rPr lang="es-ES" sz="1800" b="1" dirty="0" smtClean="0">
              <a:solidFill>
                <a:srgbClr val="17347D">
                  <a:hueOff val="0"/>
                  <a:satOff val="0"/>
                  <a:lumOff val="0"/>
                  <a:alphaOff val="0"/>
                </a:srgbClr>
              </a:solidFill>
              <a:latin typeface="Verdana" pitchFamily="34" charset="0"/>
              <a:ea typeface="Verdana" pitchFamily="34" charset="0"/>
              <a:cs typeface="Verdana" pitchFamily="34" charset="0"/>
            </a:rPr>
            <a:t>Formación de perfil amplio en carreras de pregrado</a:t>
          </a:r>
          <a:endParaRPr lang="en-US" sz="1800" b="1" dirty="0">
            <a:solidFill>
              <a:srgbClr val="17347D">
                <a:hueOff val="0"/>
                <a:satOff val="0"/>
                <a:lumOff val="0"/>
                <a:alphaOff val="0"/>
              </a:srgbClr>
            </a:solidFill>
            <a:latin typeface="Verdana" pitchFamily="34" charset="0"/>
            <a:ea typeface="Verdana" pitchFamily="34" charset="0"/>
            <a:cs typeface="Verdana" pitchFamily="34" charset="0"/>
          </a:endParaRPr>
        </a:p>
      </dgm:t>
    </dgm:pt>
    <dgm:pt modelId="{C1A58841-51DF-4347-907E-1A9AC25D873E}" type="parTrans" cxnId="{1E98F8F8-F97A-46AC-B916-14F1A9312613}">
      <dgm:prSet/>
      <dgm:spPr/>
      <dgm:t>
        <a:bodyPr/>
        <a:lstStyle/>
        <a:p>
          <a:endParaRPr lang="en-US"/>
        </a:p>
      </dgm:t>
    </dgm:pt>
    <dgm:pt modelId="{BC69129F-3824-48D4-A8CB-FE743DCF17FB}" type="sibTrans" cxnId="{1E98F8F8-F97A-46AC-B916-14F1A9312613}">
      <dgm:prSet/>
      <dgm:spPr/>
      <dgm:t>
        <a:bodyPr/>
        <a:lstStyle/>
        <a:p>
          <a:endParaRPr lang="en-US"/>
        </a:p>
      </dgm:t>
    </dgm:pt>
    <dgm:pt modelId="{1E9AAE92-35E8-4378-B729-9252BA3CAAEF}">
      <dgm:prSet phldrT="[Texto]" custT="1"/>
      <dgm:spPr>
        <a:xfrm>
          <a:off x="3513669" y="1863615"/>
          <a:ext cx="3396768" cy="1190093"/>
        </a:xfrm>
        <a:solidFill>
          <a:srgbClr val="FFFFFF">
            <a:alpha val="90000"/>
            <a:hueOff val="0"/>
            <a:satOff val="0"/>
            <a:lumOff val="0"/>
            <a:alphaOff val="0"/>
          </a:srgbClr>
        </a:solidFill>
        <a:ln w="25400" cap="flat" cmpd="sng" algn="ctr">
          <a:solidFill>
            <a:srgbClr val="77B7E7">
              <a:shade val="80000"/>
              <a:hueOff val="91801"/>
              <a:satOff val="6557"/>
              <a:lumOff val="9528"/>
              <a:alphaOff val="0"/>
            </a:srgbClr>
          </a:solidFill>
          <a:prstDash val="solid"/>
        </a:ln>
        <a:effectLst/>
      </dgm:spPr>
      <dgm:t>
        <a:bodyPr/>
        <a:lstStyle/>
        <a:p>
          <a:r>
            <a:rPr lang="es-ES" sz="2000" b="1" dirty="0" smtClean="0">
              <a:solidFill>
                <a:srgbClr val="17347D">
                  <a:hueOff val="0"/>
                  <a:satOff val="0"/>
                  <a:lumOff val="0"/>
                  <a:alphaOff val="0"/>
                </a:srgbClr>
              </a:solidFill>
              <a:latin typeface="Verdana" pitchFamily="34" charset="0"/>
              <a:ea typeface="Verdana" pitchFamily="34" charset="0"/>
              <a:cs typeface="Verdana" pitchFamily="34" charset="0"/>
            </a:rPr>
            <a:t>Preparación para el empleo</a:t>
          </a:r>
          <a:endParaRPr lang="en-US" sz="2000" b="1" dirty="0">
            <a:solidFill>
              <a:srgbClr val="17347D">
                <a:hueOff val="0"/>
                <a:satOff val="0"/>
                <a:lumOff val="0"/>
                <a:alphaOff val="0"/>
              </a:srgbClr>
            </a:solidFill>
            <a:latin typeface="Verdana" pitchFamily="34" charset="0"/>
            <a:ea typeface="Verdana" pitchFamily="34" charset="0"/>
            <a:cs typeface="Verdana" pitchFamily="34" charset="0"/>
          </a:endParaRPr>
        </a:p>
      </dgm:t>
    </dgm:pt>
    <dgm:pt modelId="{88266560-05A7-45B0-9B4B-8873F7277201}" type="sibTrans" cxnId="{FE392F9C-BAB6-4584-8ACC-B4707F92148D}">
      <dgm:prSet/>
      <dgm:spPr/>
      <dgm:t>
        <a:bodyPr/>
        <a:lstStyle/>
        <a:p>
          <a:endParaRPr lang="en-US"/>
        </a:p>
      </dgm:t>
    </dgm:pt>
    <dgm:pt modelId="{3E0208C3-FF49-43D2-BA67-7F2F8FF000D0}" type="parTrans" cxnId="{FE392F9C-BAB6-4584-8ACC-B4707F92148D}">
      <dgm:prSet/>
      <dgm:spPr/>
      <dgm:t>
        <a:bodyPr/>
        <a:lstStyle/>
        <a:p>
          <a:endParaRPr lang="en-US"/>
        </a:p>
      </dgm:t>
    </dgm:pt>
    <dgm:pt modelId="{8C8FCB76-2F76-409A-9188-830CB5DDAC5E}" type="pres">
      <dgm:prSet presAssocID="{5929B71D-A45C-4FF3-AAB1-53E86683DFB4}" presName="compositeShape" presStyleCnt="0">
        <dgm:presLayoutVars>
          <dgm:dir/>
          <dgm:resizeHandles/>
        </dgm:presLayoutVars>
      </dgm:prSet>
      <dgm:spPr/>
    </dgm:pt>
    <dgm:pt modelId="{C6E462D2-26DC-47BF-B74B-E96C58A09D67}" type="pres">
      <dgm:prSet presAssocID="{5929B71D-A45C-4FF3-AAB1-53E86683DFB4}" presName="pyramid" presStyleLbl="node1" presStyleIdx="0" presStyleCnt="1" custLinFactNeighborX="768"/>
      <dgm:spPr>
        <a:xfrm>
          <a:off x="940905" y="0"/>
          <a:ext cx="5225797" cy="5225797"/>
        </a:xfrm>
        <a:prstGeom prst="triangle">
          <a:avLst/>
        </a:prstGeom>
        <a:solidFill>
          <a:srgbClr val="77B7E7">
            <a:shade val="80000"/>
            <a:hueOff val="0"/>
            <a:satOff val="0"/>
            <a:lumOff val="0"/>
            <a:alphaOff val="0"/>
          </a:srgbClr>
        </a:solidFill>
        <a:ln w="25400" cap="flat" cmpd="sng" algn="ctr">
          <a:solidFill>
            <a:srgbClr val="FFFFFF">
              <a:hueOff val="0"/>
              <a:satOff val="0"/>
              <a:lumOff val="0"/>
              <a:alphaOff val="0"/>
            </a:srgbClr>
          </a:solidFill>
          <a:prstDash val="solid"/>
        </a:ln>
        <a:effectLst/>
      </dgm:spPr>
    </dgm:pt>
    <dgm:pt modelId="{14FA613C-9CD7-438C-AA6E-9DF32BED8066}" type="pres">
      <dgm:prSet presAssocID="{5929B71D-A45C-4FF3-AAB1-53E86683DFB4}" presName="theList" presStyleCnt="0"/>
      <dgm:spPr/>
    </dgm:pt>
    <dgm:pt modelId="{AA0C5FF0-6992-4969-A39D-1FBB0ED09169}" type="pres">
      <dgm:prSet presAssocID="{A5D520E5-CB94-4FE8-988A-275DDF911894}" presName="aNode" presStyleLbl="fgAcc1" presStyleIdx="0" presStyleCnt="3">
        <dgm:presLayoutVars>
          <dgm:bulletEnabled val="1"/>
        </dgm:presLayoutVars>
      </dgm:prSet>
      <dgm:spPr>
        <a:prstGeom prst="roundRect">
          <a:avLst/>
        </a:prstGeom>
      </dgm:spPr>
      <dgm:t>
        <a:bodyPr/>
        <a:lstStyle/>
        <a:p>
          <a:endParaRPr lang="en-US"/>
        </a:p>
      </dgm:t>
    </dgm:pt>
    <dgm:pt modelId="{4E5A2E5C-576D-4CC2-8F70-204FDA2C5355}" type="pres">
      <dgm:prSet presAssocID="{A5D520E5-CB94-4FE8-988A-275DDF911894}" presName="aSpace" presStyleCnt="0"/>
      <dgm:spPr/>
    </dgm:pt>
    <dgm:pt modelId="{21DE3834-D05A-4AE8-9424-8FFEBD7F63C7}" type="pres">
      <dgm:prSet presAssocID="{1E9AAE92-35E8-4378-B729-9252BA3CAAEF}" presName="aNode" presStyleLbl="fgAcc1" presStyleIdx="1" presStyleCnt="3">
        <dgm:presLayoutVars>
          <dgm:bulletEnabled val="1"/>
        </dgm:presLayoutVars>
      </dgm:prSet>
      <dgm:spPr>
        <a:prstGeom prst="roundRect">
          <a:avLst/>
        </a:prstGeom>
      </dgm:spPr>
      <dgm:t>
        <a:bodyPr/>
        <a:lstStyle/>
        <a:p>
          <a:endParaRPr lang="en-US"/>
        </a:p>
      </dgm:t>
    </dgm:pt>
    <dgm:pt modelId="{7D6FA603-4A64-4285-8DE5-B0E5EDEC82B5}" type="pres">
      <dgm:prSet presAssocID="{1E9AAE92-35E8-4378-B729-9252BA3CAAEF}" presName="aSpace" presStyleCnt="0"/>
      <dgm:spPr/>
    </dgm:pt>
    <dgm:pt modelId="{38ACC27E-19EF-45CD-A08C-5ED6F4248ADD}" type="pres">
      <dgm:prSet presAssocID="{7D64F3FC-5811-49EF-9FF0-8E13036B71DA}" presName="aNode" presStyleLbl="fgAcc1" presStyleIdx="2" presStyleCnt="3" custScaleX="123513" custScaleY="113420">
        <dgm:presLayoutVars>
          <dgm:bulletEnabled val="1"/>
        </dgm:presLayoutVars>
      </dgm:prSet>
      <dgm:spPr>
        <a:prstGeom prst="roundRect">
          <a:avLst/>
        </a:prstGeom>
      </dgm:spPr>
      <dgm:t>
        <a:bodyPr/>
        <a:lstStyle/>
        <a:p>
          <a:endParaRPr lang="en-US"/>
        </a:p>
      </dgm:t>
    </dgm:pt>
    <dgm:pt modelId="{D00FE96F-6740-4A95-B009-B0F26DA6952E}" type="pres">
      <dgm:prSet presAssocID="{7D64F3FC-5811-49EF-9FF0-8E13036B71DA}" presName="aSpace" presStyleCnt="0"/>
      <dgm:spPr/>
    </dgm:pt>
  </dgm:ptLst>
  <dgm:cxnLst>
    <dgm:cxn modelId="{EA37A4DB-EFBD-4308-BEB6-BED675FF9D00}" type="presOf" srcId="{5929B71D-A45C-4FF3-AAB1-53E86683DFB4}" destId="{8C8FCB76-2F76-409A-9188-830CB5DDAC5E}" srcOrd="0" destOrd="0" presId="urn:microsoft.com/office/officeart/2005/8/layout/pyramid2"/>
    <dgm:cxn modelId="{5066863D-179F-4E49-8DE9-F0DCBA78084C}" type="presOf" srcId="{1E9AAE92-35E8-4378-B729-9252BA3CAAEF}" destId="{21DE3834-D05A-4AE8-9424-8FFEBD7F63C7}" srcOrd="0" destOrd="0" presId="urn:microsoft.com/office/officeart/2005/8/layout/pyramid2"/>
    <dgm:cxn modelId="{9FB58EB4-4B94-4B8B-8956-ED2946F88B1E}" type="presOf" srcId="{7D64F3FC-5811-49EF-9FF0-8E13036B71DA}" destId="{38ACC27E-19EF-45CD-A08C-5ED6F4248ADD}" srcOrd="0" destOrd="0" presId="urn:microsoft.com/office/officeart/2005/8/layout/pyramid2"/>
    <dgm:cxn modelId="{56B73C6E-E1D4-459F-8299-764D533052DC}" srcId="{5929B71D-A45C-4FF3-AAB1-53E86683DFB4}" destId="{A5D520E5-CB94-4FE8-988A-275DDF911894}" srcOrd="0" destOrd="0" parTransId="{B5EA9359-6890-47BA-BF1A-FF2E5C76D3C6}" sibTransId="{A854F552-0925-4C1D-B33A-C90CC6406D93}"/>
    <dgm:cxn modelId="{1E98F8F8-F97A-46AC-B916-14F1A9312613}" srcId="{5929B71D-A45C-4FF3-AAB1-53E86683DFB4}" destId="{7D64F3FC-5811-49EF-9FF0-8E13036B71DA}" srcOrd="2" destOrd="0" parTransId="{C1A58841-51DF-4347-907E-1A9AC25D873E}" sibTransId="{BC69129F-3824-48D4-A8CB-FE743DCF17FB}"/>
    <dgm:cxn modelId="{FE392F9C-BAB6-4584-8ACC-B4707F92148D}" srcId="{5929B71D-A45C-4FF3-AAB1-53E86683DFB4}" destId="{1E9AAE92-35E8-4378-B729-9252BA3CAAEF}" srcOrd="1" destOrd="0" parTransId="{3E0208C3-FF49-43D2-BA67-7F2F8FF000D0}" sibTransId="{88266560-05A7-45B0-9B4B-8873F7277201}"/>
    <dgm:cxn modelId="{84C258A4-7699-46A8-B6C9-578F28890B14}" type="presOf" srcId="{A5D520E5-CB94-4FE8-988A-275DDF911894}" destId="{AA0C5FF0-6992-4969-A39D-1FBB0ED09169}" srcOrd="0" destOrd="0" presId="urn:microsoft.com/office/officeart/2005/8/layout/pyramid2"/>
    <dgm:cxn modelId="{04100546-AC6B-498F-A502-869E4AA8B608}" type="presParOf" srcId="{8C8FCB76-2F76-409A-9188-830CB5DDAC5E}" destId="{C6E462D2-26DC-47BF-B74B-E96C58A09D67}" srcOrd="0" destOrd="0" presId="urn:microsoft.com/office/officeart/2005/8/layout/pyramid2"/>
    <dgm:cxn modelId="{164BAA9F-BCC6-4133-8A5B-E3B936A6B173}" type="presParOf" srcId="{8C8FCB76-2F76-409A-9188-830CB5DDAC5E}" destId="{14FA613C-9CD7-438C-AA6E-9DF32BED8066}" srcOrd="1" destOrd="0" presId="urn:microsoft.com/office/officeart/2005/8/layout/pyramid2"/>
    <dgm:cxn modelId="{7DC2E01D-41F1-4B9A-9EE2-94DAF3D4067B}" type="presParOf" srcId="{14FA613C-9CD7-438C-AA6E-9DF32BED8066}" destId="{AA0C5FF0-6992-4969-A39D-1FBB0ED09169}" srcOrd="0" destOrd="0" presId="urn:microsoft.com/office/officeart/2005/8/layout/pyramid2"/>
    <dgm:cxn modelId="{BBEE1A00-F8A9-428A-943E-78649CD632B6}" type="presParOf" srcId="{14FA613C-9CD7-438C-AA6E-9DF32BED8066}" destId="{4E5A2E5C-576D-4CC2-8F70-204FDA2C5355}" srcOrd="1" destOrd="0" presId="urn:microsoft.com/office/officeart/2005/8/layout/pyramid2"/>
    <dgm:cxn modelId="{B64E9DB0-8EC2-445C-AD2A-55B165FA7272}" type="presParOf" srcId="{14FA613C-9CD7-438C-AA6E-9DF32BED8066}" destId="{21DE3834-D05A-4AE8-9424-8FFEBD7F63C7}" srcOrd="2" destOrd="0" presId="urn:microsoft.com/office/officeart/2005/8/layout/pyramid2"/>
    <dgm:cxn modelId="{BEDF9F6D-09CF-4AA8-B19D-7059EA446837}" type="presParOf" srcId="{14FA613C-9CD7-438C-AA6E-9DF32BED8066}" destId="{7D6FA603-4A64-4285-8DE5-B0E5EDEC82B5}" srcOrd="3" destOrd="0" presId="urn:microsoft.com/office/officeart/2005/8/layout/pyramid2"/>
    <dgm:cxn modelId="{A6D2284F-AE40-4006-8B82-D4361CB59F5E}" type="presParOf" srcId="{14FA613C-9CD7-438C-AA6E-9DF32BED8066}" destId="{38ACC27E-19EF-45CD-A08C-5ED6F4248ADD}" srcOrd="4" destOrd="0" presId="urn:microsoft.com/office/officeart/2005/8/layout/pyramid2"/>
    <dgm:cxn modelId="{BCB6E299-863A-44D9-A007-C613FC4EB208}" type="presParOf" srcId="{14FA613C-9CD7-438C-AA6E-9DF32BED8066}" destId="{D00FE96F-6740-4A95-B009-B0F26DA6952E}" srcOrd="5" destOrd="0" presId="urn:microsoft.com/office/officeart/2005/8/layout/pyramid2"/>
  </dgm:cxnLst>
  <dgm:bg>
    <a:solidFill>
      <a:schemeClr val="lt1">
        <a:hueOff val="0"/>
        <a:satOff val="0"/>
        <a:lumOff val="0"/>
      </a:schemeClr>
    </a:solidFill>
  </dgm:bg>
  <dgm:whole>
    <a:ln w="50800">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DBCFFB-1CF5-4021-BBA8-3C8D8286BE3D}" type="doc">
      <dgm:prSet loTypeId="urn:microsoft.com/office/officeart/2005/8/layout/hierarchy3" loCatId="list" qsTypeId="urn:microsoft.com/office/officeart/2005/8/quickstyle/3d1" qsCatId="3D" csTypeId="urn:microsoft.com/office/officeart/2005/8/colors/accent1_2" csCatId="accent1" phldr="1"/>
      <dgm:spPr/>
      <dgm:t>
        <a:bodyPr/>
        <a:lstStyle/>
        <a:p>
          <a:endParaRPr lang="es-ES"/>
        </a:p>
      </dgm:t>
    </dgm:pt>
    <dgm:pt modelId="{4FACE0C7-AC91-431E-AEAF-5599DEE7C87B}">
      <dgm:prSet phldrT="[Texto]"/>
      <dgm:spPr/>
      <dgm:t>
        <a:bodyPr/>
        <a:lstStyle/>
        <a:p>
          <a:r>
            <a:rPr lang="es-ES" b="1" dirty="0" smtClean="0">
              <a:effectLst>
                <a:outerShdw blurRad="38100" dist="38100" dir="2700000" algn="tl">
                  <a:srgbClr val="000000">
                    <a:alpha val="43137"/>
                  </a:srgbClr>
                </a:outerShdw>
              </a:effectLst>
            </a:rPr>
            <a:t>Superación</a:t>
          </a:r>
          <a:r>
            <a:rPr lang="es-ES" dirty="0" smtClean="0"/>
            <a:t> </a:t>
          </a:r>
          <a:r>
            <a:rPr lang="es-ES" b="1" dirty="0" smtClean="0">
              <a:effectLst>
                <a:outerShdw blurRad="38100" dist="38100" dir="2700000" algn="tl">
                  <a:srgbClr val="000000">
                    <a:alpha val="43137"/>
                  </a:srgbClr>
                </a:outerShdw>
              </a:effectLst>
            </a:rPr>
            <a:t>profesional</a:t>
          </a:r>
          <a:endParaRPr lang="es-ES" b="1" dirty="0">
            <a:effectLst>
              <a:outerShdw blurRad="38100" dist="38100" dir="2700000" algn="tl">
                <a:srgbClr val="000000">
                  <a:alpha val="43137"/>
                </a:srgbClr>
              </a:outerShdw>
            </a:effectLst>
          </a:endParaRPr>
        </a:p>
      </dgm:t>
    </dgm:pt>
    <dgm:pt modelId="{DF231AD7-5D4C-46F4-BD15-244A2DA1AEBE}" type="parTrans" cxnId="{1DEDD56A-62CF-4F4B-B966-4D4082C8E245}">
      <dgm:prSet/>
      <dgm:spPr/>
      <dgm:t>
        <a:bodyPr/>
        <a:lstStyle/>
        <a:p>
          <a:endParaRPr lang="es-ES"/>
        </a:p>
      </dgm:t>
    </dgm:pt>
    <dgm:pt modelId="{850F49BA-FD66-478F-87C8-29A84DEB0C3E}" type="sibTrans" cxnId="{1DEDD56A-62CF-4F4B-B966-4D4082C8E245}">
      <dgm:prSet/>
      <dgm:spPr/>
      <dgm:t>
        <a:bodyPr/>
        <a:lstStyle/>
        <a:p>
          <a:endParaRPr lang="es-ES"/>
        </a:p>
      </dgm:t>
    </dgm:pt>
    <dgm:pt modelId="{9838EF97-047A-4C61-81F3-1579F9821DB6}">
      <dgm:prSet phldrT="[Texto]" custT="1"/>
      <dgm:spPr/>
      <dgm:t>
        <a:bodyPr/>
        <a:lstStyle/>
        <a:p>
          <a:r>
            <a:rPr lang="es-ES" sz="2000" b="1" dirty="0" smtClean="0"/>
            <a:t>Cursos</a:t>
          </a:r>
          <a:endParaRPr lang="es-ES" sz="2000" b="1" dirty="0"/>
        </a:p>
      </dgm:t>
    </dgm:pt>
    <dgm:pt modelId="{FF111C1D-7C78-4699-AFDB-66F29B00B693}" type="parTrans" cxnId="{BB95E4DD-89B4-4921-8017-EA71C4253DEB}">
      <dgm:prSet/>
      <dgm:spPr/>
      <dgm:t>
        <a:bodyPr/>
        <a:lstStyle/>
        <a:p>
          <a:endParaRPr lang="es-ES"/>
        </a:p>
      </dgm:t>
    </dgm:pt>
    <dgm:pt modelId="{D21A9B85-5EC7-49B1-8441-BFBE9D4766C8}" type="sibTrans" cxnId="{BB95E4DD-89B4-4921-8017-EA71C4253DEB}">
      <dgm:prSet/>
      <dgm:spPr/>
      <dgm:t>
        <a:bodyPr/>
        <a:lstStyle/>
        <a:p>
          <a:endParaRPr lang="es-ES"/>
        </a:p>
      </dgm:t>
    </dgm:pt>
    <dgm:pt modelId="{78BA0EAA-6FF4-42F9-AB9B-3379260DC674}">
      <dgm:prSet phldrT="[Texto]" custT="1"/>
      <dgm:spPr/>
      <dgm:t>
        <a:bodyPr/>
        <a:lstStyle/>
        <a:p>
          <a:r>
            <a:rPr lang="es-ES" sz="2000" b="1" dirty="0" smtClean="0"/>
            <a:t>Diplomados</a:t>
          </a:r>
          <a:endParaRPr lang="es-ES" sz="2000" b="1" dirty="0"/>
        </a:p>
      </dgm:t>
    </dgm:pt>
    <dgm:pt modelId="{E255C9A0-290D-411A-B3F9-1D95EFE474BA}" type="parTrans" cxnId="{27D2F2EA-02A1-45B1-AE69-7397A5AAF87A}">
      <dgm:prSet/>
      <dgm:spPr/>
      <dgm:t>
        <a:bodyPr/>
        <a:lstStyle/>
        <a:p>
          <a:endParaRPr lang="es-ES"/>
        </a:p>
      </dgm:t>
    </dgm:pt>
    <dgm:pt modelId="{9B7782D5-FDD0-412A-A522-5D33BDA320C4}" type="sibTrans" cxnId="{27D2F2EA-02A1-45B1-AE69-7397A5AAF87A}">
      <dgm:prSet/>
      <dgm:spPr/>
      <dgm:t>
        <a:bodyPr/>
        <a:lstStyle/>
        <a:p>
          <a:endParaRPr lang="es-ES"/>
        </a:p>
      </dgm:t>
    </dgm:pt>
    <dgm:pt modelId="{DB4588FF-E383-4BB6-953F-4AC04B6FAEC1}">
      <dgm:prSet phldrT="[Texto]"/>
      <dgm:spPr/>
      <dgm:t>
        <a:bodyPr/>
        <a:lstStyle/>
        <a:p>
          <a:r>
            <a:rPr lang="es-ES" b="1" dirty="0" smtClean="0">
              <a:effectLst>
                <a:outerShdw blurRad="38100" dist="38100" dir="2700000" algn="tl">
                  <a:srgbClr val="000000">
                    <a:alpha val="43137"/>
                  </a:srgbClr>
                </a:outerShdw>
              </a:effectLst>
            </a:rPr>
            <a:t>Posgrado</a:t>
          </a:r>
          <a:r>
            <a:rPr lang="es-ES" dirty="0" smtClean="0"/>
            <a:t> </a:t>
          </a:r>
          <a:r>
            <a:rPr lang="es-ES" b="1" dirty="0" smtClean="0">
              <a:effectLst>
                <a:outerShdw blurRad="38100" dist="38100" dir="2700000" algn="tl">
                  <a:srgbClr val="000000">
                    <a:alpha val="43137"/>
                  </a:srgbClr>
                </a:outerShdw>
              </a:effectLst>
            </a:rPr>
            <a:t>Académico</a:t>
          </a:r>
          <a:endParaRPr lang="es-ES" b="1" dirty="0">
            <a:effectLst>
              <a:outerShdw blurRad="38100" dist="38100" dir="2700000" algn="tl">
                <a:srgbClr val="000000">
                  <a:alpha val="43137"/>
                </a:srgbClr>
              </a:outerShdw>
            </a:effectLst>
          </a:endParaRPr>
        </a:p>
      </dgm:t>
    </dgm:pt>
    <dgm:pt modelId="{1BFF6BC1-04E3-4F43-B9E7-70D7F391C3BF}" type="parTrans" cxnId="{53E9F880-E61D-449B-B9DC-D2B8893AD0E5}">
      <dgm:prSet/>
      <dgm:spPr/>
      <dgm:t>
        <a:bodyPr/>
        <a:lstStyle/>
        <a:p>
          <a:endParaRPr lang="es-ES"/>
        </a:p>
      </dgm:t>
    </dgm:pt>
    <dgm:pt modelId="{54045B1C-83FA-4836-A780-49586B685055}" type="sibTrans" cxnId="{53E9F880-E61D-449B-B9DC-D2B8893AD0E5}">
      <dgm:prSet/>
      <dgm:spPr/>
      <dgm:t>
        <a:bodyPr/>
        <a:lstStyle/>
        <a:p>
          <a:endParaRPr lang="es-ES"/>
        </a:p>
      </dgm:t>
    </dgm:pt>
    <dgm:pt modelId="{69BF7FF4-186A-40EF-B180-4C372FBE8634}">
      <dgm:prSet phldrT="[Texto]" custT="1"/>
      <dgm:spPr/>
      <dgm:t>
        <a:bodyPr/>
        <a:lstStyle/>
        <a:p>
          <a:r>
            <a:rPr lang="es-ES" sz="2000" b="1" dirty="0" smtClean="0"/>
            <a:t>Maestrías</a:t>
          </a:r>
          <a:endParaRPr lang="es-ES" sz="2000" b="1" dirty="0"/>
        </a:p>
      </dgm:t>
    </dgm:pt>
    <dgm:pt modelId="{E079E575-03A3-49FA-99E3-7736EDAD662B}" type="parTrans" cxnId="{FFF2B479-6145-4717-BFF7-945BCED0B317}">
      <dgm:prSet/>
      <dgm:spPr/>
      <dgm:t>
        <a:bodyPr/>
        <a:lstStyle/>
        <a:p>
          <a:endParaRPr lang="es-ES"/>
        </a:p>
      </dgm:t>
    </dgm:pt>
    <dgm:pt modelId="{8BC0812B-C88F-47D9-B8C5-BB29DB89B44F}" type="sibTrans" cxnId="{FFF2B479-6145-4717-BFF7-945BCED0B317}">
      <dgm:prSet/>
      <dgm:spPr/>
      <dgm:t>
        <a:bodyPr/>
        <a:lstStyle/>
        <a:p>
          <a:endParaRPr lang="es-ES"/>
        </a:p>
      </dgm:t>
    </dgm:pt>
    <dgm:pt modelId="{CC3EC9B6-9AB1-42E0-BC92-FF1282F4D26B}">
      <dgm:prSet phldrT="[Texto]" custT="1"/>
      <dgm:spPr/>
      <dgm:t>
        <a:bodyPr/>
        <a:lstStyle/>
        <a:p>
          <a:r>
            <a:rPr lang="es-ES" sz="2000" b="1" dirty="0" smtClean="0"/>
            <a:t>Doctorados</a:t>
          </a:r>
          <a:endParaRPr lang="es-ES" sz="2000" b="1" dirty="0"/>
        </a:p>
      </dgm:t>
    </dgm:pt>
    <dgm:pt modelId="{81FCA9B7-3687-49F9-8A19-027F5C1C629A}" type="parTrans" cxnId="{ED119EEC-589A-444D-B511-86238FF0CD5A}">
      <dgm:prSet/>
      <dgm:spPr/>
      <dgm:t>
        <a:bodyPr/>
        <a:lstStyle/>
        <a:p>
          <a:endParaRPr lang="es-ES"/>
        </a:p>
      </dgm:t>
    </dgm:pt>
    <dgm:pt modelId="{6CA98BAE-6948-49A6-BBFF-49DD01E5441B}" type="sibTrans" cxnId="{ED119EEC-589A-444D-B511-86238FF0CD5A}">
      <dgm:prSet/>
      <dgm:spPr/>
      <dgm:t>
        <a:bodyPr/>
        <a:lstStyle/>
        <a:p>
          <a:endParaRPr lang="es-ES"/>
        </a:p>
      </dgm:t>
    </dgm:pt>
    <dgm:pt modelId="{58DEDD63-A6C2-4B5E-9D03-BE515C5BF207}">
      <dgm:prSet custT="1"/>
      <dgm:spPr/>
      <dgm:t>
        <a:bodyPr/>
        <a:lstStyle/>
        <a:p>
          <a:r>
            <a:rPr lang="es-ES" sz="2000" b="1" dirty="0" smtClean="0"/>
            <a:t>Entrenamientos</a:t>
          </a:r>
          <a:endParaRPr lang="es-ES" sz="2000" b="1" dirty="0"/>
        </a:p>
      </dgm:t>
    </dgm:pt>
    <dgm:pt modelId="{A5347ADD-4B9A-4D8F-9010-8E68852E4940}" type="parTrans" cxnId="{2E4419F9-AE7F-44F6-B840-740BFB30C041}">
      <dgm:prSet/>
      <dgm:spPr/>
      <dgm:t>
        <a:bodyPr/>
        <a:lstStyle/>
        <a:p>
          <a:endParaRPr lang="es-ES"/>
        </a:p>
      </dgm:t>
    </dgm:pt>
    <dgm:pt modelId="{7934BF30-BC33-48CE-9F79-C48FFD0D3D9B}" type="sibTrans" cxnId="{2E4419F9-AE7F-44F6-B840-740BFB30C041}">
      <dgm:prSet/>
      <dgm:spPr/>
      <dgm:t>
        <a:bodyPr/>
        <a:lstStyle/>
        <a:p>
          <a:endParaRPr lang="es-ES"/>
        </a:p>
      </dgm:t>
    </dgm:pt>
    <dgm:pt modelId="{E143DB58-AAB9-429D-BFFE-7C4AAA099062}">
      <dgm:prSet custT="1"/>
      <dgm:spPr/>
      <dgm:t>
        <a:bodyPr/>
        <a:lstStyle/>
        <a:p>
          <a:r>
            <a:rPr lang="es-ES" sz="2000" b="1" dirty="0" smtClean="0"/>
            <a:t>Especialidades</a:t>
          </a:r>
          <a:endParaRPr lang="es-ES" sz="2000" b="1" dirty="0"/>
        </a:p>
      </dgm:t>
    </dgm:pt>
    <dgm:pt modelId="{A1505E9E-4B15-4AC3-80A6-CC626532CD5B}" type="parTrans" cxnId="{731E5CBE-C6AE-428B-A58A-30522DB3225F}">
      <dgm:prSet/>
      <dgm:spPr/>
      <dgm:t>
        <a:bodyPr/>
        <a:lstStyle/>
        <a:p>
          <a:endParaRPr lang="es-ES"/>
        </a:p>
      </dgm:t>
    </dgm:pt>
    <dgm:pt modelId="{2B854EAC-9F2E-4500-B39D-78EEB0BB9DB1}" type="sibTrans" cxnId="{731E5CBE-C6AE-428B-A58A-30522DB3225F}">
      <dgm:prSet/>
      <dgm:spPr/>
      <dgm:t>
        <a:bodyPr/>
        <a:lstStyle/>
        <a:p>
          <a:endParaRPr lang="es-ES"/>
        </a:p>
      </dgm:t>
    </dgm:pt>
    <dgm:pt modelId="{7D19CE0D-D152-463B-BD06-8A2CA7696C0E}" type="pres">
      <dgm:prSet presAssocID="{92DBCFFB-1CF5-4021-BBA8-3C8D8286BE3D}" presName="diagram" presStyleCnt="0">
        <dgm:presLayoutVars>
          <dgm:chPref val="1"/>
          <dgm:dir/>
          <dgm:animOne val="branch"/>
          <dgm:animLvl val="lvl"/>
          <dgm:resizeHandles/>
        </dgm:presLayoutVars>
      </dgm:prSet>
      <dgm:spPr/>
      <dgm:t>
        <a:bodyPr/>
        <a:lstStyle/>
        <a:p>
          <a:endParaRPr lang="es-ES"/>
        </a:p>
      </dgm:t>
    </dgm:pt>
    <dgm:pt modelId="{858B8F35-29EF-443B-BFC2-33D8E595B4E4}" type="pres">
      <dgm:prSet presAssocID="{4FACE0C7-AC91-431E-AEAF-5599DEE7C87B}" presName="root" presStyleCnt="0"/>
      <dgm:spPr/>
    </dgm:pt>
    <dgm:pt modelId="{DCFC33FB-1ADA-450B-8743-64CD5E35C78D}" type="pres">
      <dgm:prSet presAssocID="{4FACE0C7-AC91-431E-AEAF-5599DEE7C87B}" presName="rootComposite" presStyleCnt="0"/>
      <dgm:spPr/>
    </dgm:pt>
    <dgm:pt modelId="{E306F814-7C89-44CC-82F5-631801BAECC1}" type="pres">
      <dgm:prSet presAssocID="{4FACE0C7-AC91-431E-AEAF-5599DEE7C87B}" presName="rootText" presStyleLbl="node1" presStyleIdx="0" presStyleCnt="2" custScaleX="134135" custScaleY="116798"/>
      <dgm:spPr/>
      <dgm:t>
        <a:bodyPr/>
        <a:lstStyle/>
        <a:p>
          <a:endParaRPr lang="es-ES"/>
        </a:p>
      </dgm:t>
    </dgm:pt>
    <dgm:pt modelId="{2FF1954A-F18E-4FAC-ADCC-CDA9416E34D2}" type="pres">
      <dgm:prSet presAssocID="{4FACE0C7-AC91-431E-AEAF-5599DEE7C87B}" presName="rootConnector" presStyleLbl="node1" presStyleIdx="0" presStyleCnt="2"/>
      <dgm:spPr/>
      <dgm:t>
        <a:bodyPr/>
        <a:lstStyle/>
        <a:p>
          <a:endParaRPr lang="es-ES"/>
        </a:p>
      </dgm:t>
    </dgm:pt>
    <dgm:pt modelId="{9A7A93D9-523D-4B15-85D8-58C584332BCE}" type="pres">
      <dgm:prSet presAssocID="{4FACE0C7-AC91-431E-AEAF-5599DEE7C87B}" presName="childShape" presStyleCnt="0"/>
      <dgm:spPr/>
    </dgm:pt>
    <dgm:pt modelId="{54D209A9-D11E-4499-B6B6-594C713D7EB3}" type="pres">
      <dgm:prSet presAssocID="{FF111C1D-7C78-4699-AFDB-66F29B00B693}" presName="Name13" presStyleLbl="parChTrans1D2" presStyleIdx="0" presStyleCnt="6"/>
      <dgm:spPr/>
      <dgm:t>
        <a:bodyPr/>
        <a:lstStyle/>
        <a:p>
          <a:endParaRPr lang="es-ES"/>
        </a:p>
      </dgm:t>
    </dgm:pt>
    <dgm:pt modelId="{FFDCC056-BA2D-47C4-A776-36C78383DD91}" type="pres">
      <dgm:prSet presAssocID="{9838EF97-047A-4C61-81F3-1579F9821DB6}" presName="childText" presStyleLbl="bgAcc1" presStyleIdx="0" presStyleCnt="6" custScaleX="168749">
        <dgm:presLayoutVars>
          <dgm:bulletEnabled val="1"/>
        </dgm:presLayoutVars>
      </dgm:prSet>
      <dgm:spPr/>
      <dgm:t>
        <a:bodyPr/>
        <a:lstStyle/>
        <a:p>
          <a:endParaRPr lang="es-ES"/>
        </a:p>
      </dgm:t>
    </dgm:pt>
    <dgm:pt modelId="{D307CE4E-9836-4889-A13C-665503053849}" type="pres">
      <dgm:prSet presAssocID="{A5347ADD-4B9A-4D8F-9010-8E68852E4940}" presName="Name13" presStyleLbl="parChTrans1D2" presStyleIdx="1" presStyleCnt="6"/>
      <dgm:spPr/>
      <dgm:t>
        <a:bodyPr/>
        <a:lstStyle/>
        <a:p>
          <a:endParaRPr lang="es-ES"/>
        </a:p>
      </dgm:t>
    </dgm:pt>
    <dgm:pt modelId="{A6F38B53-3573-4D13-B668-7B5BEA678C83}" type="pres">
      <dgm:prSet presAssocID="{58DEDD63-A6C2-4B5E-9D03-BE515C5BF207}" presName="childText" presStyleLbl="bgAcc1" presStyleIdx="1" presStyleCnt="6" custScaleX="168749">
        <dgm:presLayoutVars>
          <dgm:bulletEnabled val="1"/>
        </dgm:presLayoutVars>
      </dgm:prSet>
      <dgm:spPr/>
      <dgm:t>
        <a:bodyPr/>
        <a:lstStyle/>
        <a:p>
          <a:endParaRPr lang="es-ES"/>
        </a:p>
      </dgm:t>
    </dgm:pt>
    <dgm:pt modelId="{E2AA4102-646C-4E06-BD4D-ED9E5A88C116}" type="pres">
      <dgm:prSet presAssocID="{E255C9A0-290D-411A-B3F9-1D95EFE474BA}" presName="Name13" presStyleLbl="parChTrans1D2" presStyleIdx="2" presStyleCnt="6"/>
      <dgm:spPr/>
      <dgm:t>
        <a:bodyPr/>
        <a:lstStyle/>
        <a:p>
          <a:endParaRPr lang="es-ES"/>
        </a:p>
      </dgm:t>
    </dgm:pt>
    <dgm:pt modelId="{D6BB3509-12A3-4042-A132-E6A49B80ED2C}" type="pres">
      <dgm:prSet presAssocID="{78BA0EAA-6FF4-42F9-AB9B-3379260DC674}" presName="childText" presStyleLbl="bgAcc1" presStyleIdx="2" presStyleCnt="6" custScaleX="168749">
        <dgm:presLayoutVars>
          <dgm:bulletEnabled val="1"/>
        </dgm:presLayoutVars>
      </dgm:prSet>
      <dgm:spPr/>
      <dgm:t>
        <a:bodyPr/>
        <a:lstStyle/>
        <a:p>
          <a:endParaRPr lang="es-ES"/>
        </a:p>
      </dgm:t>
    </dgm:pt>
    <dgm:pt modelId="{107E6E9C-CB61-4B25-A71B-8E189EF9FFAE}" type="pres">
      <dgm:prSet presAssocID="{DB4588FF-E383-4BB6-953F-4AC04B6FAEC1}" presName="root" presStyleCnt="0"/>
      <dgm:spPr/>
    </dgm:pt>
    <dgm:pt modelId="{0297F97B-5560-4CDB-9393-FACAE70C5753}" type="pres">
      <dgm:prSet presAssocID="{DB4588FF-E383-4BB6-953F-4AC04B6FAEC1}" presName="rootComposite" presStyleCnt="0"/>
      <dgm:spPr/>
    </dgm:pt>
    <dgm:pt modelId="{3B6CFD47-61EE-4DB6-A33D-BD016A5E4699}" type="pres">
      <dgm:prSet presAssocID="{DB4588FF-E383-4BB6-953F-4AC04B6FAEC1}" presName="rootText" presStyleLbl="node1" presStyleIdx="1" presStyleCnt="2" custScaleX="144183" custScaleY="117442"/>
      <dgm:spPr/>
      <dgm:t>
        <a:bodyPr/>
        <a:lstStyle/>
        <a:p>
          <a:endParaRPr lang="es-ES"/>
        </a:p>
      </dgm:t>
    </dgm:pt>
    <dgm:pt modelId="{166C4D1B-41C9-47C3-A718-4DFA69A062AD}" type="pres">
      <dgm:prSet presAssocID="{DB4588FF-E383-4BB6-953F-4AC04B6FAEC1}" presName="rootConnector" presStyleLbl="node1" presStyleIdx="1" presStyleCnt="2"/>
      <dgm:spPr/>
      <dgm:t>
        <a:bodyPr/>
        <a:lstStyle/>
        <a:p>
          <a:endParaRPr lang="es-ES"/>
        </a:p>
      </dgm:t>
    </dgm:pt>
    <dgm:pt modelId="{CAABFEDE-784C-4774-99E3-AA5B200E726E}" type="pres">
      <dgm:prSet presAssocID="{DB4588FF-E383-4BB6-953F-4AC04B6FAEC1}" presName="childShape" presStyleCnt="0"/>
      <dgm:spPr/>
    </dgm:pt>
    <dgm:pt modelId="{59DEA0CF-BB51-4AF8-8781-DB323FE940A4}" type="pres">
      <dgm:prSet presAssocID="{E079E575-03A3-49FA-99E3-7736EDAD662B}" presName="Name13" presStyleLbl="parChTrans1D2" presStyleIdx="3" presStyleCnt="6"/>
      <dgm:spPr/>
      <dgm:t>
        <a:bodyPr/>
        <a:lstStyle/>
        <a:p>
          <a:endParaRPr lang="es-ES"/>
        </a:p>
      </dgm:t>
    </dgm:pt>
    <dgm:pt modelId="{199A9318-9838-4F92-A422-4876B28E005B}" type="pres">
      <dgm:prSet presAssocID="{69BF7FF4-186A-40EF-B180-4C372FBE8634}" presName="childText" presStyleLbl="bgAcc1" presStyleIdx="3" presStyleCnt="6" custScaleX="177533">
        <dgm:presLayoutVars>
          <dgm:bulletEnabled val="1"/>
        </dgm:presLayoutVars>
      </dgm:prSet>
      <dgm:spPr/>
      <dgm:t>
        <a:bodyPr/>
        <a:lstStyle/>
        <a:p>
          <a:endParaRPr lang="es-ES"/>
        </a:p>
      </dgm:t>
    </dgm:pt>
    <dgm:pt modelId="{6CA89C59-D1C9-4C23-9A9C-92C97D48E9EA}" type="pres">
      <dgm:prSet presAssocID="{A1505E9E-4B15-4AC3-80A6-CC626532CD5B}" presName="Name13" presStyleLbl="parChTrans1D2" presStyleIdx="4" presStyleCnt="6"/>
      <dgm:spPr/>
      <dgm:t>
        <a:bodyPr/>
        <a:lstStyle/>
        <a:p>
          <a:endParaRPr lang="es-ES"/>
        </a:p>
      </dgm:t>
    </dgm:pt>
    <dgm:pt modelId="{7B5D832B-A0D8-408E-B32F-020672D45D51}" type="pres">
      <dgm:prSet presAssocID="{E143DB58-AAB9-429D-BFFE-7C4AAA099062}" presName="childText" presStyleLbl="bgAcc1" presStyleIdx="4" presStyleCnt="6" custScaleX="177533">
        <dgm:presLayoutVars>
          <dgm:bulletEnabled val="1"/>
        </dgm:presLayoutVars>
      </dgm:prSet>
      <dgm:spPr/>
      <dgm:t>
        <a:bodyPr/>
        <a:lstStyle/>
        <a:p>
          <a:endParaRPr lang="es-ES"/>
        </a:p>
      </dgm:t>
    </dgm:pt>
    <dgm:pt modelId="{729FCF4E-9007-4495-A0A0-C46E75959560}" type="pres">
      <dgm:prSet presAssocID="{81FCA9B7-3687-49F9-8A19-027F5C1C629A}" presName="Name13" presStyleLbl="parChTrans1D2" presStyleIdx="5" presStyleCnt="6"/>
      <dgm:spPr/>
      <dgm:t>
        <a:bodyPr/>
        <a:lstStyle/>
        <a:p>
          <a:endParaRPr lang="es-ES"/>
        </a:p>
      </dgm:t>
    </dgm:pt>
    <dgm:pt modelId="{5DC9FDE8-C1EE-4943-A853-9391A7F3FE1D}" type="pres">
      <dgm:prSet presAssocID="{CC3EC9B6-9AB1-42E0-BC92-FF1282F4D26B}" presName="childText" presStyleLbl="bgAcc1" presStyleIdx="5" presStyleCnt="6" custScaleX="177533">
        <dgm:presLayoutVars>
          <dgm:bulletEnabled val="1"/>
        </dgm:presLayoutVars>
      </dgm:prSet>
      <dgm:spPr/>
      <dgm:t>
        <a:bodyPr/>
        <a:lstStyle/>
        <a:p>
          <a:endParaRPr lang="es-ES"/>
        </a:p>
      </dgm:t>
    </dgm:pt>
  </dgm:ptLst>
  <dgm:cxnLst>
    <dgm:cxn modelId="{731E5CBE-C6AE-428B-A58A-30522DB3225F}" srcId="{DB4588FF-E383-4BB6-953F-4AC04B6FAEC1}" destId="{E143DB58-AAB9-429D-BFFE-7C4AAA099062}" srcOrd="1" destOrd="0" parTransId="{A1505E9E-4B15-4AC3-80A6-CC626532CD5B}" sibTransId="{2B854EAC-9F2E-4500-B39D-78EEB0BB9DB1}"/>
    <dgm:cxn modelId="{BB95E4DD-89B4-4921-8017-EA71C4253DEB}" srcId="{4FACE0C7-AC91-431E-AEAF-5599DEE7C87B}" destId="{9838EF97-047A-4C61-81F3-1579F9821DB6}" srcOrd="0" destOrd="0" parTransId="{FF111C1D-7C78-4699-AFDB-66F29B00B693}" sibTransId="{D21A9B85-5EC7-49B1-8441-BFBE9D4766C8}"/>
    <dgm:cxn modelId="{A7F44DE4-3777-4096-B142-C47228F240F1}" type="presOf" srcId="{58DEDD63-A6C2-4B5E-9D03-BE515C5BF207}" destId="{A6F38B53-3573-4D13-B668-7B5BEA678C83}" srcOrd="0" destOrd="0" presId="urn:microsoft.com/office/officeart/2005/8/layout/hierarchy3"/>
    <dgm:cxn modelId="{4D50C9D8-0863-4D16-AA21-F3855393F406}" type="presOf" srcId="{E143DB58-AAB9-429D-BFFE-7C4AAA099062}" destId="{7B5D832B-A0D8-408E-B32F-020672D45D51}" srcOrd="0" destOrd="0" presId="urn:microsoft.com/office/officeart/2005/8/layout/hierarchy3"/>
    <dgm:cxn modelId="{FFF2B479-6145-4717-BFF7-945BCED0B317}" srcId="{DB4588FF-E383-4BB6-953F-4AC04B6FAEC1}" destId="{69BF7FF4-186A-40EF-B180-4C372FBE8634}" srcOrd="0" destOrd="0" parTransId="{E079E575-03A3-49FA-99E3-7736EDAD662B}" sibTransId="{8BC0812B-C88F-47D9-B8C5-BB29DB89B44F}"/>
    <dgm:cxn modelId="{606CE7FC-EC16-4C2B-8B13-4177F62B9FE3}" type="presOf" srcId="{4FACE0C7-AC91-431E-AEAF-5599DEE7C87B}" destId="{2FF1954A-F18E-4FAC-ADCC-CDA9416E34D2}" srcOrd="1" destOrd="0" presId="urn:microsoft.com/office/officeart/2005/8/layout/hierarchy3"/>
    <dgm:cxn modelId="{C8D7814A-B922-46C8-A696-CBBCB4916AB2}" type="presOf" srcId="{78BA0EAA-6FF4-42F9-AB9B-3379260DC674}" destId="{D6BB3509-12A3-4042-A132-E6A49B80ED2C}" srcOrd="0" destOrd="0" presId="urn:microsoft.com/office/officeart/2005/8/layout/hierarchy3"/>
    <dgm:cxn modelId="{1DEDD56A-62CF-4F4B-B966-4D4082C8E245}" srcId="{92DBCFFB-1CF5-4021-BBA8-3C8D8286BE3D}" destId="{4FACE0C7-AC91-431E-AEAF-5599DEE7C87B}" srcOrd="0" destOrd="0" parTransId="{DF231AD7-5D4C-46F4-BD15-244A2DA1AEBE}" sibTransId="{850F49BA-FD66-478F-87C8-29A84DEB0C3E}"/>
    <dgm:cxn modelId="{09E5F4EA-A130-4E21-A182-70E133B092C2}" type="presOf" srcId="{81FCA9B7-3687-49F9-8A19-027F5C1C629A}" destId="{729FCF4E-9007-4495-A0A0-C46E75959560}" srcOrd="0" destOrd="0" presId="urn:microsoft.com/office/officeart/2005/8/layout/hierarchy3"/>
    <dgm:cxn modelId="{3BC36CA1-4492-45D1-9671-BF2CD1ED5F28}" type="presOf" srcId="{DB4588FF-E383-4BB6-953F-4AC04B6FAEC1}" destId="{166C4D1B-41C9-47C3-A718-4DFA69A062AD}" srcOrd="1" destOrd="0" presId="urn:microsoft.com/office/officeart/2005/8/layout/hierarchy3"/>
    <dgm:cxn modelId="{B335368B-546E-43E3-98DF-65D8A7A3F653}" type="presOf" srcId="{DB4588FF-E383-4BB6-953F-4AC04B6FAEC1}" destId="{3B6CFD47-61EE-4DB6-A33D-BD016A5E4699}" srcOrd="0" destOrd="0" presId="urn:microsoft.com/office/officeart/2005/8/layout/hierarchy3"/>
    <dgm:cxn modelId="{E80C2D28-D52B-4C84-A9A2-6C2CBC50636F}" type="presOf" srcId="{92DBCFFB-1CF5-4021-BBA8-3C8D8286BE3D}" destId="{7D19CE0D-D152-463B-BD06-8A2CA7696C0E}" srcOrd="0" destOrd="0" presId="urn:microsoft.com/office/officeart/2005/8/layout/hierarchy3"/>
    <dgm:cxn modelId="{4FC43D2B-2911-4735-BC43-88E4687E3634}" type="presOf" srcId="{CC3EC9B6-9AB1-42E0-BC92-FF1282F4D26B}" destId="{5DC9FDE8-C1EE-4943-A853-9391A7F3FE1D}" srcOrd="0" destOrd="0" presId="urn:microsoft.com/office/officeart/2005/8/layout/hierarchy3"/>
    <dgm:cxn modelId="{50A8130E-9BA1-4B89-86F6-5F25E9C1A270}" type="presOf" srcId="{E079E575-03A3-49FA-99E3-7736EDAD662B}" destId="{59DEA0CF-BB51-4AF8-8781-DB323FE940A4}" srcOrd="0" destOrd="0" presId="urn:microsoft.com/office/officeart/2005/8/layout/hierarchy3"/>
    <dgm:cxn modelId="{7394CF76-F5BF-4042-91F1-64DE828EFC66}" type="presOf" srcId="{FF111C1D-7C78-4699-AFDB-66F29B00B693}" destId="{54D209A9-D11E-4499-B6B6-594C713D7EB3}" srcOrd="0" destOrd="0" presId="urn:microsoft.com/office/officeart/2005/8/layout/hierarchy3"/>
    <dgm:cxn modelId="{F16ACCD5-857A-4AC3-B1AB-68DED0E2D39D}" type="presOf" srcId="{A1505E9E-4B15-4AC3-80A6-CC626532CD5B}" destId="{6CA89C59-D1C9-4C23-9A9C-92C97D48E9EA}" srcOrd="0" destOrd="0" presId="urn:microsoft.com/office/officeart/2005/8/layout/hierarchy3"/>
    <dgm:cxn modelId="{B70B36A1-05A7-4107-9B8F-D9107D681690}" type="presOf" srcId="{4FACE0C7-AC91-431E-AEAF-5599DEE7C87B}" destId="{E306F814-7C89-44CC-82F5-631801BAECC1}" srcOrd="0" destOrd="0" presId="urn:microsoft.com/office/officeart/2005/8/layout/hierarchy3"/>
    <dgm:cxn modelId="{1ACC626F-C44A-4FA4-A83A-9E7E7AE2638B}" type="presOf" srcId="{E255C9A0-290D-411A-B3F9-1D95EFE474BA}" destId="{E2AA4102-646C-4E06-BD4D-ED9E5A88C116}" srcOrd="0" destOrd="0" presId="urn:microsoft.com/office/officeart/2005/8/layout/hierarchy3"/>
    <dgm:cxn modelId="{2E4419F9-AE7F-44F6-B840-740BFB30C041}" srcId="{4FACE0C7-AC91-431E-AEAF-5599DEE7C87B}" destId="{58DEDD63-A6C2-4B5E-9D03-BE515C5BF207}" srcOrd="1" destOrd="0" parTransId="{A5347ADD-4B9A-4D8F-9010-8E68852E4940}" sibTransId="{7934BF30-BC33-48CE-9F79-C48FFD0D3D9B}"/>
    <dgm:cxn modelId="{32C198E4-6664-4D53-A360-4350B17A06D4}" type="presOf" srcId="{69BF7FF4-186A-40EF-B180-4C372FBE8634}" destId="{199A9318-9838-4F92-A422-4876B28E005B}" srcOrd="0" destOrd="0" presId="urn:microsoft.com/office/officeart/2005/8/layout/hierarchy3"/>
    <dgm:cxn modelId="{ED119EEC-589A-444D-B511-86238FF0CD5A}" srcId="{DB4588FF-E383-4BB6-953F-4AC04B6FAEC1}" destId="{CC3EC9B6-9AB1-42E0-BC92-FF1282F4D26B}" srcOrd="2" destOrd="0" parTransId="{81FCA9B7-3687-49F9-8A19-027F5C1C629A}" sibTransId="{6CA98BAE-6948-49A6-BBFF-49DD01E5441B}"/>
    <dgm:cxn modelId="{53E9F880-E61D-449B-B9DC-D2B8893AD0E5}" srcId="{92DBCFFB-1CF5-4021-BBA8-3C8D8286BE3D}" destId="{DB4588FF-E383-4BB6-953F-4AC04B6FAEC1}" srcOrd="1" destOrd="0" parTransId="{1BFF6BC1-04E3-4F43-B9E7-70D7F391C3BF}" sibTransId="{54045B1C-83FA-4836-A780-49586B685055}"/>
    <dgm:cxn modelId="{32CF841E-18CA-4625-9AAD-8745F53A170E}" type="presOf" srcId="{9838EF97-047A-4C61-81F3-1579F9821DB6}" destId="{FFDCC056-BA2D-47C4-A776-36C78383DD91}" srcOrd="0" destOrd="0" presId="urn:microsoft.com/office/officeart/2005/8/layout/hierarchy3"/>
    <dgm:cxn modelId="{27D2F2EA-02A1-45B1-AE69-7397A5AAF87A}" srcId="{4FACE0C7-AC91-431E-AEAF-5599DEE7C87B}" destId="{78BA0EAA-6FF4-42F9-AB9B-3379260DC674}" srcOrd="2" destOrd="0" parTransId="{E255C9A0-290D-411A-B3F9-1D95EFE474BA}" sibTransId="{9B7782D5-FDD0-412A-A522-5D33BDA320C4}"/>
    <dgm:cxn modelId="{34CC824F-6C11-41ED-9B2E-138C9B9455D5}" type="presOf" srcId="{A5347ADD-4B9A-4D8F-9010-8E68852E4940}" destId="{D307CE4E-9836-4889-A13C-665503053849}" srcOrd="0" destOrd="0" presId="urn:microsoft.com/office/officeart/2005/8/layout/hierarchy3"/>
    <dgm:cxn modelId="{AC3C5CA7-F283-42B1-850D-693BBFE9E840}" type="presParOf" srcId="{7D19CE0D-D152-463B-BD06-8A2CA7696C0E}" destId="{858B8F35-29EF-443B-BFC2-33D8E595B4E4}" srcOrd="0" destOrd="0" presId="urn:microsoft.com/office/officeart/2005/8/layout/hierarchy3"/>
    <dgm:cxn modelId="{C0D4AFE2-96F7-4185-BF5E-0040346EC13C}" type="presParOf" srcId="{858B8F35-29EF-443B-BFC2-33D8E595B4E4}" destId="{DCFC33FB-1ADA-450B-8743-64CD5E35C78D}" srcOrd="0" destOrd="0" presId="urn:microsoft.com/office/officeart/2005/8/layout/hierarchy3"/>
    <dgm:cxn modelId="{D7C6A6A3-2A7A-4F38-89ED-9B23B7DC897C}" type="presParOf" srcId="{DCFC33FB-1ADA-450B-8743-64CD5E35C78D}" destId="{E306F814-7C89-44CC-82F5-631801BAECC1}" srcOrd="0" destOrd="0" presId="urn:microsoft.com/office/officeart/2005/8/layout/hierarchy3"/>
    <dgm:cxn modelId="{2CF511EF-2144-4DF5-9FC5-9269458AD6B7}" type="presParOf" srcId="{DCFC33FB-1ADA-450B-8743-64CD5E35C78D}" destId="{2FF1954A-F18E-4FAC-ADCC-CDA9416E34D2}" srcOrd="1" destOrd="0" presId="urn:microsoft.com/office/officeart/2005/8/layout/hierarchy3"/>
    <dgm:cxn modelId="{0FA626A5-29B3-4D73-B0A1-7B6D5EF08EE2}" type="presParOf" srcId="{858B8F35-29EF-443B-BFC2-33D8E595B4E4}" destId="{9A7A93D9-523D-4B15-85D8-58C584332BCE}" srcOrd="1" destOrd="0" presId="urn:microsoft.com/office/officeart/2005/8/layout/hierarchy3"/>
    <dgm:cxn modelId="{1E861C2B-0A6D-43AB-A744-205EDA0997D7}" type="presParOf" srcId="{9A7A93D9-523D-4B15-85D8-58C584332BCE}" destId="{54D209A9-D11E-4499-B6B6-594C713D7EB3}" srcOrd="0" destOrd="0" presId="urn:microsoft.com/office/officeart/2005/8/layout/hierarchy3"/>
    <dgm:cxn modelId="{3A91A040-979F-4E60-9306-7CD30B4B3EF8}" type="presParOf" srcId="{9A7A93D9-523D-4B15-85D8-58C584332BCE}" destId="{FFDCC056-BA2D-47C4-A776-36C78383DD91}" srcOrd="1" destOrd="0" presId="urn:microsoft.com/office/officeart/2005/8/layout/hierarchy3"/>
    <dgm:cxn modelId="{FFBB048B-DF69-46A5-94ED-D3903BFA4670}" type="presParOf" srcId="{9A7A93D9-523D-4B15-85D8-58C584332BCE}" destId="{D307CE4E-9836-4889-A13C-665503053849}" srcOrd="2" destOrd="0" presId="urn:microsoft.com/office/officeart/2005/8/layout/hierarchy3"/>
    <dgm:cxn modelId="{D89ED50D-9F66-45FE-8D96-C03B66104380}" type="presParOf" srcId="{9A7A93D9-523D-4B15-85D8-58C584332BCE}" destId="{A6F38B53-3573-4D13-B668-7B5BEA678C83}" srcOrd="3" destOrd="0" presId="urn:microsoft.com/office/officeart/2005/8/layout/hierarchy3"/>
    <dgm:cxn modelId="{7D817F22-C82C-4B22-AE52-EAF3917615FB}" type="presParOf" srcId="{9A7A93D9-523D-4B15-85D8-58C584332BCE}" destId="{E2AA4102-646C-4E06-BD4D-ED9E5A88C116}" srcOrd="4" destOrd="0" presId="urn:microsoft.com/office/officeart/2005/8/layout/hierarchy3"/>
    <dgm:cxn modelId="{1C589366-8AC3-4022-B417-DAF9E82826C4}" type="presParOf" srcId="{9A7A93D9-523D-4B15-85D8-58C584332BCE}" destId="{D6BB3509-12A3-4042-A132-E6A49B80ED2C}" srcOrd="5" destOrd="0" presId="urn:microsoft.com/office/officeart/2005/8/layout/hierarchy3"/>
    <dgm:cxn modelId="{369AC75E-7296-41C1-A6C9-9A4B5C56AE40}" type="presParOf" srcId="{7D19CE0D-D152-463B-BD06-8A2CA7696C0E}" destId="{107E6E9C-CB61-4B25-A71B-8E189EF9FFAE}" srcOrd="1" destOrd="0" presId="urn:microsoft.com/office/officeart/2005/8/layout/hierarchy3"/>
    <dgm:cxn modelId="{B383FA55-9223-4AA4-A505-66D6C2667CA3}" type="presParOf" srcId="{107E6E9C-CB61-4B25-A71B-8E189EF9FFAE}" destId="{0297F97B-5560-4CDB-9393-FACAE70C5753}" srcOrd="0" destOrd="0" presId="urn:microsoft.com/office/officeart/2005/8/layout/hierarchy3"/>
    <dgm:cxn modelId="{D4B197FC-3423-4BBC-A377-C4D3DE0E653D}" type="presParOf" srcId="{0297F97B-5560-4CDB-9393-FACAE70C5753}" destId="{3B6CFD47-61EE-4DB6-A33D-BD016A5E4699}" srcOrd="0" destOrd="0" presId="urn:microsoft.com/office/officeart/2005/8/layout/hierarchy3"/>
    <dgm:cxn modelId="{F19C3C68-E7F6-4069-9B1D-8FDB334F4093}" type="presParOf" srcId="{0297F97B-5560-4CDB-9393-FACAE70C5753}" destId="{166C4D1B-41C9-47C3-A718-4DFA69A062AD}" srcOrd="1" destOrd="0" presId="urn:microsoft.com/office/officeart/2005/8/layout/hierarchy3"/>
    <dgm:cxn modelId="{630881D7-D19A-4892-ADCA-711D705E6B2C}" type="presParOf" srcId="{107E6E9C-CB61-4B25-A71B-8E189EF9FFAE}" destId="{CAABFEDE-784C-4774-99E3-AA5B200E726E}" srcOrd="1" destOrd="0" presId="urn:microsoft.com/office/officeart/2005/8/layout/hierarchy3"/>
    <dgm:cxn modelId="{1573D3CB-9AC6-4AC9-8E7E-A0FAFAB18423}" type="presParOf" srcId="{CAABFEDE-784C-4774-99E3-AA5B200E726E}" destId="{59DEA0CF-BB51-4AF8-8781-DB323FE940A4}" srcOrd="0" destOrd="0" presId="urn:microsoft.com/office/officeart/2005/8/layout/hierarchy3"/>
    <dgm:cxn modelId="{BFAACD57-2893-4A3F-A118-306CBC64AC2E}" type="presParOf" srcId="{CAABFEDE-784C-4774-99E3-AA5B200E726E}" destId="{199A9318-9838-4F92-A422-4876B28E005B}" srcOrd="1" destOrd="0" presId="urn:microsoft.com/office/officeart/2005/8/layout/hierarchy3"/>
    <dgm:cxn modelId="{10D260AD-2084-475C-ABC3-26A0D9E82167}" type="presParOf" srcId="{CAABFEDE-784C-4774-99E3-AA5B200E726E}" destId="{6CA89C59-D1C9-4C23-9A9C-92C97D48E9EA}" srcOrd="2" destOrd="0" presId="urn:microsoft.com/office/officeart/2005/8/layout/hierarchy3"/>
    <dgm:cxn modelId="{F1FC187F-E19E-4380-8ACE-A749FBFBABAF}" type="presParOf" srcId="{CAABFEDE-784C-4774-99E3-AA5B200E726E}" destId="{7B5D832B-A0D8-408E-B32F-020672D45D51}" srcOrd="3" destOrd="0" presId="urn:microsoft.com/office/officeart/2005/8/layout/hierarchy3"/>
    <dgm:cxn modelId="{1810C07B-9718-4617-AA2B-EB32D4CE70E0}" type="presParOf" srcId="{CAABFEDE-784C-4774-99E3-AA5B200E726E}" destId="{729FCF4E-9007-4495-A0A0-C46E75959560}" srcOrd="4" destOrd="0" presId="urn:microsoft.com/office/officeart/2005/8/layout/hierarchy3"/>
    <dgm:cxn modelId="{2F22896B-E49E-4C38-89AC-F44E6E4AB487}" type="presParOf" srcId="{CAABFEDE-784C-4774-99E3-AA5B200E726E}" destId="{5DC9FDE8-C1EE-4943-A853-9391A7F3FE1D}" srcOrd="5"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A866A1-1CF9-4EB2-9904-3970C503849C}" type="doc">
      <dgm:prSet loTypeId="urn:microsoft.com/office/officeart/2005/8/layout/hList7" loCatId="list" qsTypeId="urn:microsoft.com/office/officeart/2005/8/quickstyle/simple1" qsCatId="simple" csTypeId="urn:microsoft.com/office/officeart/2005/8/colors/accent1_2" csCatId="accent1" phldr="1"/>
      <dgm:spPr/>
    </dgm:pt>
    <dgm:pt modelId="{87C8DE1B-1E34-4F86-BBD7-F58A2C82F8DE}">
      <dgm:prSet phldrT="[Texto]"/>
      <dgm:spPr/>
      <dgm:t>
        <a:bodyPr/>
        <a:lstStyle/>
        <a:p>
          <a:r>
            <a:rPr lang="es-CU" dirty="0" smtClean="0"/>
            <a:t>1728</a:t>
          </a:r>
          <a:endParaRPr lang="es-ES" dirty="0"/>
        </a:p>
      </dgm:t>
    </dgm:pt>
    <dgm:pt modelId="{B6E7F770-0C93-46DA-A6EB-808719151476}" type="parTrans" cxnId="{584E367E-D26B-4B54-8855-832834E3BBC9}">
      <dgm:prSet/>
      <dgm:spPr/>
      <dgm:t>
        <a:bodyPr/>
        <a:lstStyle/>
        <a:p>
          <a:endParaRPr lang="es-ES"/>
        </a:p>
      </dgm:t>
    </dgm:pt>
    <dgm:pt modelId="{6277B14F-4083-4581-9F6B-DC6A44AF22C7}" type="sibTrans" cxnId="{584E367E-D26B-4B54-8855-832834E3BBC9}">
      <dgm:prSet/>
      <dgm:spPr/>
      <dgm:t>
        <a:bodyPr/>
        <a:lstStyle/>
        <a:p>
          <a:endParaRPr lang="es-ES"/>
        </a:p>
      </dgm:t>
    </dgm:pt>
    <dgm:pt modelId="{E3A58DA4-C7D7-45CC-90C1-3FF3E4DBA1FC}">
      <dgm:prSet phldrT="[Texto]"/>
      <dgm:spPr/>
      <dgm:t>
        <a:bodyPr/>
        <a:lstStyle/>
        <a:p>
          <a:r>
            <a:rPr lang="es-CU" dirty="0" smtClean="0"/>
            <a:t>1947</a:t>
          </a:r>
          <a:endParaRPr lang="es-ES" dirty="0"/>
        </a:p>
      </dgm:t>
    </dgm:pt>
    <dgm:pt modelId="{5EAEE93D-F1E1-4516-A797-A8A9B804B5FB}" type="parTrans" cxnId="{1C44FA31-0F8C-4055-B919-A34A43C54610}">
      <dgm:prSet/>
      <dgm:spPr/>
      <dgm:t>
        <a:bodyPr/>
        <a:lstStyle/>
        <a:p>
          <a:endParaRPr lang="es-ES"/>
        </a:p>
      </dgm:t>
    </dgm:pt>
    <dgm:pt modelId="{330D90A2-6277-42A4-BDDD-277FCFA6BCBE}" type="sibTrans" cxnId="{1C44FA31-0F8C-4055-B919-A34A43C54610}">
      <dgm:prSet/>
      <dgm:spPr/>
      <dgm:t>
        <a:bodyPr/>
        <a:lstStyle/>
        <a:p>
          <a:endParaRPr lang="es-ES"/>
        </a:p>
      </dgm:t>
    </dgm:pt>
    <dgm:pt modelId="{FE5F2CF5-075D-45D1-9610-90F68B26FDFE}">
      <dgm:prSet phldrT="[Texto]"/>
      <dgm:spPr/>
      <dgm:t>
        <a:bodyPr/>
        <a:lstStyle/>
        <a:p>
          <a:r>
            <a:rPr lang="es-CU" dirty="0" smtClean="0"/>
            <a:t>1952</a:t>
          </a:r>
          <a:endParaRPr lang="es-ES" dirty="0"/>
        </a:p>
      </dgm:t>
    </dgm:pt>
    <dgm:pt modelId="{3AA69645-E41B-4121-B032-53305F8B0D3A}" type="parTrans" cxnId="{F9C0A340-49E1-49A3-99BC-2C7A9AFA57E9}">
      <dgm:prSet/>
      <dgm:spPr/>
      <dgm:t>
        <a:bodyPr/>
        <a:lstStyle/>
        <a:p>
          <a:endParaRPr lang="es-ES"/>
        </a:p>
      </dgm:t>
    </dgm:pt>
    <dgm:pt modelId="{0D71A5E7-F299-4C90-A379-1AA073CCC252}" type="sibTrans" cxnId="{F9C0A340-49E1-49A3-99BC-2C7A9AFA57E9}">
      <dgm:prSet/>
      <dgm:spPr/>
      <dgm:t>
        <a:bodyPr/>
        <a:lstStyle/>
        <a:p>
          <a:endParaRPr lang="es-ES"/>
        </a:p>
      </dgm:t>
    </dgm:pt>
    <dgm:pt modelId="{EBD668C7-8701-468B-9620-0A1A85D8AB5B}">
      <dgm:prSet phldrT="[Texto]"/>
      <dgm:spPr/>
      <dgm:t>
        <a:bodyPr/>
        <a:lstStyle/>
        <a:p>
          <a:r>
            <a:rPr lang="es-CU" dirty="0" smtClean="0"/>
            <a:t>1964</a:t>
          </a:r>
          <a:endParaRPr lang="es-ES" dirty="0"/>
        </a:p>
      </dgm:t>
    </dgm:pt>
    <dgm:pt modelId="{EF3D3145-4AAD-4986-B4A5-9DF65C909278}" type="parTrans" cxnId="{9CE359EC-CE59-4322-AAB8-02D077F5D1C9}">
      <dgm:prSet/>
      <dgm:spPr/>
      <dgm:t>
        <a:bodyPr/>
        <a:lstStyle/>
        <a:p>
          <a:endParaRPr lang="es-ES"/>
        </a:p>
      </dgm:t>
    </dgm:pt>
    <dgm:pt modelId="{CD27F77F-EEB2-4D3C-8AA7-41D0E0AA9385}" type="sibTrans" cxnId="{9CE359EC-CE59-4322-AAB8-02D077F5D1C9}">
      <dgm:prSet/>
      <dgm:spPr/>
      <dgm:t>
        <a:bodyPr/>
        <a:lstStyle/>
        <a:p>
          <a:endParaRPr lang="es-ES"/>
        </a:p>
      </dgm:t>
    </dgm:pt>
    <dgm:pt modelId="{768169F7-9EA9-4C0B-8ADA-CC8AADECD2E0}" type="pres">
      <dgm:prSet presAssocID="{BAA866A1-1CF9-4EB2-9904-3970C503849C}" presName="Name0" presStyleCnt="0">
        <dgm:presLayoutVars>
          <dgm:dir/>
          <dgm:resizeHandles val="exact"/>
        </dgm:presLayoutVars>
      </dgm:prSet>
      <dgm:spPr/>
    </dgm:pt>
    <dgm:pt modelId="{FAFD797A-829F-40E3-9CD5-AB4CF30F2539}" type="pres">
      <dgm:prSet presAssocID="{BAA866A1-1CF9-4EB2-9904-3970C503849C}" presName="fgShape" presStyleLbl="fgShp" presStyleIdx="0" presStyleCnt="1"/>
      <dgm:spPr/>
    </dgm:pt>
    <dgm:pt modelId="{4CA053E9-B93D-40FD-94A6-6C950E6673ED}" type="pres">
      <dgm:prSet presAssocID="{BAA866A1-1CF9-4EB2-9904-3970C503849C}" presName="linComp" presStyleCnt="0"/>
      <dgm:spPr/>
    </dgm:pt>
    <dgm:pt modelId="{C1B7C63B-E932-469E-9000-22ED9678E6E0}" type="pres">
      <dgm:prSet presAssocID="{87C8DE1B-1E34-4F86-BBD7-F58A2C82F8DE}" presName="compNode" presStyleCnt="0"/>
      <dgm:spPr/>
    </dgm:pt>
    <dgm:pt modelId="{765CB4EC-F07D-4501-8141-0BC81C8B96DC}" type="pres">
      <dgm:prSet presAssocID="{87C8DE1B-1E34-4F86-BBD7-F58A2C82F8DE}" presName="bkgdShape" presStyleLbl="node1" presStyleIdx="0" presStyleCnt="4"/>
      <dgm:spPr/>
      <dgm:t>
        <a:bodyPr/>
        <a:lstStyle/>
        <a:p>
          <a:endParaRPr lang="es-ES"/>
        </a:p>
      </dgm:t>
    </dgm:pt>
    <dgm:pt modelId="{23EEDFB7-916B-4CC1-80B5-879B55B6F278}" type="pres">
      <dgm:prSet presAssocID="{87C8DE1B-1E34-4F86-BBD7-F58A2C82F8DE}" presName="nodeTx" presStyleLbl="node1" presStyleIdx="0" presStyleCnt="4">
        <dgm:presLayoutVars>
          <dgm:bulletEnabled val="1"/>
        </dgm:presLayoutVars>
      </dgm:prSet>
      <dgm:spPr/>
      <dgm:t>
        <a:bodyPr/>
        <a:lstStyle/>
        <a:p>
          <a:endParaRPr lang="es-ES"/>
        </a:p>
      </dgm:t>
    </dgm:pt>
    <dgm:pt modelId="{AE293C7E-5DE1-4752-B4D7-EF2E1516BF5B}" type="pres">
      <dgm:prSet presAssocID="{87C8DE1B-1E34-4F86-BBD7-F58A2C82F8DE}" presName="invisiNode" presStyleLbl="node1" presStyleIdx="0" presStyleCnt="4"/>
      <dgm:spPr/>
    </dgm:pt>
    <dgm:pt modelId="{0B88BE91-DB0B-4FDF-B636-1E4721BCE00D}" type="pres">
      <dgm:prSet presAssocID="{87C8DE1B-1E34-4F86-BBD7-F58A2C82F8DE}"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pt>
    <dgm:pt modelId="{8757EFC8-84ED-4CF4-9F8D-5F012B74E531}" type="pres">
      <dgm:prSet presAssocID="{6277B14F-4083-4581-9F6B-DC6A44AF22C7}" presName="sibTrans" presStyleLbl="sibTrans2D1" presStyleIdx="0" presStyleCnt="0"/>
      <dgm:spPr/>
      <dgm:t>
        <a:bodyPr/>
        <a:lstStyle/>
        <a:p>
          <a:endParaRPr lang="es-ES"/>
        </a:p>
      </dgm:t>
    </dgm:pt>
    <dgm:pt modelId="{73E9D618-8012-4645-B84A-9E778355013A}" type="pres">
      <dgm:prSet presAssocID="{E3A58DA4-C7D7-45CC-90C1-3FF3E4DBA1FC}" presName="compNode" presStyleCnt="0"/>
      <dgm:spPr/>
    </dgm:pt>
    <dgm:pt modelId="{58B0629A-A79D-4E10-AE84-32D6C059D7A9}" type="pres">
      <dgm:prSet presAssocID="{E3A58DA4-C7D7-45CC-90C1-3FF3E4DBA1FC}" presName="bkgdShape" presStyleLbl="node1" presStyleIdx="1" presStyleCnt="4"/>
      <dgm:spPr/>
      <dgm:t>
        <a:bodyPr/>
        <a:lstStyle/>
        <a:p>
          <a:endParaRPr lang="es-ES"/>
        </a:p>
      </dgm:t>
    </dgm:pt>
    <dgm:pt modelId="{71997EF8-F752-45BD-8641-8D7DFD002A58}" type="pres">
      <dgm:prSet presAssocID="{E3A58DA4-C7D7-45CC-90C1-3FF3E4DBA1FC}" presName="nodeTx" presStyleLbl="node1" presStyleIdx="1" presStyleCnt="4">
        <dgm:presLayoutVars>
          <dgm:bulletEnabled val="1"/>
        </dgm:presLayoutVars>
      </dgm:prSet>
      <dgm:spPr/>
      <dgm:t>
        <a:bodyPr/>
        <a:lstStyle/>
        <a:p>
          <a:endParaRPr lang="es-ES"/>
        </a:p>
      </dgm:t>
    </dgm:pt>
    <dgm:pt modelId="{6787DD3E-A805-4868-94DA-4393238E2BB1}" type="pres">
      <dgm:prSet presAssocID="{E3A58DA4-C7D7-45CC-90C1-3FF3E4DBA1FC}" presName="invisiNode" presStyleLbl="node1" presStyleIdx="1" presStyleCnt="4"/>
      <dgm:spPr/>
    </dgm:pt>
    <dgm:pt modelId="{E143D28D-D78B-486A-B868-B7097D322E04}" type="pres">
      <dgm:prSet presAssocID="{E3A58DA4-C7D7-45CC-90C1-3FF3E4DBA1FC}"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dgm:spPr>
    </dgm:pt>
    <dgm:pt modelId="{EA6F8D41-07E7-476F-968A-84DD526F6F18}" type="pres">
      <dgm:prSet presAssocID="{330D90A2-6277-42A4-BDDD-277FCFA6BCBE}" presName="sibTrans" presStyleLbl="sibTrans2D1" presStyleIdx="0" presStyleCnt="0"/>
      <dgm:spPr/>
      <dgm:t>
        <a:bodyPr/>
        <a:lstStyle/>
        <a:p>
          <a:endParaRPr lang="es-ES"/>
        </a:p>
      </dgm:t>
    </dgm:pt>
    <dgm:pt modelId="{FC3A1C89-7999-4CF2-A1FB-D73C915458C6}" type="pres">
      <dgm:prSet presAssocID="{FE5F2CF5-075D-45D1-9610-90F68B26FDFE}" presName="compNode" presStyleCnt="0"/>
      <dgm:spPr/>
    </dgm:pt>
    <dgm:pt modelId="{80711166-135F-4F5D-AAA2-EB09EE8C5985}" type="pres">
      <dgm:prSet presAssocID="{FE5F2CF5-075D-45D1-9610-90F68B26FDFE}" presName="bkgdShape" presStyleLbl="node1" presStyleIdx="2" presStyleCnt="4"/>
      <dgm:spPr/>
      <dgm:t>
        <a:bodyPr/>
        <a:lstStyle/>
        <a:p>
          <a:endParaRPr lang="es-ES"/>
        </a:p>
      </dgm:t>
    </dgm:pt>
    <dgm:pt modelId="{99CFAAD2-E238-4BF9-B073-28BBD251413F}" type="pres">
      <dgm:prSet presAssocID="{FE5F2CF5-075D-45D1-9610-90F68B26FDFE}" presName="nodeTx" presStyleLbl="node1" presStyleIdx="2" presStyleCnt="4">
        <dgm:presLayoutVars>
          <dgm:bulletEnabled val="1"/>
        </dgm:presLayoutVars>
      </dgm:prSet>
      <dgm:spPr/>
      <dgm:t>
        <a:bodyPr/>
        <a:lstStyle/>
        <a:p>
          <a:endParaRPr lang="es-ES"/>
        </a:p>
      </dgm:t>
    </dgm:pt>
    <dgm:pt modelId="{EFE90103-E7BF-4A1D-89E0-9CA8F5A45BAA}" type="pres">
      <dgm:prSet presAssocID="{FE5F2CF5-075D-45D1-9610-90F68B26FDFE}" presName="invisiNode" presStyleLbl="node1" presStyleIdx="2" presStyleCnt="4"/>
      <dgm:spPr/>
    </dgm:pt>
    <dgm:pt modelId="{B8F1F2FF-D22D-44BF-AE14-2943659915C6}" type="pres">
      <dgm:prSet presAssocID="{FE5F2CF5-075D-45D1-9610-90F68B26FDF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dgm:spPr>
    </dgm:pt>
    <dgm:pt modelId="{82F4F16F-1549-44C6-A0C5-FD21A4195CDE}" type="pres">
      <dgm:prSet presAssocID="{0D71A5E7-F299-4C90-A379-1AA073CCC252}" presName="sibTrans" presStyleLbl="sibTrans2D1" presStyleIdx="0" presStyleCnt="0"/>
      <dgm:spPr/>
      <dgm:t>
        <a:bodyPr/>
        <a:lstStyle/>
        <a:p>
          <a:endParaRPr lang="es-ES"/>
        </a:p>
      </dgm:t>
    </dgm:pt>
    <dgm:pt modelId="{E6827D9D-0907-46CB-8FD9-F7019EC06996}" type="pres">
      <dgm:prSet presAssocID="{EBD668C7-8701-468B-9620-0A1A85D8AB5B}" presName="compNode" presStyleCnt="0"/>
      <dgm:spPr/>
    </dgm:pt>
    <dgm:pt modelId="{43783C0B-F2A1-498F-8F33-57D155272EAF}" type="pres">
      <dgm:prSet presAssocID="{EBD668C7-8701-468B-9620-0A1A85D8AB5B}" presName="bkgdShape" presStyleLbl="node1" presStyleIdx="3" presStyleCnt="4"/>
      <dgm:spPr/>
      <dgm:t>
        <a:bodyPr/>
        <a:lstStyle/>
        <a:p>
          <a:endParaRPr lang="es-ES"/>
        </a:p>
      </dgm:t>
    </dgm:pt>
    <dgm:pt modelId="{7BAA4BD4-C8AA-47C8-B759-EA16C400D28D}" type="pres">
      <dgm:prSet presAssocID="{EBD668C7-8701-468B-9620-0A1A85D8AB5B}" presName="nodeTx" presStyleLbl="node1" presStyleIdx="3" presStyleCnt="4">
        <dgm:presLayoutVars>
          <dgm:bulletEnabled val="1"/>
        </dgm:presLayoutVars>
      </dgm:prSet>
      <dgm:spPr/>
      <dgm:t>
        <a:bodyPr/>
        <a:lstStyle/>
        <a:p>
          <a:endParaRPr lang="es-ES"/>
        </a:p>
      </dgm:t>
    </dgm:pt>
    <dgm:pt modelId="{D3B3CB87-D89A-47AF-82A2-064CE4ECBC22}" type="pres">
      <dgm:prSet presAssocID="{EBD668C7-8701-468B-9620-0A1A85D8AB5B}" presName="invisiNode" presStyleLbl="node1" presStyleIdx="3" presStyleCnt="4"/>
      <dgm:spPr/>
    </dgm:pt>
    <dgm:pt modelId="{A10EAA23-ADEE-482B-B191-5034D4929033}" type="pres">
      <dgm:prSet presAssocID="{EBD668C7-8701-468B-9620-0A1A85D8AB5B}"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dgm:spPr>
    </dgm:pt>
  </dgm:ptLst>
  <dgm:cxnLst>
    <dgm:cxn modelId="{EF3DB4E7-CBBC-4D0B-BD28-7CCDEFD756BA}" type="presOf" srcId="{6277B14F-4083-4581-9F6B-DC6A44AF22C7}" destId="{8757EFC8-84ED-4CF4-9F8D-5F012B74E531}" srcOrd="0" destOrd="0" presId="urn:microsoft.com/office/officeart/2005/8/layout/hList7"/>
    <dgm:cxn modelId="{A49C5431-3686-4EEA-B63F-399DEB2A17A4}" type="presOf" srcId="{87C8DE1B-1E34-4F86-BBD7-F58A2C82F8DE}" destId="{765CB4EC-F07D-4501-8141-0BC81C8B96DC}" srcOrd="0" destOrd="0" presId="urn:microsoft.com/office/officeart/2005/8/layout/hList7"/>
    <dgm:cxn modelId="{F9C0A340-49E1-49A3-99BC-2C7A9AFA57E9}" srcId="{BAA866A1-1CF9-4EB2-9904-3970C503849C}" destId="{FE5F2CF5-075D-45D1-9610-90F68B26FDFE}" srcOrd="2" destOrd="0" parTransId="{3AA69645-E41B-4121-B032-53305F8B0D3A}" sibTransId="{0D71A5E7-F299-4C90-A379-1AA073CCC252}"/>
    <dgm:cxn modelId="{8911AD7D-B8A2-4332-9D0B-0C23CA066045}" type="presOf" srcId="{EBD668C7-8701-468B-9620-0A1A85D8AB5B}" destId="{7BAA4BD4-C8AA-47C8-B759-EA16C400D28D}" srcOrd="1" destOrd="0" presId="urn:microsoft.com/office/officeart/2005/8/layout/hList7"/>
    <dgm:cxn modelId="{C7A22752-A6E8-4A1B-BC1D-9E9158C05C0C}" type="presOf" srcId="{FE5F2CF5-075D-45D1-9610-90F68B26FDFE}" destId="{99CFAAD2-E238-4BF9-B073-28BBD251413F}" srcOrd="1" destOrd="0" presId="urn:microsoft.com/office/officeart/2005/8/layout/hList7"/>
    <dgm:cxn modelId="{9CE359EC-CE59-4322-AAB8-02D077F5D1C9}" srcId="{BAA866A1-1CF9-4EB2-9904-3970C503849C}" destId="{EBD668C7-8701-468B-9620-0A1A85D8AB5B}" srcOrd="3" destOrd="0" parTransId="{EF3D3145-4AAD-4986-B4A5-9DF65C909278}" sibTransId="{CD27F77F-EEB2-4D3C-8AA7-41D0E0AA9385}"/>
    <dgm:cxn modelId="{8265B3A9-B930-4350-A39B-6C4EC800A87D}" type="presOf" srcId="{EBD668C7-8701-468B-9620-0A1A85D8AB5B}" destId="{43783C0B-F2A1-498F-8F33-57D155272EAF}" srcOrd="0" destOrd="0" presId="urn:microsoft.com/office/officeart/2005/8/layout/hList7"/>
    <dgm:cxn modelId="{F720093D-7230-4BE2-A563-D1C1FBB633DA}" type="presOf" srcId="{FE5F2CF5-075D-45D1-9610-90F68B26FDFE}" destId="{80711166-135F-4F5D-AAA2-EB09EE8C5985}" srcOrd="0" destOrd="0" presId="urn:microsoft.com/office/officeart/2005/8/layout/hList7"/>
    <dgm:cxn modelId="{49D34C3D-2D50-457B-A502-E57EBED049FA}" type="presOf" srcId="{0D71A5E7-F299-4C90-A379-1AA073CCC252}" destId="{82F4F16F-1549-44C6-A0C5-FD21A4195CDE}" srcOrd="0" destOrd="0" presId="urn:microsoft.com/office/officeart/2005/8/layout/hList7"/>
    <dgm:cxn modelId="{584E367E-D26B-4B54-8855-832834E3BBC9}" srcId="{BAA866A1-1CF9-4EB2-9904-3970C503849C}" destId="{87C8DE1B-1E34-4F86-BBD7-F58A2C82F8DE}" srcOrd="0" destOrd="0" parTransId="{B6E7F770-0C93-46DA-A6EB-808719151476}" sibTransId="{6277B14F-4083-4581-9F6B-DC6A44AF22C7}"/>
    <dgm:cxn modelId="{7A949F68-60BD-4A0F-A5EC-086BED5E36B8}" type="presOf" srcId="{E3A58DA4-C7D7-45CC-90C1-3FF3E4DBA1FC}" destId="{71997EF8-F752-45BD-8641-8D7DFD002A58}" srcOrd="1" destOrd="0" presId="urn:microsoft.com/office/officeart/2005/8/layout/hList7"/>
    <dgm:cxn modelId="{1C44FA31-0F8C-4055-B919-A34A43C54610}" srcId="{BAA866A1-1CF9-4EB2-9904-3970C503849C}" destId="{E3A58DA4-C7D7-45CC-90C1-3FF3E4DBA1FC}" srcOrd="1" destOrd="0" parTransId="{5EAEE93D-F1E1-4516-A797-A8A9B804B5FB}" sibTransId="{330D90A2-6277-42A4-BDDD-277FCFA6BCBE}"/>
    <dgm:cxn modelId="{982FED54-BFE8-4F7C-910E-1C7225A0495C}" type="presOf" srcId="{330D90A2-6277-42A4-BDDD-277FCFA6BCBE}" destId="{EA6F8D41-07E7-476F-968A-84DD526F6F18}" srcOrd="0" destOrd="0" presId="urn:microsoft.com/office/officeart/2005/8/layout/hList7"/>
    <dgm:cxn modelId="{BCEBFAD2-9B0B-4992-B31C-2CDB229724CA}" type="presOf" srcId="{BAA866A1-1CF9-4EB2-9904-3970C503849C}" destId="{768169F7-9EA9-4C0B-8ADA-CC8AADECD2E0}" srcOrd="0" destOrd="0" presId="urn:microsoft.com/office/officeart/2005/8/layout/hList7"/>
    <dgm:cxn modelId="{E524BABD-BE5A-47EB-93A9-4118CB104700}" type="presOf" srcId="{87C8DE1B-1E34-4F86-BBD7-F58A2C82F8DE}" destId="{23EEDFB7-916B-4CC1-80B5-879B55B6F278}" srcOrd="1" destOrd="0" presId="urn:microsoft.com/office/officeart/2005/8/layout/hList7"/>
    <dgm:cxn modelId="{BA3DF42E-7C64-4699-B1B5-9B815F027EDC}" type="presOf" srcId="{E3A58DA4-C7D7-45CC-90C1-3FF3E4DBA1FC}" destId="{58B0629A-A79D-4E10-AE84-32D6C059D7A9}" srcOrd="0" destOrd="0" presId="urn:microsoft.com/office/officeart/2005/8/layout/hList7"/>
    <dgm:cxn modelId="{B98482E1-44D3-4A30-BD7F-EB6A31B8BF6F}" type="presParOf" srcId="{768169F7-9EA9-4C0B-8ADA-CC8AADECD2E0}" destId="{FAFD797A-829F-40E3-9CD5-AB4CF30F2539}" srcOrd="0" destOrd="0" presId="urn:microsoft.com/office/officeart/2005/8/layout/hList7"/>
    <dgm:cxn modelId="{60A54ACA-6FBD-431F-94E4-77C668CEDD2C}" type="presParOf" srcId="{768169F7-9EA9-4C0B-8ADA-CC8AADECD2E0}" destId="{4CA053E9-B93D-40FD-94A6-6C950E6673ED}" srcOrd="1" destOrd="0" presId="urn:microsoft.com/office/officeart/2005/8/layout/hList7"/>
    <dgm:cxn modelId="{D7F189EA-A1FE-4A35-BF08-CBC89A0D84D6}" type="presParOf" srcId="{4CA053E9-B93D-40FD-94A6-6C950E6673ED}" destId="{C1B7C63B-E932-469E-9000-22ED9678E6E0}" srcOrd="0" destOrd="0" presId="urn:microsoft.com/office/officeart/2005/8/layout/hList7"/>
    <dgm:cxn modelId="{1E72B38B-433A-4B05-8025-C30CC3CFADD6}" type="presParOf" srcId="{C1B7C63B-E932-469E-9000-22ED9678E6E0}" destId="{765CB4EC-F07D-4501-8141-0BC81C8B96DC}" srcOrd="0" destOrd="0" presId="urn:microsoft.com/office/officeart/2005/8/layout/hList7"/>
    <dgm:cxn modelId="{23556AF7-0496-40F0-95F9-F4E23B70F217}" type="presParOf" srcId="{C1B7C63B-E932-469E-9000-22ED9678E6E0}" destId="{23EEDFB7-916B-4CC1-80B5-879B55B6F278}" srcOrd="1" destOrd="0" presId="urn:microsoft.com/office/officeart/2005/8/layout/hList7"/>
    <dgm:cxn modelId="{8484CB67-FF0A-4682-A52C-8EA525B23AB2}" type="presParOf" srcId="{C1B7C63B-E932-469E-9000-22ED9678E6E0}" destId="{AE293C7E-5DE1-4752-B4D7-EF2E1516BF5B}" srcOrd="2" destOrd="0" presId="urn:microsoft.com/office/officeart/2005/8/layout/hList7"/>
    <dgm:cxn modelId="{6C46E715-A73B-42B2-B696-431CB11AE2F0}" type="presParOf" srcId="{C1B7C63B-E932-469E-9000-22ED9678E6E0}" destId="{0B88BE91-DB0B-4FDF-B636-1E4721BCE00D}" srcOrd="3" destOrd="0" presId="urn:microsoft.com/office/officeart/2005/8/layout/hList7"/>
    <dgm:cxn modelId="{CD189FF6-6290-4F20-A70C-EDD06780F79E}" type="presParOf" srcId="{4CA053E9-B93D-40FD-94A6-6C950E6673ED}" destId="{8757EFC8-84ED-4CF4-9F8D-5F012B74E531}" srcOrd="1" destOrd="0" presId="urn:microsoft.com/office/officeart/2005/8/layout/hList7"/>
    <dgm:cxn modelId="{6D1E614E-17E6-401B-9A40-510F16011814}" type="presParOf" srcId="{4CA053E9-B93D-40FD-94A6-6C950E6673ED}" destId="{73E9D618-8012-4645-B84A-9E778355013A}" srcOrd="2" destOrd="0" presId="urn:microsoft.com/office/officeart/2005/8/layout/hList7"/>
    <dgm:cxn modelId="{A6F8665D-984F-4662-AD56-E830DC390C80}" type="presParOf" srcId="{73E9D618-8012-4645-B84A-9E778355013A}" destId="{58B0629A-A79D-4E10-AE84-32D6C059D7A9}" srcOrd="0" destOrd="0" presId="urn:microsoft.com/office/officeart/2005/8/layout/hList7"/>
    <dgm:cxn modelId="{1A5EF96A-787F-49B8-A6F6-07D5108B2A0C}" type="presParOf" srcId="{73E9D618-8012-4645-B84A-9E778355013A}" destId="{71997EF8-F752-45BD-8641-8D7DFD002A58}" srcOrd="1" destOrd="0" presId="urn:microsoft.com/office/officeart/2005/8/layout/hList7"/>
    <dgm:cxn modelId="{9522636B-11A7-46F0-978A-589ECD17BCD0}" type="presParOf" srcId="{73E9D618-8012-4645-B84A-9E778355013A}" destId="{6787DD3E-A805-4868-94DA-4393238E2BB1}" srcOrd="2" destOrd="0" presId="urn:microsoft.com/office/officeart/2005/8/layout/hList7"/>
    <dgm:cxn modelId="{93948187-CD38-47B4-8541-C0FF16857DD2}" type="presParOf" srcId="{73E9D618-8012-4645-B84A-9E778355013A}" destId="{E143D28D-D78B-486A-B868-B7097D322E04}" srcOrd="3" destOrd="0" presId="urn:microsoft.com/office/officeart/2005/8/layout/hList7"/>
    <dgm:cxn modelId="{09E19B08-3B7D-4BF2-AC64-6AF80B932F8B}" type="presParOf" srcId="{4CA053E9-B93D-40FD-94A6-6C950E6673ED}" destId="{EA6F8D41-07E7-476F-968A-84DD526F6F18}" srcOrd="3" destOrd="0" presId="urn:microsoft.com/office/officeart/2005/8/layout/hList7"/>
    <dgm:cxn modelId="{A21C93D9-B5E1-49B9-82E9-DF79BEA3FE46}" type="presParOf" srcId="{4CA053E9-B93D-40FD-94A6-6C950E6673ED}" destId="{FC3A1C89-7999-4CF2-A1FB-D73C915458C6}" srcOrd="4" destOrd="0" presId="urn:microsoft.com/office/officeart/2005/8/layout/hList7"/>
    <dgm:cxn modelId="{E52FC5EC-797B-40E2-A50B-4933D99A7448}" type="presParOf" srcId="{FC3A1C89-7999-4CF2-A1FB-D73C915458C6}" destId="{80711166-135F-4F5D-AAA2-EB09EE8C5985}" srcOrd="0" destOrd="0" presId="urn:microsoft.com/office/officeart/2005/8/layout/hList7"/>
    <dgm:cxn modelId="{B32FD74E-E67C-4D3C-9948-C7DE31494204}" type="presParOf" srcId="{FC3A1C89-7999-4CF2-A1FB-D73C915458C6}" destId="{99CFAAD2-E238-4BF9-B073-28BBD251413F}" srcOrd="1" destOrd="0" presId="urn:microsoft.com/office/officeart/2005/8/layout/hList7"/>
    <dgm:cxn modelId="{D1D22FD8-53EE-45B5-8D31-EB47F929A427}" type="presParOf" srcId="{FC3A1C89-7999-4CF2-A1FB-D73C915458C6}" destId="{EFE90103-E7BF-4A1D-89E0-9CA8F5A45BAA}" srcOrd="2" destOrd="0" presId="urn:microsoft.com/office/officeart/2005/8/layout/hList7"/>
    <dgm:cxn modelId="{E851C734-3703-4B76-B82B-3BC58424F72D}" type="presParOf" srcId="{FC3A1C89-7999-4CF2-A1FB-D73C915458C6}" destId="{B8F1F2FF-D22D-44BF-AE14-2943659915C6}" srcOrd="3" destOrd="0" presId="urn:microsoft.com/office/officeart/2005/8/layout/hList7"/>
    <dgm:cxn modelId="{441EB4FD-3753-4771-86AB-158711D76319}" type="presParOf" srcId="{4CA053E9-B93D-40FD-94A6-6C950E6673ED}" destId="{82F4F16F-1549-44C6-A0C5-FD21A4195CDE}" srcOrd="5" destOrd="0" presId="urn:microsoft.com/office/officeart/2005/8/layout/hList7"/>
    <dgm:cxn modelId="{87D254E4-974F-4285-965A-5322DF9ACAB7}" type="presParOf" srcId="{4CA053E9-B93D-40FD-94A6-6C950E6673ED}" destId="{E6827D9D-0907-46CB-8FD9-F7019EC06996}" srcOrd="6" destOrd="0" presId="urn:microsoft.com/office/officeart/2005/8/layout/hList7"/>
    <dgm:cxn modelId="{C22D8886-4811-4A86-BAAA-49E5E5986298}" type="presParOf" srcId="{E6827D9D-0907-46CB-8FD9-F7019EC06996}" destId="{43783C0B-F2A1-498F-8F33-57D155272EAF}" srcOrd="0" destOrd="0" presId="urn:microsoft.com/office/officeart/2005/8/layout/hList7"/>
    <dgm:cxn modelId="{658B4B6A-E43A-41DD-910D-3C23860E5338}" type="presParOf" srcId="{E6827D9D-0907-46CB-8FD9-F7019EC06996}" destId="{7BAA4BD4-C8AA-47C8-B759-EA16C400D28D}" srcOrd="1" destOrd="0" presId="urn:microsoft.com/office/officeart/2005/8/layout/hList7"/>
    <dgm:cxn modelId="{9F4F134E-3CBA-42A0-B9D3-248AB7EC830F}" type="presParOf" srcId="{E6827D9D-0907-46CB-8FD9-F7019EC06996}" destId="{D3B3CB87-D89A-47AF-82A2-064CE4ECBC22}" srcOrd="2" destOrd="0" presId="urn:microsoft.com/office/officeart/2005/8/layout/hList7"/>
    <dgm:cxn modelId="{A44D4573-2463-4881-A7E2-919F8D01E545}" type="presParOf" srcId="{E6827D9D-0907-46CB-8FD9-F7019EC06996}" destId="{A10EAA23-ADEE-482B-B191-5034D492903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5066C-AD95-496D-829F-956222E6C8C9}">
      <dsp:nvSpPr>
        <dsp:cNvPr id="0" name=""/>
        <dsp:cNvSpPr/>
      </dsp:nvSpPr>
      <dsp:spPr>
        <a:xfrm>
          <a:off x="0" y="3673415"/>
          <a:ext cx="8579296" cy="1205696"/>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s-MX" sz="3000" kern="1200" dirty="0" smtClean="0">
              <a:latin typeface="Trebuchet MS" panose="020B0603020202020204" pitchFamily="34" charset="0"/>
            </a:rPr>
            <a:t>PLANEACIÓN ESTRATÉGICA MES  (2017-2021)</a:t>
          </a:r>
          <a:endParaRPr lang="es-ES" sz="3000" b="1" kern="1200" dirty="0">
            <a:latin typeface="Trebuchet MS" panose="020B0603020202020204" pitchFamily="34" charset="0"/>
          </a:endParaRPr>
        </a:p>
      </dsp:txBody>
      <dsp:txXfrm>
        <a:off x="0" y="3673415"/>
        <a:ext cx="8579296" cy="1205696"/>
      </dsp:txXfrm>
    </dsp:sp>
    <dsp:sp modelId="{5840663A-A130-4711-AE65-4FC9568A84EE}">
      <dsp:nvSpPr>
        <dsp:cNvPr id="0" name=""/>
        <dsp:cNvSpPr/>
      </dsp:nvSpPr>
      <dsp:spPr>
        <a:xfrm rot="10800000">
          <a:off x="0" y="1837139"/>
          <a:ext cx="8579296" cy="1854361"/>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es-ES" sz="3600" b="1" kern="1200" dirty="0" smtClean="0">
              <a:latin typeface="Trebuchet MS" panose="020B0603020202020204" pitchFamily="34" charset="0"/>
            </a:rPr>
            <a:t>4. EDUCACIÓN DE CALIDAD</a:t>
          </a:r>
          <a:endParaRPr lang="es-ES" sz="3600" b="1" kern="1200" dirty="0">
            <a:latin typeface="Trebuchet MS" panose="020B0603020202020204" pitchFamily="34" charset="0"/>
          </a:endParaRPr>
        </a:p>
      </dsp:txBody>
      <dsp:txXfrm rot="10800000">
        <a:off x="0" y="1837139"/>
        <a:ext cx="8579296" cy="1204908"/>
      </dsp:txXfrm>
    </dsp:sp>
    <dsp:sp modelId="{40C3ABC1-4DD4-4D21-ADC4-81E08A9B1653}">
      <dsp:nvSpPr>
        <dsp:cNvPr id="0" name=""/>
        <dsp:cNvSpPr/>
      </dsp:nvSpPr>
      <dsp:spPr>
        <a:xfrm rot="10800000">
          <a:off x="0" y="0"/>
          <a:ext cx="8579296" cy="1854361"/>
        </a:xfrm>
        <a:prstGeom prst="upArrowCallou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s-ES_tradnl" altLang="es-ES" sz="3000" b="1" kern="1200" dirty="0" smtClean="0">
              <a:latin typeface="Trebuchet MS" panose="020B0603020202020204" pitchFamily="34" charset="0"/>
            </a:rPr>
            <a:t>17 OBJETIVOS DE DESARROLLO SOSTENIBLE</a:t>
          </a:r>
          <a:endParaRPr lang="es-ES" sz="3000" b="1" kern="1200" dirty="0">
            <a:latin typeface="Trebuchet MS" panose="020B0603020202020204" pitchFamily="34" charset="0"/>
          </a:endParaRPr>
        </a:p>
      </dsp:txBody>
      <dsp:txXfrm rot="10800000">
        <a:off x="0" y="0"/>
        <a:ext cx="8579296" cy="1204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D34A1-6799-4D20-95E8-947923FC8D45}">
      <dsp:nvSpPr>
        <dsp:cNvPr id="0" name=""/>
        <dsp:cNvSpPr/>
      </dsp:nvSpPr>
      <dsp:spPr>
        <a:xfrm rot="5400000">
          <a:off x="938564" y="1425778"/>
          <a:ext cx="1260977" cy="143557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1052E09-E7BD-4AED-9D4C-33A6536FD035}">
      <dsp:nvSpPr>
        <dsp:cNvPr id="0" name=""/>
        <dsp:cNvSpPr/>
      </dsp:nvSpPr>
      <dsp:spPr>
        <a:xfrm>
          <a:off x="604482" y="27958"/>
          <a:ext cx="2122744" cy="1485852"/>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latin typeface="Trebuchet MS" panose="020B0603020202020204" pitchFamily="34" charset="0"/>
            </a:rPr>
            <a:t>Objetivos de desarrollo sostenibles</a:t>
          </a:r>
          <a:endParaRPr lang="es-ES" sz="2400" kern="1200" dirty="0">
            <a:latin typeface="Trebuchet MS" panose="020B0603020202020204" pitchFamily="34" charset="0"/>
          </a:endParaRPr>
        </a:p>
      </dsp:txBody>
      <dsp:txXfrm>
        <a:off x="677028" y="100504"/>
        <a:ext cx="1977652" cy="1340760"/>
      </dsp:txXfrm>
    </dsp:sp>
    <dsp:sp modelId="{D1D662B8-E462-48B0-AC02-B01B8C08FC06}">
      <dsp:nvSpPr>
        <dsp:cNvPr id="0" name=""/>
        <dsp:cNvSpPr/>
      </dsp:nvSpPr>
      <dsp:spPr>
        <a:xfrm>
          <a:off x="2880318" y="144016"/>
          <a:ext cx="6201280" cy="120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rebuchet MS" panose="020B0603020202020204" pitchFamily="34" charset="0"/>
            </a:rPr>
            <a:t>Herramientas para la planificación</a:t>
          </a:r>
          <a:endParaRPr lang="es-ES" sz="2400" kern="1200" dirty="0">
            <a:latin typeface="Trebuchet MS" panose="020B0603020202020204" pitchFamily="34" charset="0"/>
          </a:endParaRPr>
        </a:p>
      </dsp:txBody>
      <dsp:txXfrm>
        <a:off x="2880318" y="144016"/>
        <a:ext cx="6201280" cy="1200931"/>
      </dsp:txXfrm>
    </dsp:sp>
    <dsp:sp modelId="{EB64AE53-D84D-4C14-AA7B-3DA742593765}">
      <dsp:nvSpPr>
        <dsp:cNvPr id="0" name=""/>
        <dsp:cNvSpPr/>
      </dsp:nvSpPr>
      <dsp:spPr>
        <a:xfrm rot="5400000">
          <a:off x="3709224" y="3094880"/>
          <a:ext cx="1260977" cy="143557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AC81D96-B596-4F7C-8B58-01248D4D4AAB}">
      <dsp:nvSpPr>
        <dsp:cNvPr id="0" name=""/>
        <dsp:cNvSpPr/>
      </dsp:nvSpPr>
      <dsp:spPr>
        <a:xfrm>
          <a:off x="3375142" y="1697061"/>
          <a:ext cx="2122744" cy="1485852"/>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MX" sz="2400" kern="1200" dirty="0" smtClean="0"/>
            <a:t>Creación de sociedades inclusivas y justas</a:t>
          </a:r>
          <a:endParaRPr lang="es-ES" sz="2400" kern="1200" dirty="0"/>
        </a:p>
      </dsp:txBody>
      <dsp:txXfrm>
        <a:off x="3447688" y="1769607"/>
        <a:ext cx="1977652" cy="1340760"/>
      </dsp:txXfrm>
    </dsp:sp>
    <dsp:sp modelId="{B15A383C-DE28-49E9-A23A-77DCBDB376AE}">
      <dsp:nvSpPr>
        <dsp:cNvPr id="0" name=""/>
        <dsp:cNvSpPr/>
      </dsp:nvSpPr>
      <dsp:spPr>
        <a:xfrm>
          <a:off x="5545022" y="1872205"/>
          <a:ext cx="5256177" cy="120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MX" sz="2400" kern="1200" dirty="0" smtClean="0">
              <a:latin typeface="Trebuchet MS" panose="020B0603020202020204" pitchFamily="34" charset="0"/>
            </a:rPr>
            <a:t>Para las personas de hoy y de futuras generaciones</a:t>
          </a:r>
          <a:endParaRPr lang="es-ES" sz="2400" kern="1200" dirty="0">
            <a:latin typeface="Trebuchet MS" panose="020B0603020202020204" pitchFamily="34" charset="0"/>
          </a:endParaRPr>
        </a:p>
      </dsp:txBody>
      <dsp:txXfrm>
        <a:off x="5545022" y="1872205"/>
        <a:ext cx="5256177" cy="1200931"/>
      </dsp:txXfrm>
    </dsp:sp>
    <dsp:sp modelId="{EC72298C-CD65-443F-957E-69C1514D84EC}">
      <dsp:nvSpPr>
        <dsp:cNvPr id="0" name=""/>
        <dsp:cNvSpPr/>
      </dsp:nvSpPr>
      <dsp:spPr>
        <a:xfrm>
          <a:off x="6195013" y="3380873"/>
          <a:ext cx="2382844" cy="1485852"/>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smtClean="0"/>
            <a:t>Desarrollo     de las universidades</a:t>
          </a:r>
          <a:endParaRPr lang="es-ES" sz="2400" kern="1200" dirty="0"/>
        </a:p>
      </dsp:txBody>
      <dsp:txXfrm>
        <a:off x="6267559" y="3453419"/>
        <a:ext cx="2237752" cy="1340760"/>
      </dsp:txXfrm>
    </dsp:sp>
    <dsp:sp modelId="{5D8BB543-51BE-42D9-A5B4-1C9A7443EAC0}">
      <dsp:nvSpPr>
        <dsp:cNvPr id="0" name=""/>
        <dsp:cNvSpPr/>
      </dsp:nvSpPr>
      <dsp:spPr>
        <a:xfrm>
          <a:off x="8593751" y="3524890"/>
          <a:ext cx="2052359" cy="120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s-ES" sz="2400" kern="1200" dirty="0" smtClean="0">
              <a:latin typeface="Trebuchet MS" panose="020B0603020202020204" pitchFamily="34" charset="0"/>
            </a:rPr>
            <a:t>Formación continua</a:t>
          </a:r>
          <a:endParaRPr lang="es-ES" sz="2400" kern="1200" dirty="0">
            <a:latin typeface="Trebuchet MS" panose="020B0603020202020204" pitchFamily="34" charset="0"/>
          </a:endParaRPr>
        </a:p>
      </dsp:txBody>
      <dsp:txXfrm>
        <a:off x="8593751" y="3524890"/>
        <a:ext cx="2052359" cy="12009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462D2-26DC-47BF-B74B-E96C58A09D67}">
      <dsp:nvSpPr>
        <dsp:cNvPr id="0" name=""/>
        <dsp:cNvSpPr/>
      </dsp:nvSpPr>
      <dsp:spPr>
        <a:xfrm>
          <a:off x="2082520" y="0"/>
          <a:ext cx="4140029" cy="4140029"/>
        </a:xfrm>
        <a:prstGeom prst="triangle">
          <a:avLst/>
        </a:prstGeom>
        <a:solidFill>
          <a:srgbClr val="77B7E7">
            <a:shade val="8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A0C5FF0-6992-4969-A39D-1FBB0ED09169}">
      <dsp:nvSpPr>
        <dsp:cNvPr id="0" name=""/>
        <dsp:cNvSpPr/>
      </dsp:nvSpPr>
      <dsp:spPr>
        <a:xfrm>
          <a:off x="4120739" y="415730"/>
          <a:ext cx="2691018" cy="942826"/>
        </a:xfrm>
        <a:prstGeom prst="roundRect">
          <a:avLst/>
        </a:prstGeom>
        <a:solidFill>
          <a:srgbClr val="FFFFFF">
            <a:alpha val="90000"/>
            <a:hueOff val="0"/>
            <a:satOff val="0"/>
            <a:lumOff val="0"/>
            <a:alphaOff val="0"/>
          </a:srgbClr>
        </a:solidFill>
        <a:ln w="25400" cap="flat" cmpd="sng" algn="ctr">
          <a:solidFill>
            <a:srgbClr val="77B7E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17347D">
                  <a:hueOff val="0"/>
                  <a:satOff val="0"/>
                  <a:lumOff val="0"/>
                  <a:alphaOff val="0"/>
                </a:srgbClr>
              </a:solidFill>
              <a:latin typeface="Verdana" pitchFamily="34" charset="0"/>
              <a:ea typeface="Verdana" pitchFamily="34" charset="0"/>
              <a:cs typeface="Verdana" pitchFamily="34" charset="0"/>
            </a:rPr>
            <a:t>Formación de Posgrado </a:t>
          </a:r>
          <a:endParaRPr lang="en-US" sz="2000" b="1" kern="1200" dirty="0">
            <a:solidFill>
              <a:srgbClr val="17347D">
                <a:hueOff val="0"/>
                <a:satOff val="0"/>
                <a:lumOff val="0"/>
                <a:alphaOff val="0"/>
              </a:srgbClr>
            </a:solidFill>
            <a:latin typeface="Verdana" pitchFamily="34" charset="0"/>
            <a:ea typeface="Verdana" pitchFamily="34" charset="0"/>
            <a:cs typeface="Verdana" pitchFamily="34" charset="0"/>
          </a:endParaRPr>
        </a:p>
      </dsp:txBody>
      <dsp:txXfrm>
        <a:off x="4166764" y="461755"/>
        <a:ext cx="2598968" cy="850776"/>
      </dsp:txXfrm>
    </dsp:sp>
    <dsp:sp modelId="{21DE3834-D05A-4AE8-9424-8FFEBD7F63C7}">
      <dsp:nvSpPr>
        <dsp:cNvPr id="0" name=""/>
        <dsp:cNvSpPr/>
      </dsp:nvSpPr>
      <dsp:spPr>
        <a:xfrm>
          <a:off x="4120739" y="1476410"/>
          <a:ext cx="2691018" cy="942826"/>
        </a:xfrm>
        <a:prstGeom prst="roundRect">
          <a:avLst/>
        </a:prstGeom>
        <a:solidFill>
          <a:srgbClr val="FFFFFF">
            <a:alpha val="90000"/>
            <a:hueOff val="0"/>
            <a:satOff val="0"/>
            <a:lumOff val="0"/>
            <a:alphaOff val="0"/>
          </a:srgbClr>
        </a:solidFill>
        <a:ln w="25400" cap="flat" cmpd="sng" algn="ctr">
          <a:solidFill>
            <a:srgbClr val="77B7E7">
              <a:shade val="80000"/>
              <a:hueOff val="91801"/>
              <a:satOff val="6557"/>
              <a:lumOff val="9528"/>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b="1" kern="1200" dirty="0" smtClean="0">
              <a:solidFill>
                <a:srgbClr val="17347D">
                  <a:hueOff val="0"/>
                  <a:satOff val="0"/>
                  <a:lumOff val="0"/>
                  <a:alphaOff val="0"/>
                </a:srgbClr>
              </a:solidFill>
              <a:latin typeface="Verdana" pitchFamily="34" charset="0"/>
              <a:ea typeface="Verdana" pitchFamily="34" charset="0"/>
              <a:cs typeface="Verdana" pitchFamily="34" charset="0"/>
            </a:rPr>
            <a:t>Preparación para el empleo</a:t>
          </a:r>
          <a:endParaRPr lang="en-US" sz="2000" b="1" kern="1200" dirty="0">
            <a:solidFill>
              <a:srgbClr val="17347D">
                <a:hueOff val="0"/>
                <a:satOff val="0"/>
                <a:lumOff val="0"/>
                <a:alphaOff val="0"/>
              </a:srgbClr>
            </a:solidFill>
            <a:latin typeface="Verdana" pitchFamily="34" charset="0"/>
            <a:ea typeface="Verdana" pitchFamily="34" charset="0"/>
            <a:cs typeface="Verdana" pitchFamily="34" charset="0"/>
          </a:endParaRPr>
        </a:p>
      </dsp:txBody>
      <dsp:txXfrm>
        <a:off x="4166764" y="1522435"/>
        <a:ext cx="2598968" cy="850776"/>
      </dsp:txXfrm>
    </dsp:sp>
    <dsp:sp modelId="{38ACC27E-19EF-45CD-A08C-5ED6F4248ADD}">
      <dsp:nvSpPr>
        <dsp:cNvPr id="0" name=""/>
        <dsp:cNvSpPr/>
      </dsp:nvSpPr>
      <dsp:spPr>
        <a:xfrm>
          <a:off x="3804369" y="2537090"/>
          <a:ext cx="3323758" cy="1069354"/>
        </a:xfrm>
        <a:prstGeom prst="roundRect">
          <a:avLst/>
        </a:prstGeom>
        <a:solidFill>
          <a:srgbClr val="FFFFFF">
            <a:alpha val="90000"/>
            <a:hueOff val="0"/>
            <a:satOff val="0"/>
            <a:lumOff val="0"/>
            <a:alphaOff val="0"/>
          </a:srgbClr>
        </a:solidFill>
        <a:ln w="25400" cap="flat" cmpd="sng" algn="ctr">
          <a:solidFill>
            <a:srgbClr val="77B7E7">
              <a:shade val="80000"/>
              <a:hueOff val="183603"/>
              <a:satOff val="13114"/>
              <a:lumOff val="19055"/>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b="1" kern="1200" dirty="0" smtClean="0">
              <a:solidFill>
                <a:srgbClr val="17347D">
                  <a:hueOff val="0"/>
                  <a:satOff val="0"/>
                  <a:lumOff val="0"/>
                  <a:alphaOff val="0"/>
                </a:srgbClr>
              </a:solidFill>
              <a:latin typeface="Verdana" pitchFamily="34" charset="0"/>
              <a:ea typeface="Verdana" pitchFamily="34" charset="0"/>
              <a:cs typeface="Verdana" pitchFamily="34" charset="0"/>
            </a:rPr>
            <a:t>Formación de perfil amplio en carreras de pregrado</a:t>
          </a:r>
          <a:endParaRPr lang="en-US" sz="1800" b="1" kern="1200" dirty="0">
            <a:solidFill>
              <a:srgbClr val="17347D">
                <a:hueOff val="0"/>
                <a:satOff val="0"/>
                <a:lumOff val="0"/>
                <a:alphaOff val="0"/>
              </a:srgbClr>
            </a:solidFill>
            <a:latin typeface="Verdana" pitchFamily="34" charset="0"/>
            <a:ea typeface="Verdana" pitchFamily="34" charset="0"/>
            <a:cs typeface="Verdana" pitchFamily="34" charset="0"/>
          </a:endParaRPr>
        </a:p>
      </dsp:txBody>
      <dsp:txXfrm>
        <a:off x="3856571" y="2589292"/>
        <a:ext cx="3219354" cy="964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6F814-7C89-44CC-82F5-631801BAECC1}">
      <dsp:nvSpPr>
        <dsp:cNvPr id="0" name=""/>
        <dsp:cNvSpPr/>
      </dsp:nvSpPr>
      <dsp:spPr>
        <a:xfrm>
          <a:off x="1280263" y="2332"/>
          <a:ext cx="2211423" cy="96279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b="1" kern="1200" dirty="0" smtClean="0">
              <a:effectLst>
                <a:outerShdw blurRad="38100" dist="38100" dir="2700000" algn="tl">
                  <a:srgbClr val="000000">
                    <a:alpha val="43137"/>
                  </a:srgbClr>
                </a:outerShdw>
              </a:effectLst>
            </a:rPr>
            <a:t>Superación</a:t>
          </a:r>
          <a:r>
            <a:rPr lang="es-ES" sz="2900" kern="1200" dirty="0" smtClean="0"/>
            <a:t> </a:t>
          </a:r>
          <a:r>
            <a:rPr lang="es-ES" sz="2900" b="1" kern="1200" dirty="0" smtClean="0">
              <a:effectLst>
                <a:outerShdw blurRad="38100" dist="38100" dir="2700000" algn="tl">
                  <a:srgbClr val="000000">
                    <a:alpha val="43137"/>
                  </a:srgbClr>
                </a:outerShdw>
              </a:effectLst>
            </a:rPr>
            <a:t>profesional</a:t>
          </a:r>
          <a:endParaRPr lang="es-ES" sz="2900" b="1" kern="1200" dirty="0">
            <a:effectLst>
              <a:outerShdw blurRad="38100" dist="38100" dir="2700000" algn="tl">
                <a:srgbClr val="000000">
                  <a:alpha val="43137"/>
                </a:srgbClr>
              </a:outerShdw>
            </a:effectLst>
          </a:endParaRPr>
        </a:p>
      </dsp:txBody>
      <dsp:txXfrm>
        <a:off x="1308462" y="30531"/>
        <a:ext cx="2155025" cy="906400"/>
      </dsp:txXfrm>
    </dsp:sp>
    <dsp:sp modelId="{54D209A9-D11E-4499-B6B6-594C713D7EB3}">
      <dsp:nvSpPr>
        <dsp:cNvPr id="0" name=""/>
        <dsp:cNvSpPr/>
      </dsp:nvSpPr>
      <dsp:spPr>
        <a:xfrm>
          <a:off x="1501405" y="965130"/>
          <a:ext cx="221142" cy="618245"/>
        </a:xfrm>
        <a:custGeom>
          <a:avLst/>
          <a:gdLst/>
          <a:ahLst/>
          <a:cxnLst/>
          <a:rect l="0" t="0" r="0" b="0"/>
          <a:pathLst>
            <a:path>
              <a:moveTo>
                <a:pt x="0" y="0"/>
              </a:moveTo>
              <a:lnTo>
                <a:pt x="0" y="618245"/>
              </a:lnTo>
              <a:lnTo>
                <a:pt x="221142" y="61824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FDCC056-BA2D-47C4-A776-36C78383DD91}">
      <dsp:nvSpPr>
        <dsp:cNvPr id="0" name=""/>
        <dsp:cNvSpPr/>
      </dsp:nvSpPr>
      <dsp:spPr>
        <a:xfrm>
          <a:off x="1722548" y="1171212"/>
          <a:ext cx="2225671"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Cursos</a:t>
          </a:r>
          <a:endParaRPr lang="es-ES" sz="2000" b="1" kern="1200" dirty="0"/>
        </a:p>
      </dsp:txBody>
      <dsp:txXfrm>
        <a:off x="1746692" y="1195356"/>
        <a:ext cx="2177383" cy="776039"/>
      </dsp:txXfrm>
    </dsp:sp>
    <dsp:sp modelId="{D307CE4E-9836-4889-A13C-665503053849}">
      <dsp:nvSpPr>
        <dsp:cNvPr id="0" name=""/>
        <dsp:cNvSpPr/>
      </dsp:nvSpPr>
      <dsp:spPr>
        <a:xfrm>
          <a:off x="1501405" y="965130"/>
          <a:ext cx="221142" cy="1648655"/>
        </a:xfrm>
        <a:custGeom>
          <a:avLst/>
          <a:gdLst/>
          <a:ahLst/>
          <a:cxnLst/>
          <a:rect l="0" t="0" r="0" b="0"/>
          <a:pathLst>
            <a:path>
              <a:moveTo>
                <a:pt x="0" y="0"/>
              </a:moveTo>
              <a:lnTo>
                <a:pt x="0" y="1648655"/>
              </a:lnTo>
              <a:lnTo>
                <a:pt x="221142" y="164865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F38B53-3573-4D13-B668-7B5BEA678C83}">
      <dsp:nvSpPr>
        <dsp:cNvPr id="0" name=""/>
        <dsp:cNvSpPr/>
      </dsp:nvSpPr>
      <dsp:spPr>
        <a:xfrm>
          <a:off x="1722548" y="2201621"/>
          <a:ext cx="2225671"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Entrenamientos</a:t>
          </a:r>
          <a:endParaRPr lang="es-ES" sz="2000" b="1" kern="1200" dirty="0"/>
        </a:p>
      </dsp:txBody>
      <dsp:txXfrm>
        <a:off x="1746692" y="2225765"/>
        <a:ext cx="2177383" cy="776039"/>
      </dsp:txXfrm>
    </dsp:sp>
    <dsp:sp modelId="{E2AA4102-646C-4E06-BD4D-ED9E5A88C116}">
      <dsp:nvSpPr>
        <dsp:cNvPr id="0" name=""/>
        <dsp:cNvSpPr/>
      </dsp:nvSpPr>
      <dsp:spPr>
        <a:xfrm>
          <a:off x="1501405" y="965130"/>
          <a:ext cx="221142" cy="2679064"/>
        </a:xfrm>
        <a:custGeom>
          <a:avLst/>
          <a:gdLst/>
          <a:ahLst/>
          <a:cxnLst/>
          <a:rect l="0" t="0" r="0" b="0"/>
          <a:pathLst>
            <a:path>
              <a:moveTo>
                <a:pt x="0" y="0"/>
              </a:moveTo>
              <a:lnTo>
                <a:pt x="0" y="2679064"/>
              </a:lnTo>
              <a:lnTo>
                <a:pt x="221142" y="267906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6BB3509-12A3-4042-A132-E6A49B80ED2C}">
      <dsp:nvSpPr>
        <dsp:cNvPr id="0" name=""/>
        <dsp:cNvSpPr/>
      </dsp:nvSpPr>
      <dsp:spPr>
        <a:xfrm>
          <a:off x="1722548" y="3232031"/>
          <a:ext cx="2225671"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Diplomados</a:t>
          </a:r>
          <a:endParaRPr lang="es-ES" sz="2000" b="1" kern="1200" dirty="0"/>
        </a:p>
      </dsp:txBody>
      <dsp:txXfrm>
        <a:off x="1746692" y="3256175"/>
        <a:ext cx="2177383" cy="776039"/>
      </dsp:txXfrm>
    </dsp:sp>
    <dsp:sp modelId="{3B6CFD47-61EE-4DB6-A33D-BD016A5E4699}">
      <dsp:nvSpPr>
        <dsp:cNvPr id="0" name=""/>
        <dsp:cNvSpPr/>
      </dsp:nvSpPr>
      <dsp:spPr>
        <a:xfrm>
          <a:off x="3903850" y="2332"/>
          <a:ext cx="2377080" cy="96810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ES" sz="2900" b="1" kern="1200" dirty="0" smtClean="0">
              <a:effectLst>
                <a:outerShdw blurRad="38100" dist="38100" dir="2700000" algn="tl">
                  <a:srgbClr val="000000">
                    <a:alpha val="43137"/>
                  </a:srgbClr>
                </a:outerShdw>
              </a:effectLst>
            </a:rPr>
            <a:t>Posgrado</a:t>
          </a:r>
          <a:r>
            <a:rPr lang="es-ES" sz="2900" kern="1200" dirty="0" smtClean="0"/>
            <a:t> </a:t>
          </a:r>
          <a:r>
            <a:rPr lang="es-ES" sz="2900" b="1" kern="1200" dirty="0" smtClean="0">
              <a:effectLst>
                <a:outerShdw blurRad="38100" dist="38100" dir="2700000" algn="tl">
                  <a:srgbClr val="000000">
                    <a:alpha val="43137"/>
                  </a:srgbClr>
                </a:outerShdw>
              </a:effectLst>
            </a:rPr>
            <a:t>Académico</a:t>
          </a:r>
          <a:endParaRPr lang="es-ES" sz="2900" b="1" kern="1200" dirty="0">
            <a:effectLst>
              <a:outerShdw blurRad="38100" dist="38100" dir="2700000" algn="tl">
                <a:srgbClr val="000000">
                  <a:alpha val="43137"/>
                </a:srgbClr>
              </a:outerShdw>
            </a:effectLst>
          </a:endParaRPr>
        </a:p>
      </dsp:txBody>
      <dsp:txXfrm>
        <a:off x="3932205" y="30687"/>
        <a:ext cx="2320370" cy="911396"/>
      </dsp:txXfrm>
    </dsp:sp>
    <dsp:sp modelId="{59DEA0CF-BB51-4AF8-8781-DB323FE940A4}">
      <dsp:nvSpPr>
        <dsp:cNvPr id="0" name=""/>
        <dsp:cNvSpPr/>
      </dsp:nvSpPr>
      <dsp:spPr>
        <a:xfrm>
          <a:off x="4141558" y="970439"/>
          <a:ext cx="237708" cy="618245"/>
        </a:xfrm>
        <a:custGeom>
          <a:avLst/>
          <a:gdLst/>
          <a:ahLst/>
          <a:cxnLst/>
          <a:rect l="0" t="0" r="0" b="0"/>
          <a:pathLst>
            <a:path>
              <a:moveTo>
                <a:pt x="0" y="0"/>
              </a:moveTo>
              <a:lnTo>
                <a:pt x="0" y="618245"/>
              </a:lnTo>
              <a:lnTo>
                <a:pt x="237708" y="61824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99A9318-9838-4F92-A422-4876B28E005B}">
      <dsp:nvSpPr>
        <dsp:cNvPr id="0" name=""/>
        <dsp:cNvSpPr/>
      </dsp:nvSpPr>
      <dsp:spPr>
        <a:xfrm>
          <a:off x="4379266" y="1176521"/>
          <a:ext cx="2341525"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Maestrías</a:t>
          </a:r>
          <a:endParaRPr lang="es-ES" sz="2000" b="1" kern="1200" dirty="0"/>
        </a:p>
      </dsp:txBody>
      <dsp:txXfrm>
        <a:off x="4403410" y="1200665"/>
        <a:ext cx="2293237" cy="776039"/>
      </dsp:txXfrm>
    </dsp:sp>
    <dsp:sp modelId="{6CA89C59-D1C9-4C23-9A9C-92C97D48E9EA}">
      <dsp:nvSpPr>
        <dsp:cNvPr id="0" name=""/>
        <dsp:cNvSpPr/>
      </dsp:nvSpPr>
      <dsp:spPr>
        <a:xfrm>
          <a:off x="4141558" y="970439"/>
          <a:ext cx="237708" cy="1648655"/>
        </a:xfrm>
        <a:custGeom>
          <a:avLst/>
          <a:gdLst/>
          <a:ahLst/>
          <a:cxnLst/>
          <a:rect l="0" t="0" r="0" b="0"/>
          <a:pathLst>
            <a:path>
              <a:moveTo>
                <a:pt x="0" y="0"/>
              </a:moveTo>
              <a:lnTo>
                <a:pt x="0" y="1648655"/>
              </a:lnTo>
              <a:lnTo>
                <a:pt x="237708" y="164865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B5D832B-A0D8-408E-B32F-020672D45D51}">
      <dsp:nvSpPr>
        <dsp:cNvPr id="0" name=""/>
        <dsp:cNvSpPr/>
      </dsp:nvSpPr>
      <dsp:spPr>
        <a:xfrm>
          <a:off x="4379266" y="2206930"/>
          <a:ext cx="2341525"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Especialidades</a:t>
          </a:r>
          <a:endParaRPr lang="es-ES" sz="2000" b="1" kern="1200" dirty="0"/>
        </a:p>
      </dsp:txBody>
      <dsp:txXfrm>
        <a:off x="4403410" y="2231074"/>
        <a:ext cx="2293237" cy="776039"/>
      </dsp:txXfrm>
    </dsp:sp>
    <dsp:sp modelId="{729FCF4E-9007-4495-A0A0-C46E75959560}">
      <dsp:nvSpPr>
        <dsp:cNvPr id="0" name=""/>
        <dsp:cNvSpPr/>
      </dsp:nvSpPr>
      <dsp:spPr>
        <a:xfrm>
          <a:off x="4141558" y="970439"/>
          <a:ext cx="237708" cy="2679064"/>
        </a:xfrm>
        <a:custGeom>
          <a:avLst/>
          <a:gdLst/>
          <a:ahLst/>
          <a:cxnLst/>
          <a:rect l="0" t="0" r="0" b="0"/>
          <a:pathLst>
            <a:path>
              <a:moveTo>
                <a:pt x="0" y="0"/>
              </a:moveTo>
              <a:lnTo>
                <a:pt x="0" y="2679064"/>
              </a:lnTo>
              <a:lnTo>
                <a:pt x="237708" y="2679064"/>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9FDE8-C1EE-4943-A853-9391A7F3FE1D}">
      <dsp:nvSpPr>
        <dsp:cNvPr id="0" name=""/>
        <dsp:cNvSpPr/>
      </dsp:nvSpPr>
      <dsp:spPr>
        <a:xfrm>
          <a:off x="4379266" y="3237339"/>
          <a:ext cx="2341525" cy="824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b="1" kern="1200" dirty="0" smtClean="0"/>
            <a:t>Doctorados</a:t>
          </a:r>
          <a:endParaRPr lang="es-ES" sz="2000" b="1" kern="1200" dirty="0"/>
        </a:p>
      </dsp:txBody>
      <dsp:txXfrm>
        <a:off x="4403410" y="3261483"/>
        <a:ext cx="2293237" cy="7760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5CB4EC-F07D-4501-8141-0BC81C8B96DC}">
      <dsp:nvSpPr>
        <dsp:cNvPr id="0" name=""/>
        <dsp:cNvSpPr/>
      </dsp:nvSpPr>
      <dsp:spPr>
        <a:xfrm>
          <a:off x="1627" y="0"/>
          <a:ext cx="1705884" cy="4653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CU" sz="4200" kern="1200" dirty="0" smtClean="0"/>
            <a:t>1728</a:t>
          </a:r>
          <a:endParaRPr lang="es-ES" sz="4200" kern="1200" dirty="0"/>
        </a:p>
      </dsp:txBody>
      <dsp:txXfrm>
        <a:off x="1627" y="1861419"/>
        <a:ext cx="1705884" cy="1861419"/>
      </dsp:txXfrm>
    </dsp:sp>
    <dsp:sp modelId="{0B88BE91-DB0B-4FDF-B636-1E4721BCE00D}">
      <dsp:nvSpPr>
        <dsp:cNvPr id="0" name=""/>
        <dsp:cNvSpPr/>
      </dsp:nvSpPr>
      <dsp:spPr>
        <a:xfrm>
          <a:off x="79753" y="279212"/>
          <a:ext cx="1549631" cy="15496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B0629A-A79D-4E10-AE84-32D6C059D7A9}">
      <dsp:nvSpPr>
        <dsp:cNvPr id="0" name=""/>
        <dsp:cNvSpPr/>
      </dsp:nvSpPr>
      <dsp:spPr>
        <a:xfrm>
          <a:off x="1758688" y="0"/>
          <a:ext cx="1705884" cy="4653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CU" sz="4200" kern="1200" dirty="0" smtClean="0"/>
            <a:t>1947</a:t>
          </a:r>
          <a:endParaRPr lang="es-ES" sz="4200" kern="1200" dirty="0"/>
        </a:p>
      </dsp:txBody>
      <dsp:txXfrm>
        <a:off x="1758688" y="1861419"/>
        <a:ext cx="1705884" cy="1861419"/>
      </dsp:txXfrm>
    </dsp:sp>
    <dsp:sp modelId="{E143D28D-D78B-486A-B868-B7097D322E04}">
      <dsp:nvSpPr>
        <dsp:cNvPr id="0" name=""/>
        <dsp:cNvSpPr/>
      </dsp:nvSpPr>
      <dsp:spPr>
        <a:xfrm>
          <a:off x="1836815" y="279212"/>
          <a:ext cx="1549631" cy="15496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2000" r="-5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11166-135F-4F5D-AAA2-EB09EE8C5985}">
      <dsp:nvSpPr>
        <dsp:cNvPr id="0" name=""/>
        <dsp:cNvSpPr/>
      </dsp:nvSpPr>
      <dsp:spPr>
        <a:xfrm>
          <a:off x="3515749" y="0"/>
          <a:ext cx="1705884" cy="4653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CU" sz="4200" kern="1200" dirty="0" smtClean="0"/>
            <a:t>1952</a:t>
          </a:r>
          <a:endParaRPr lang="es-ES" sz="4200" kern="1200" dirty="0"/>
        </a:p>
      </dsp:txBody>
      <dsp:txXfrm>
        <a:off x="3515749" y="1861419"/>
        <a:ext cx="1705884" cy="1861419"/>
      </dsp:txXfrm>
    </dsp:sp>
    <dsp:sp modelId="{B8F1F2FF-D22D-44BF-AE14-2943659915C6}">
      <dsp:nvSpPr>
        <dsp:cNvPr id="0" name=""/>
        <dsp:cNvSpPr/>
      </dsp:nvSpPr>
      <dsp:spPr>
        <a:xfrm>
          <a:off x="3593876" y="279212"/>
          <a:ext cx="1549631" cy="15496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6000" r="-4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783C0B-F2A1-498F-8F33-57D155272EAF}">
      <dsp:nvSpPr>
        <dsp:cNvPr id="0" name=""/>
        <dsp:cNvSpPr/>
      </dsp:nvSpPr>
      <dsp:spPr>
        <a:xfrm>
          <a:off x="5272810" y="0"/>
          <a:ext cx="1705884" cy="46535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lvl="0" algn="ctr" defTabSz="1866900">
            <a:lnSpc>
              <a:spcPct val="90000"/>
            </a:lnSpc>
            <a:spcBef>
              <a:spcPct val="0"/>
            </a:spcBef>
            <a:spcAft>
              <a:spcPct val="35000"/>
            </a:spcAft>
          </a:pPr>
          <a:r>
            <a:rPr lang="es-CU" sz="4200" kern="1200" dirty="0" smtClean="0"/>
            <a:t>1964</a:t>
          </a:r>
          <a:endParaRPr lang="es-ES" sz="4200" kern="1200" dirty="0"/>
        </a:p>
      </dsp:txBody>
      <dsp:txXfrm>
        <a:off x="5272810" y="1861419"/>
        <a:ext cx="1705884" cy="1861419"/>
      </dsp:txXfrm>
    </dsp:sp>
    <dsp:sp modelId="{A10EAA23-ADEE-482B-B191-5034D4929033}">
      <dsp:nvSpPr>
        <dsp:cNvPr id="0" name=""/>
        <dsp:cNvSpPr/>
      </dsp:nvSpPr>
      <dsp:spPr>
        <a:xfrm>
          <a:off x="5350937" y="279212"/>
          <a:ext cx="1549631" cy="154963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40000" r="-4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FD797A-829F-40E3-9CD5-AB4CF30F2539}">
      <dsp:nvSpPr>
        <dsp:cNvPr id="0" name=""/>
        <dsp:cNvSpPr/>
      </dsp:nvSpPr>
      <dsp:spPr>
        <a:xfrm>
          <a:off x="279212" y="3722839"/>
          <a:ext cx="6421897" cy="698032"/>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95E4BF-4063-44C1-A0AF-04949BC06BC2}" type="datetimeFigureOut">
              <a:rPr lang="es-MX" smtClean="0"/>
              <a:t>11/06/2019</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EFC10-64C9-4F2B-8297-76C998552ADC}" type="slidenum">
              <a:rPr lang="es-MX" smtClean="0"/>
              <a:t>‹Nº›</a:t>
            </a:fld>
            <a:endParaRPr lang="es-MX"/>
          </a:p>
        </p:txBody>
      </p:sp>
    </p:spTree>
    <p:extLst>
      <p:ext uri="{BB962C8B-B14F-4D97-AF65-F5344CB8AC3E}">
        <p14:creationId xmlns:p14="http://schemas.microsoft.com/office/powerpoint/2010/main" val="3545159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a:t>
            </a:fld>
            <a:endParaRPr lang="es-MX"/>
          </a:p>
        </p:txBody>
      </p:sp>
    </p:spTree>
    <p:extLst>
      <p:ext uri="{BB962C8B-B14F-4D97-AF65-F5344CB8AC3E}">
        <p14:creationId xmlns:p14="http://schemas.microsoft.com/office/powerpoint/2010/main" val="302930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12</a:t>
            </a:fld>
            <a:endParaRPr lang="es-MX"/>
          </a:p>
        </p:txBody>
      </p:sp>
    </p:spTree>
    <p:extLst>
      <p:ext uri="{BB962C8B-B14F-4D97-AF65-F5344CB8AC3E}">
        <p14:creationId xmlns:p14="http://schemas.microsoft.com/office/powerpoint/2010/main" val="26878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13</a:t>
            </a:fld>
            <a:endParaRPr lang="es-MX"/>
          </a:p>
        </p:txBody>
      </p:sp>
    </p:spTree>
    <p:extLst>
      <p:ext uri="{BB962C8B-B14F-4D97-AF65-F5344CB8AC3E}">
        <p14:creationId xmlns:p14="http://schemas.microsoft.com/office/powerpoint/2010/main" val="1965782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14</a:t>
            </a:fld>
            <a:endParaRPr lang="es-MX"/>
          </a:p>
        </p:txBody>
      </p:sp>
    </p:spTree>
    <p:extLst>
      <p:ext uri="{BB962C8B-B14F-4D97-AF65-F5344CB8AC3E}">
        <p14:creationId xmlns:p14="http://schemas.microsoft.com/office/powerpoint/2010/main" val="2003417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15</a:t>
            </a:fld>
            <a:endParaRPr lang="es-MX"/>
          </a:p>
        </p:txBody>
      </p:sp>
    </p:spTree>
    <p:extLst>
      <p:ext uri="{BB962C8B-B14F-4D97-AF65-F5344CB8AC3E}">
        <p14:creationId xmlns:p14="http://schemas.microsoft.com/office/powerpoint/2010/main" val="350925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16</a:t>
            </a:fld>
            <a:endParaRPr lang="es-MX"/>
          </a:p>
        </p:txBody>
      </p:sp>
    </p:spTree>
    <p:extLst>
      <p:ext uri="{BB962C8B-B14F-4D97-AF65-F5344CB8AC3E}">
        <p14:creationId xmlns:p14="http://schemas.microsoft.com/office/powerpoint/2010/main" val="1533267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17</a:t>
            </a:fld>
            <a:endParaRPr lang="es-MX"/>
          </a:p>
        </p:txBody>
      </p:sp>
    </p:spTree>
    <p:extLst>
      <p:ext uri="{BB962C8B-B14F-4D97-AF65-F5344CB8AC3E}">
        <p14:creationId xmlns:p14="http://schemas.microsoft.com/office/powerpoint/2010/main" val="4129196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18</a:t>
            </a:fld>
            <a:endParaRPr lang="es-MX"/>
          </a:p>
        </p:txBody>
      </p:sp>
    </p:spTree>
    <p:extLst>
      <p:ext uri="{BB962C8B-B14F-4D97-AF65-F5344CB8AC3E}">
        <p14:creationId xmlns:p14="http://schemas.microsoft.com/office/powerpoint/2010/main" val="989095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19</a:t>
            </a:fld>
            <a:endParaRPr lang="es-MX"/>
          </a:p>
        </p:txBody>
      </p:sp>
    </p:spTree>
    <p:extLst>
      <p:ext uri="{BB962C8B-B14F-4D97-AF65-F5344CB8AC3E}">
        <p14:creationId xmlns:p14="http://schemas.microsoft.com/office/powerpoint/2010/main" val="1823594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20</a:t>
            </a:fld>
            <a:endParaRPr lang="es-MX"/>
          </a:p>
        </p:txBody>
      </p:sp>
    </p:spTree>
    <p:extLst>
      <p:ext uri="{BB962C8B-B14F-4D97-AF65-F5344CB8AC3E}">
        <p14:creationId xmlns:p14="http://schemas.microsoft.com/office/powerpoint/2010/main" val="561306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21</a:t>
            </a:fld>
            <a:endParaRPr lang="es-MX"/>
          </a:p>
        </p:txBody>
      </p:sp>
    </p:spTree>
    <p:extLst>
      <p:ext uri="{BB962C8B-B14F-4D97-AF65-F5344CB8AC3E}">
        <p14:creationId xmlns:p14="http://schemas.microsoft.com/office/powerpoint/2010/main" val="1448086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a:t>
            </a:fld>
            <a:endParaRPr lang="es-MX"/>
          </a:p>
        </p:txBody>
      </p:sp>
    </p:spTree>
    <p:extLst>
      <p:ext uri="{BB962C8B-B14F-4D97-AF65-F5344CB8AC3E}">
        <p14:creationId xmlns:p14="http://schemas.microsoft.com/office/powerpoint/2010/main" val="4177674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22</a:t>
            </a:fld>
            <a:endParaRPr lang="es-MX"/>
          </a:p>
        </p:txBody>
      </p:sp>
    </p:spTree>
    <p:extLst>
      <p:ext uri="{BB962C8B-B14F-4D97-AF65-F5344CB8AC3E}">
        <p14:creationId xmlns:p14="http://schemas.microsoft.com/office/powerpoint/2010/main" val="1426277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23</a:t>
            </a:fld>
            <a:endParaRPr lang="es-MX"/>
          </a:p>
        </p:txBody>
      </p:sp>
    </p:spTree>
    <p:extLst>
      <p:ext uri="{BB962C8B-B14F-4D97-AF65-F5344CB8AC3E}">
        <p14:creationId xmlns:p14="http://schemas.microsoft.com/office/powerpoint/2010/main" val="2370974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24</a:t>
            </a:fld>
            <a:endParaRPr lang="es-MX"/>
          </a:p>
        </p:txBody>
      </p:sp>
    </p:spTree>
    <p:extLst>
      <p:ext uri="{BB962C8B-B14F-4D97-AF65-F5344CB8AC3E}">
        <p14:creationId xmlns:p14="http://schemas.microsoft.com/office/powerpoint/2010/main" val="1295856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25</a:t>
            </a:fld>
            <a:endParaRPr lang="es-MX"/>
          </a:p>
        </p:txBody>
      </p:sp>
    </p:spTree>
    <p:extLst>
      <p:ext uri="{BB962C8B-B14F-4D97-AF65-F5344CB8AC3E}">
        <p14:creationId xmlns:p14="http://schemas.microsoft.com/office/powerpoint/2010/main" val="804203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26</a:t>
            </a:fld>
            <a:endParaRPr lang="es-MX"/>
          </a:p>
        </p:txBody>
      </p:sp>
    </p:spTree>
    <p:extLst>
      <p:ext uri="{BB962C8B-B14F-4D97-AF65-F5344CB8AC3E}">
        <p14:creationId xmlns:p14="http://schemas.microsoft.com/office/powerpoint/2010/main" val="1466287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27</a:t>
            </a:fld>
            <a:endParaRPr lang="es-MX"/>
          </a:p>
        </p:txBody>
      </p:sp>
    </p:spTree>
    <p:extLst>
      <p:ext uri="{BB962C8B-B14F-4D97-AF65-F5344CB8AC3E}">
        <p14:creationId xmlns:p14="http://schemas.microsoft.com/office/powerpoint/2010/main" val="34640178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28</a:t>
            </a:fld>
            <a:endParaRPr lang="es-MX"/>
          </a:p>
        </p:txBody>
      </p:sp>
    </p:spTree>
    <p:extLst>
      <p:ext uri="{BB962C8B-B14F-4D97-AF65-F5344CB8AC3E}">
        <p14:creationId xmlns:p14="http://schemas.microsoft.com/office/powerpoint/2010/main" val="622212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29</a:t>
            </a:fld>
            <a:endParaRPr lang="es-MX"/>
          </a:p>
        </p:txBody>
      </p:sp>
    </p:spTree>
    <p:extLst>
      <p:ext uri="{BB962C8B-B14F-4D97-AF65-F5344CB8AC3E}">
        <p14:creationId xmlns:p14="http://schemas.microsoft.com/office/powerpoint/2010/main" val="31326822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30</a:t>
            </a:fld>
            <a:endParaRPr lang="es-MX"/>
          </a:p>
        </p:txBody>
      </p:sp>
    </p:spTree>
    <p:extLst>
      <p:ext uri="{BB962C8B-B14F-4D97-AF65-F5344CB8AC3E}">
        <p14:creationId xmlns:p14="http://schemas.microsoft.com/office/powerpoint/2010/main" val="1952782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31</a:t>
            </a:fld>
            <a:endParaRPr lang="es-MX"/>
          </a:p>
        </p:txBody>
      </p:sp>
    </p:spTree>
    <p:extLst>
      <p:ext uri="{BB962C8B-B14F-4D97-AF65-F5344CB8AC3E}">
        <p14:creationId xmlns:p14="http://schemas.microsoft.com/office/powerpoint/2010/main" val="291642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5</a:t>
            </a:fld>
            <a:endParaRPr lang="es-MX"/>
          </a:p>
        </p:txBody>
      </p:sp>
    </p:spTree>
    <p:extLst>
      <p:ext uri="{BB962C8B-B14F-4D97-AF65-F5344CB8AC3E}">
        <p14:creationId xmlns:p14="http://schemas.microsoft.com/office/powerpoint/2010/main" val="117802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32</a:t>
            </a:fld>
            <a:endParaRPr lang="es-MX"/>
          </a:p>
        </p:txBody>
      </p:sp>
    </p:spTree>
    <p:extLst>
      <p:ext uri="{BB962C8B-B14F-4D97-AF65-F5344CB8AC3E}">
        <p14:creationId xmlns:p14="http://schemas.microsoft.com/office/powerpoint/2010/main" val="2109559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33</a:t>
            </a:fld>
            <a:endParaRPr lang="es-MX"/>
          </a:p>
        </p:txBody>
      </p:sp>
    </p:spTree>
    <p:extLst>
      <p:ext uri="{BB962C8B-B14F-4D97-AF65-F5344CB8AC3E}">
        <p14:creationId xmlns:p14="http://schemas.microsoft.com/office/powerpoint/2010/main" val="26086542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35</a:t>
            </a:fld>
            <a:endParaRPr lang="es-MX"/>
          </a:p>
        </p:txBody>
      </p:sp>
    </p:spTree>
    <p:extLst>
      <p:ext uri="{BB962C8B-B14F-4D97-AF65-F5344CB8AC3E}">
        <p14:creationId xmlns:p14="http://schemas.microsoft.com/office/powerpoint/2010/main" val="203357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37</a:t>
            </a:fld>
            <a:endParaRPr lang="es-MX"/>
          </a:p>
        </p:txBody>
      </p:sp>
    </p:spTree>
    <p:extLst>
      <p:ext uri="{BB962C8B-B14F-4D97-AF65-F5344CB8AC3E}">
        <p14:creationId xmlns:p14="http://schemas.microsoft.com/office/powerpoint/2010/main" val="2403241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39</a:t>
            </a:fld>
            <a:endParaRPr lang="es-MX"/>
          </a:p>
        </p:txBody>
      </p:sp>
    </p:spTree>
    <p:extLst>
      <p:ext uri="{BB962C8B-B14F-4D97-AF65-F5344CB8AC3E}">
        <p14:creationId xmlns:p14="http://schemas.microsoft.com/office/powerpoint/2010/main" val="911975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41</a:t>
            </a:fld>
            <a:endParaRPr lang="es-MX"/>
          </a:p>
        </p:txBody>
      </p:sp>
    </p:spTree>
    <p:extLst>
      <p:ext uri="{BB962C8B-B14F-4D97-AF65-F5344CB8AC3E}">
        <p14:creationId xmlns:p14="http://schemas.microsoft.com/office/powerpoint/2010/main" val="1545395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42</a:t>
            </a:fld>
            <a:endParaRPr lang="es-MX"/>
          </a:p>
        </p:txBody>
      </p:sp>
    </p:spTree>
    <p:extLst>
      <p:ext uri="{BB962C8B-B14F-4D97-AF65-F5344CB8AC3E}">
        <p14:creationId xmlns:p14="http://schemas.microsoft.com/office/powerpoint/2010/main" val="1447920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43</a:t>
            </a:fld>
            <a:endParaRPr lang="es-MX"/>
          </a:p>
        </p:txBody>
      </p:sp>
    </p:spTree>
    <p:extLst>
      <p:ext uri="{BB962C8B-B14F-4D97-AF65-F5344CB8AC3E}">
        <p14:creationId xmlns:p14="http://schemas.microsoft.com/office/powerpoint/2010/main" val="31715217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44</a:t>
            </a:fld>
            <a:endParaRPr lang="es-MX"/>
          </a:p>
        </p:txBody>
      </p:sp>
    </p:spTree>
    <p:extLst>
      <p:ext uri="{BB962C8B-B14F-4D97-AF65-F5344CB8AC3E}">
        <p14:creationId xmlns:p14="http://schemas.microsoft.com/office/powerpoint/2010/main" val="2731155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45</a:t>
            </a:fld>
            <a:endParaRPr lang="es-MX"/>
          </a:p>
        </p:txBody>
      </p:sp>
    </p:spTree>
    <p:extLst>
      <p:ext uri="{BB962C8B-B14F-4D97-AF65-F5344CB8AC3E}">
        <p14:creationId xmlns:p14="http://schemas.microsoft.com/office/powerpoint/2010/main" val="241454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6</a:t>
            </a:fld>
            <a:endParaRPr lang="es-MX"/>
          </a:p>
        </p:txBody>
      </p:sp>
    </p:spTree>
    <p:extLst>
      <p:ext uri="{BB962C8B-B14F-4D97-AF65-F5344CB8AC3E}">
        <p14:creationId xmlns:p14="http://schemas.microsoft.com/office/powerpoint/2010/main" val="30853654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46</a:t>
            </a:fld>
            <a:endParaRPr lang="es-MX"/>
          </a:p>
        </p:txBody>
      </p:sp>
    </p:spTree>
    <p:extLst>
      <p:ext uri="{BB962C8B-B14F-4D97-AF65-F5344CB8AC3E}">
        <p14:creationId xmlns:p14="http://schemas.microsoft.com/office/powerpoint/2010/main" val="4120754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7</a:t>
            </a:fld>
            <a:endParaRPr lang="es-MX"/>
          </a:p>
        </p:txBody>
      </p:sp>
    </p:spTree>
    <p:extLst>
      <p:ext uri="{BB962C8B-B14F-4D97-AF65-F5344CB8AC3E}">
        <p14:creationId xmlns:p14="http://schemas.microsoft.com/office/powerpoint/2010/main" val="186855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8</a:t>
            </a:fld>
            <a:endParaRPr lang="es-MX"/>
          </a:p>
        </p:txBody>
      </p:sp>
    </p:spTree>
    <p:extLst>
      <p:ext uri="{BB962C8B-B14F-4D97-AF65-F5344CB8AC3E}">
        <p14:creationId xmlns:p14="http://schemas.microsoft.com/office/powerpoint/2010/main" val="324698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9</a:t>
            </a:fld>
            <a:endParaRPr lang="es-MX"/>
          </a:p>
        </p:txBody>
      </p:sp>
    </p:spTree>
    <p:extLst>
      <p:ext uri="{BB962C8B-B14F-4D97-AF65-F5344CB8AC3E}">
        <p14:creationId xmlns:p14="http://schemas.microsoft.com/office/powerpoint/2010/main" val="34687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10</a:t>
            </a:fld>
            <a:endParaRPr lang="es-MX"/>
          </a:p>
        </p:txBody>
      </p:sp>
    </p:spTree>
    <p:extLst>
      <p:ext uri="{BB962C8B-B14F-4D97-AF65-F5344CB8AC3E}">
        <p14:creationId xmlns:p14="http://schemas.microsoft.com/office/powerpoint/2010/main" val="898542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FEFC10-64C9-4F2B-8297-76C998552ADC}" type="slidenum">
              <a:rPr lang="es-MX" smtClean="0"/>
              <a:t>11</a:t>
            </a:fld>
            <a:endParaRPr lang="es-MX"/>
          </a:p>
        </p:txBody>
      </p:sp>
    </p:spTree>
    <p:extLst>
      <p:ext uri="{BB962C8B-B14F-4D97-AF65-F5344CB8AC3E}">
        <p14:creationId xmlns:p14="http://schemas.microsoft.com/office/powerpoint/2010/main" val="2824525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11/06/2019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11/06/2019</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1.gi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21.gi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21.gif"/></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2.gi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22.gif"/></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image" Target="../media/image17.gif"/><Relationship Id="rId18" Type="http://schemas.openxmlformats.org/officeDocument/2006/relationships/image" Target="../media/image22.gif"/><Relationship Id="rId3" Type="http://schemas.openxmlformats.org/officeDocument/2006/relationships/image" Target="../media/image7.gif"/><Relationship Id="rId7" Type="http://schemas.openxmlformats.org/officeDocument/2006/relationships/image" Target="../media/image11.gif"/><Relationship Id="rId12" Type="http://schemas.openxmlformats.org/officeDocument/2006/relationships/image" Target="../media/image16.gif"/><Relationship Id="rId17" Type="http://schemas.openxmlformats.org/officeDocument/2006/relationships/image" Target="../media/image21.gif"/><Relationship Id="rId2" Type="http://schemas.openxmlformats.org/officeDocument/2006/relationships/image" Target="../media/image6.png"/><Relationship Id="rId16" Type="http://schemas.openxmlformats.org/officeDocument/2006/relationships/image" Target="../media/image20.gif"/><Relationship Id="rId20"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5.gif"/><Relationship Id="rId5" Type="http://schemas.openxmlformats.org/officeDocument/2006/relationships/image" Target="../media/image9.gif"/><Relationship Id="rId15" Type="http://schemas.openxmlformats.org/officeDocument/2006/relationships/image" Target="../media/image19.gif"/><Relationship Id="rId10" Type="http://schemas.openxmlformats.org/officeDocument/2006/relationships/image" Target="../media/image14.gif"/><Relationship Id="rId19" Type="http://schemas.openxmlformats.org/officeDocument/2006/relationships/image" Target="../media/image23.gif"/><Relationship Id="rId4" Type="http://schemas.openxmlformats.org/officeDocument/2006/relationships/image" Target="../media/image8.gif"/><Relationship Id="rId9" Type="http://schemas.openxmlformats.org/officeDocument/2006/relationships/image" Target="../media/image13.gif"/><Relationship Id="rId14" Type="http://schemas.openxmlformats.org/officeDocument/2006/relationships/image" Target="../media/image18.gif"/></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22.gi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hyperlink" Target="https://www.ecured.cu/San_Jos&#233;_de_las_Lajas" TargetMode="External"/><Relationship Id="rId3" Type="http://schemas.openxmlformats.org/officeDocument/2006/relationships/image" Target="../media/image24.emf"/><Relationship Id="rId7" Type="http://schemas.openxmlformats.org/officeDocument/2006/relationships/hyperlink" Target="http://www.censa.edu.cu/index.php/2015/11/20/quienes-somo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7.gif"/><Relationship Id="rId4" Type="http://schemas.openxmlformats.org/officeDocument/2006/relationships/image" Target="../media/image44.jpg"/><Relationship Id="rId9" Type="http://schemas.openxmlformats.org/officeDocument/2006/relationships/hyperlink" Target="https://www.ecured.cu/Universidad_Agraria_de_La_Haban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4.emf"/><Relationship Id="rId7"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24.emf"/><Relationship Id="rId7" Type="http://schemas.openxmlformats.org/officeDocument/2006/relationships/hyperlink" Target="http://www.ecured.cu/Provincia_de_Mayabeque_(Cub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camoaradioweb.icrt.cu/promueven-investigadores-uso-de-la-flor-de-jamaica/%20http:/www.ecured.cu" TargetMode="External"/><Relationship Id="rId5" Type="http://schemas.openxmlformats.org/officeDocument/2006/relationships/hyperlink" Target="http://www.inca.edu.cu/" TargetMode="External"/><Relationship Id="rId4" Type="http://schemas.openxmlformats.org/officeDocument/2006/relationships/image" Target="../media/image7.gif"/><Relationship Id="rId9" Type="http://schemas.openxmlformats.org/officeDocument/2006/relationships/image" Target="../media/image53.jpg"/></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8.gif"/></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4.emf"/><Relationship Id="rId7" Type="http://schemas.openxmlformats.org/officeDocument/2006/relationships/diagramQuickStyle" Target="../diagrams/quickStyle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8.gif"/><Relationship Id="rId9" Type="http://schemas.microsoft.com/office/2007/relationships/diagramDrawing" Target="../diagrams/drawing5.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chart" Target="../charts/chart1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8.gif"/></Relationships>
</file>

<file path=ppt/slides/_rels/slide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4.emf"/><Relationship Id="rId7"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25.png"/><Relationship Id="rId9" Type="http://schemas.openxmlformats.org/officeDocument/2006/relationships/chart" Target="../charts/char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gif"/><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chart" Target="../charts/chart12.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image" Target="../media/image9.gif"/><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24.emf"/><Relationship Id="rId7"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3.gif"/></Relationships>
</file>

<file path=ppt/slides/_rels/slide3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14.gif"/></Relationships>
</file>

<file path=ppt/slides/_rels/slide3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72.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image" Target="../media/image15.gif"/></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17.gif"/></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5.emf"/><Relationship Id="rId5" Type="http://schemas.openxmlformats.org/officeDocument/2006/relationships/image" Target="../media/image74.jpg"/><Relationship Id="rId4" Type="http://schemas.openxmlformats.org/officeDocument/2006/relationships/image" Target="../media/image17.gif"/></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6.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emf"/><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5.gif"/><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4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20.gif"/></Relationships>
</file>

<file path=ppt/slides/_rels/slide42.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8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eg"/><Relationship Id="rId4" Type="http://schemas.openxmlformats.org/officeDocument/2006/relationships/image" Target="../media/image20.gif"/></Relationships>
</file>

<file path=ppt/slides/_rels/slide4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83.emf"/><Relationship Id="rId4" Type="http://schemas.openxmlformats.org/officeDocument/2006/relationships/image" Target="../media/image20.gif"/></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emf"/><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emf"/><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emf"/><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681962" y="1758721"/>
            <a:ext cx="6528048" cy="707886"/>
          </a:xfrm>
          <a:prstGeom prst="rect">
            <a:avLst/>
          </a:prstGeom>
          <a:noFill/>
        </p:spPr>
        <p:txBody>
          <a:bodyPr wrap="square" rtlCol="0">
            <a:spAutoFit/>
          </a:bodyPr>
          <a:lstStyle/>
          <a:p>
            <a:pPr algn="ctr"/>
            <a:r>
              <a:rPr lang="es-ES" sz="2000" b="1" dirty="0" smtClean="0">
                <a:latin typeface="Calibri Light" panose="020F0302020204030204" pitchFamily="34" charset="0"/>
                <a:cs typeface="Calibri Light" panose="020F0302020204030204" pitchFamily="34" charset="0"/>
              </a:rPr>
              <a:t>Reunión de Rectores</a:t>
            </a:r>
          </a:p>
          <a:p>
            <a:pPr algn="ctr"/>
            <a:r>
              <a:rPr lang="es-CU" sz="2000" b="1" dirty="0" smtClean="0">
                <a:latin typeface="Calibri Light" panose="020F0302020204030204" pitchFamily="34" charset="0"/>
                <a:cs typeface="Calibri Light" panose="020F0302020204030204" pitchFamily="34" charset="0"/>
              </a:rPr>
              <a:t>Cuba-España</a:t>
            </a:r>
            <a:endParaRPr lang="es-ES" sz="1100"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490113"/>
            <a:ext cx="1872208" cy="1210695"/>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r="22680"/>
          <a:stretch/>
        </p:blipFill>
        <p:spPr>
          <a:xfrm>
            <a:off x="7048602" y="476671"/>
            <a:ext cx="1872208" cy="1210695"/>
          </a:xfrm>
          <a:prstGeom prst="rect">
            <a:avLst/>
          </a:prstGeom>
        </p:spPr>
      </p:pic>
      <p:pic>
        <p:nvPicPr>
          <p:cNvPr id="13" name="Imagen 12"/>
          <p:cNvPicPr>
            <a:picLocks noChangeAspect="1"/>
          </p:cNvPicPr>
          <p:nvPr/>
        </p:nvPicPr>
        <p:blipFill rotWithShape="1">
          <a:blip r:embed="rId4"/>
          <a:srcRect l="44187" t="8700" r="25194" b="90773"/>
          <a:stretch/>
        </p:blipFill>
        <p:spPr>
          <a:xfrm flipV="1">
            <a:off x="7104112" y="4489687"/>
            <a:ext cx="4719408" cy="45719"/>
          </a:xfrm>
          <a:prstGeom prst="rect">
            <a:avLst/>
          </a:prstGeom>
        </p:spPr>
      </p:pic>
      <p:sp>
        <p:nvSpPr>
          <p:cNvPr id="7" name="Rectángulo 6"/>
          <p:cNvSpPr/>
          <p:nvPr/>
        </p:nvSpPr>
        <p:spPr>
          <a:xfrm>
            <a:off x="7032104" y="3287886"/>
            <a:ext cx="5074064" cy="1077218"/>
          </a:xfrm>
          <a:prstGeom prst="rect">
            <a:avLst/>
          </a:prstGeom>
        </p:spPr>
        <p:txBody>
          <a:bodyPr wrap="square">
            <a:spAutoFit/>
          </a:bodyPr>
          <a:lstStyle/>
          <a:p>
            <a:r>
              <a:rPr lang="es-ES" sz="3200" b="1" dirty="0">
                <a:latin typeface="Calibri Light" panose="020F0302020204030204" pitchFamily="34" charset="0"/>
                <a:cs typeface="Calibri Light" panose="020F0302020204030204" pitchFamily="34" charset="0"/>
              </a:rPr>
              <a:t>El papel de las universidades en la consecución de los ODS </a:t>
            </a:r>
            <a:endParaRPr lang="es-ES" sz="3200" dirty="0">
              <a:latin typeface="Calibri Light" panose="020F0302020204030204" pitchFamily="34" charset="0"/>
              <a:cs typeface="Calibri Light" panose="020F0302020204030204" pitchFamily="34" charset="0"/>
            </a:endParaRPr>
          </a:p>
        </p:txBody>
      </p:sp>
      <p:sp>
        <p:nvSpPr>
          <p:cNvPr id="15" name="Subtítulo 2"/>
          <p:cNvSpPr txBox="1">
            <a:spLocks/>
          </p:cNvSpPr>
          <p:nvPr/>
        </p:nvSpPr>
        <p:spPr>
          <a:xfrm>
            <a:off x="4296280" y="5282444"/>
            <a:ext cx="7543800" cy="1143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2000" b="1" smtClean="0">
                <a:latin typeface="Calibri Light" panose="020F0302020204030204" pitchFamily="34" charset="0"/>
                <a:cs typeface="Calibri Light" panose="020F0302020204030204" pitchFamily="34" charset="0"/>
              </a:rPr>
              <a:t>Dra. C. Diana Sedal Yanes</a:t>
            </a:r>
          </a:p>
          <a:p>
            <a:pPr marL="0" indent="0" algn="r">
              <a:buNone/>
            </a:pPr>
            <a:r>
              <a:rPr lang="es-ES" sz="2000" b="1" smtClean="0">
                <a:latin typeface="Calibri Light" panose="020F0302020204030204" pitchFamily="34" charset="0"/>
                <a:cs typeface="Calibri Light" panose="020F0302020204030204" pitchFamily="34" charset="0"/>
              </a:rPr>
              <a:t>Rectora Universidad de Oriente</a:t>
            </a:r>
          </a:p>
          <a:p>
            <a:pPr marL="0" indent="0" algn="r">
              <a:buNone/>
            </a:pPr>
            <a:r>
              <a:rPr lang="es-ES" sz="2000" b="1" smtClean="0">
                <a:latin typeface="Calibri Light" panose="020F0302020204030204" pitchFamily="34" charset="0"/>
                <a:cs typeface="Calibri Light" panose="020F0302020204030204" pitchFamily="34" charset="0"/>
              </a:rPr>
              <a:t>Ministerio de Educación Superior</a:t>
            </a:r>
            <a:endParaRPr lang="es-ES" sz="2000" b="1" dirty="0">
              <a:latin typeface="Calibri Light" panose="020F0302020204030204" pitchFamily="34" charset="0"/>
              <a:cs typeface="Calibri Light" panose="020F0302020204030204" pitchFamily="34" charset="0"/>
            </a:endParaRPr>
          </a:p>
        </p:txBody>
      </p:sp>
      <p:pic>
        <p:nvPicPr>
          <p:cNvPr id="18" name="Imagen 17"/>
          <p:cNvPicPr>
            <a:picLocks noChangeAspect="1"/>
          </p:cNvPicPr>
          <p:nvPr/>
        </p:nvPicPr>
        <p:blipFill rotWithShape="1">
          <a:blip r:embed="rId4"/>
          <a:srcRect l="44187" t="8700" r="25194" b="90773"/>
          <a:stretch/>
        </p:blipFill>
        <p:spPr>
          <a:xfrm flipV="1">
            <a:off x="7120672" y="3157016"/>
            <a:ext cx="4719408" cy="45719"/>
          </a:xfrm>
          <a:prstGeom prst="rect">
            <a:avLst/>
          </a:prstGeom>
        </p:spPr>
      </p:pic>
      <p:grpSp>
        <p:nvGrpSpPr>
          <p:cNvPr id="17" name="Grupo 16"/>
          <p:cNvGrpSpPr/>
          <p:nvPr/>
        </p:nvGrpSpPr>
        <p:grpSpPr>
          <a:xfrm>
            <a:off x="5592730" y="3081104"/>
            <a:ext cx="1473410" cy="1580567"/>
            <a:chOff x="5592730" y="3081104"/>
            <a:chExt cx="1473410" cy="1580567"/>
          </a:xfrm>
        </p:grpSpPr>
        <p:pic>
          <p:nvPicPr>
            <p:cNvPr id="14" name="Imagen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203" t="35299" r="33802" b="2751"/>
            <a:stretch/>
          </p:blipFill>
          <p:spPr>
            <a:xfrm>
              <a:off x="5592730" y="3081104"/>
              <a:ext cx="1473410" cy="1580567"/>
            </a:xfrm>
            <a:prstGeom prst="rect">
              <a:avLst/>
            </a:prstGeom>
          </p:spPr>
        </p:pic>
        <p:sp>
          <p:nvSpPr>
            <p:cNvPr id="16" name="Elipse 15"/>
            <p:cNvSpPr/>
            <p:nvPr/>
          </p:nvSpPr>
          <p:spPr>
            <a:xfrm>
              <a:off x="6096000" y="3573016"/>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Imagen 18"/>
          <p:cNvPicPr>
            <a:picLocks noChangeAspect="1"/>
          </p:cNvPicPr>
          <p:nvPr/>
        </p:nvPicPr>
        <p:blipFill rotWithShape="1">
          <a:blip r:embed="rId6"/>
          <a:srcRect l="24923" t="10101" r="53911" b="10101"/>
          <a:stretch/>
        </p:blipFill>
        <p:spPr>
          <a:xfrm>
            <a:off x="0" y="0"/>
            <a:ext cx="5534527" cy="6858000"/>
          </a:xfrm>
          <a:prstGeom prst="rect">
            <a:avLst/>
          </a:prstGeom>
        </p:spPr>
      </p:pic>
    </p:spTree>
    <p:extLst>
      <p:ext uri="{BB962C8B-B14F-4D97-AF65-F5344CB8AC3E}">
        <p14:creationId xmlns:p14="http://schemas.microsoft.com/office/powerpoint/2010/main" val="1192848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1. Fin a la Pobreza</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7419626" y="6525344"/>
            <a:ext cx="4519379" cy="338554"/>
          </a:xfrm>
          <a:prstGeom prst="rect">
            <a:avLst/>
          </a:prstGeom>
        </p:spPr>
        <p:txBody>
          <a:bodyPr wrap="none">
            <a:spAutoFit/>
          </a:bodyPr>
          <a:lstStyle/>
          <a:p>
            <a:pPr algn="r"/>
            <a:r>
              <a:rPr lang="es-ES" sz="1600" b="1" dirty="0" smtClean="0">
                <a:solidFill>
                  <a:schemeClr val="bg1"/>
                </a:solidFill>
              </a:rPr>
              <a:t>http://www.informenacionalvoluntario_Cuba.mep</a:t>
            </a:r>
            <a:endParaRPr lang="es-ES" sz="1600" b="1" dirty="0">
              <a:solidFill>
                <a:schemeClr val="bg1"/>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sp>
        <p:nvSpPr>
          <p:cNvPr id="4" name="Rectángulo 3"/>
          <p:cNvSpPr/>
          <p:nvPr/>
        </p:nvSpPr>
        <p:spPr>
          <a:xfrm>
            <a:off x="3287688" y="2033585"/>
            <a:ext cx="8802972" cy="3108543"/>
          </a:xfrm>
          <a:prstGeom prst="rect">
            <a:avLst/>
          </a:prstGeom>
        </p:spPr>
        <p:txBody>
          <a:bodyPr wrap="square">
            <a:spAutoFit/>
          </a:bodyPr>
          <a:lstStyle/>
          <a:p>
            <a:pPr algn="just"/>
            <a:r>
              <a:rPr lang="es-ES" sz="2800" dirty="0">
                <a:latin typeface="Calibri Light" panose="020F0302020204030204" pitchFamily="34" charset="0"/>
                <a:cs typeface="Calibri Light" panose="020F0302020204030204" pitchFamily="34" charset="0"/>
              </a:rPr>
              <a:t>La República de Cuba es un Estado socialista donde se practica desde hace seis décadas la máxima martiana “con todos y para el bien de todos”. En ese contexto uno de los principios revolucionarios de 1959 fue la eliminación de la pobreza, entendida esta no solo como la desigualdad de ingresos, sino como la creación de oportunidades y derechos. </a:t>
            </a:r>
          </a:p>
        </p:txBody>
      </p:sp>
    </p:spTree>
    <p:extLst>
      <p:ext uri="{BB962C8B-B14F-4D97-AF65-F5344CB8AC3E}">
        <p14:creationId xmlns:p14="http://schemas.microsoft.com/office/powerpoint/2010/main" val="750000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1. Fin a la Pobreza</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439037" y="6525344"/>
            <a:ext cx="5499968" cy="338554"/>
          </a:xfrm>
          <a:prstGeom prst="rect">
            <a:avLst/>
          </a:prstGeom>
        </p:spPr>
        <p:txBody>
          <a:bodyPr wrap="none">
            <a:spAutoFit/>
          </a:bodyPr>
          <a:lstStyle/>
          <a:p>
            <a:pPr algn="r"/>
            <a:r>
              <a:rPr lang="es-ES" sz="1600" b="1" dirty="0">
                <a:solidFill>
                  <a:schemeClr val="bg1"/>
                </a:solidFill>
              </a:rPr>
              <a:t>Fuente: Prontuario de la Educación Superior en Cuba año 2018</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graphicFrame>
        <p:nvGraphicFramePr>
          <p:cNvPr id="9" name="Gráfico 8"/>
          <p:cNvGraphicFramePr>
            <a:graphicFrameLocks/>
          </p:cNvGraphicFramePr>
          <p:nvPr>
            <p:extLst>
              <p:ext uri="{D42A27DB-BD31-4B8C-83A1-F6EECF244321}">
                <p14:modId xmlns:p14="http://schemas.microsoft.com/office/powerpoint/2010/main" val="3914881141"/>
              </p:ext>
            </p:extLst>
          </p:nvPr>
        </p:nvGraphicFramePr>
        <p:xfrm>
          <a:off x="4007768" y="1412776"/>
          <a:ext cx="8024215" cy="445723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880222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400" b="1" dirty="0" smtClean="0">
                <a:solidFill>
                  <a:schemeClr val="bg1"/>
                </a:solidFill>
              </a:rPr>
              <a:t>Matrículas en las instituciones de Educación Superior en Cuba</a:t>
            </a:r>
            <a:endParaRPr lang="es-ES" sz="24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439037" y="6525344"/>
            <a:ext cx="5499968" cy="338554"/>
          </a:xfrm>
          <a:prstGeom prst="rect">
            <a:avLst/>
          </a:prstGeom>
        </p:spPr>
        <p:txBody>
          <a:bodyPr wrap="none">
            <a:spAutoFit/>
          </a:bodyPr>
          <a:lstStyle/>
          <a:p>
            <a:pPr algn="r"/>
            <a:r>
              <a:rPr lang="es-ES" sz="1600" b="1" dirty="0">
                <a:solidFill>
                  <a:schemeClr val="bg1"/>
                </a:solidFill>
              </a:rPr>
              <a:t>Fuente: Prontuario de la Educación Superior en Cuba año </a:t>
            </a:r>
            <a:r>
              <a:rPr lang="es-ES" sz="1600" b="1" dirty="0" smtClean="0">
                <a:solidFill>
                  <a:schemeClr val="bg1"/>
                </a:solidFill>
              </a:rPr>
              <a:t>2018</a:t>
            </a:r>
            <a:endParaRPr lang="es-ES" sz="1600" b="1" dirty="0">
              <a:solidFill>
                <a:schemeClr val="bg1"/>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pic>
        <p:nvPicPr>
          <p:cNvPr id="9" name="Imagen 8"/>
          <p:cNvPicPr>
            <a:picLocks noChangeAspect="1"/>
          </p:cNvPicPr>
          <p:nvPr/>
        </p:nvPicPr>
        <p:blipFill>
          <a:blip r:embed="rId5"/>
          <a:stretch>
            <a:fillRect/>
          </a:stretch>
        </p:blipFill>
        <p:spPr>
          <a:xfrm>
            <a:off x="2859380" y="1151519"/>
            <a:ext cx="9104575" cy="4656858"/>
          </a:xfrm>
          <a:prstGeom prst="rect">
            <a:avLst/>
          </a:prstGeom>
        </p:spPr>
      </p:pic>
    </p:spTree>
    <p:extLst>
      <p:ext uri="{BB962C8B-B14F-4D97-AF65-F5344CB8AC3E}">
        <p14:creationId xmlns:p14="http://schemas.microsoft.com/office/powerpoint/2010/main" val="37481130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400" b="1" dirty="0" smtClean="0">
                <a:solidFill>
                  <a:schemeClr val="bg1"/>
                </a:solidFill>
              </a:rPr>
              <a:t>Matrículas en las instituciones de Educación Superior en Cuba</a:t>
            </a:r>
            <a:endParaRPr lang="es-ES" sz="24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439037" y="6525344"/>
            <a:ext cx="5499968" cy="338554"/>
          </a:xfrm>
          <a:prstGeom prst="rect">
            <a:avLst/>
          </a:prstGeom>
        </p:spPr>
        <p:txBody>
          <a:bodyPr wrap="none">
            <a:spAutoFit/>
          </a:bodyPr>
          <a:lstStyle/>
          <a:p>
            <a:pPr algn="r"/>
            <a:r>
              <a:rPr lang="es-ES" sz="1600" b="1" dirty="0">
                <a:solidFill>
                  <a:schemeClr val="bg1"/>
                </a:solidFill>
              </a:rPr>
              <a:t>Fuente: Prontuario de la Educación Superior en Cuba año </a:t>
            </a:r>
            <a:r>
              <a:rPr lang="es-ES" sz="1600" b="1" dirty="0" smtClean="0">
                <a:solidFill>
                  <a:schemeClr val="bg1"/>
                </a:solidFill>
              </a:rPr>
              <a:t>2019</a:t>
            </a:r>
            <a:endParaRPr lang="es-ES" sz="1600" b="1" dirty="0">
              <a:solidFill>
                <a:schemeClr val="bg1"/>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pic>
        <p:nvPicPr>
          <p:cNvPr id="15" name="Imagen 14"/>
          <p:cNvPicPr>
            <a:picLocks noChangeAspect="1"/>
          </p:cNvPicPr>
          <p:nvPr/>
        </p:nvPicPr>
        <p:blipFill>
          <a:blip r:embed="rId5"/>
          <a:stretch>
            <a:fillRect/>
          </a:stretch>
        </p:blipFill>
        <p:spPr>
          <a:xfrm>
            <a:off x="3006754" y="1556792"/>
            <a:ext cx="9185246" cy="4037545"/>
          </a:xfrm>
          <a:prstGeom prst="rect">
            <a:avLst/>
          </a:prstGeom>
        </p:spPr>
      </p:pic>
    </p:spTree>
    <p:extLst>
      <p:ext uri="{BB962C8B-B14F-4D97-AF65-F5344CB8AC3E}">
        <p14:creationId xmlns:p14="http://schemas.microsoft.com/office/powerpoint/2010/main" val="3602543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1. Fin a la Pobreza</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7419626" y="6525344"/>
            <a:ext cx="4519379" cy="338554"/>
          </a:xfrm>
          <a:prstGeom prst="rect">
            <a:avLst/>
          </a:prstGeom>
        </p:spPr>
        <p:txBody>
          <a:bodyPr wrap="none">
            <a:spAutoFit/>
          </a:bodyPr>
          <a:lstStyle/>
          <a:p>
            <a:pPr algn="r"/>
            <a:r>
              <a:rPr lang="es-ES" sz="1600" b="1" dirty="0">
                <a:solidFill>
                  <a:schemeClr val="bg1"/>
                </a:solidFill>
              </a:rPr>
              <a:t>http://www.informenacionalvoluntario_Cuba.mep</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sp>
        <p:nvSpPr>
          <p:cNvPr id="15" name="Rectángulo 14"/>
          <p:cNvSpPr/>
          <p:nvPr/>
        </p:nvSpPr>
        <p:spPr>
          <a:xfrm>
            <a:off x="6023991" y="4019525"/>
            <a:ext cx="5976665" cy="2308324"/>
          </a:xfrm>
          <a:prstGeom prst="rect">
            <a:avLst/>
          </a:prstGeom>
        </p:spPr>
        <p:txBody>
          <a:bodyPr wrap="square">
            <a:spAutoFit/>
          </a:bodyPr>
          <a:lstStyle/>
          <a:p>
            <a:pPr algn="just"/>
            <a:r>
              <a:rPr lang="es-ES" sz="2400" b="1" dirty="0" smtClean="0">
                <a:solidFill>
                  <a:srgbClr val="000000"/>
                </a:solidFill>
                <a:latin typeface="Calibri Light" panose="020F0302020204030204" pitchFamily="34" charset="0"/>
                <a:cs typeface="Calibri Light" panose="020F0302020204030204" pitchFamily="34" charset="0"/>
              </a:rPr>
              <a:t>Esperanza </a:t>
            </a:r>
            <a:r>
              <a:rPr lang="es-ES" sz="2400" b="1" dirty="0">
                <a:solidFill>
                  <a:srgbClr val="000000"/>
                </a:solidFill>
                <a:latin typeface="Calibri Light" panose="020F0302020204030204" pitchFamily="34" charset="0"/>
                <a:cs typeface="Calibri Light" panose="020F0302020204030204" pitchFamily="34" charset="0"/>
              </a:rPr>
              <a:t>de vida al nacer: </a:t>
            </a:r>
            <a:r>
              <a:rPr lang="es-ES" sz="2400" b="1" dirty="0" smtClean="0">
                <a:solidFill>
                  <a:srgbClr val="000000"/>
                </a:solidFill>
                <a:latin typeface="Calibri Light" panose="020F0302020204030204" pitchFamily="34" charset="0"/>
                <a:cs typeface="Calibri Light" panose="020F0302020204030204" pitchFamily="34" charset="0"/>
              </a:rPr>
              <a:t>Estimado </a:t>
            </a:r>
            <a:r>
              <a:rPr lang="es-ES" sz="2400" b="1" dirty="0">
                <a:solidFill>
                  <a:srgbClr val="000000"/>
                </a:solidFill>
                <a:latin typeface="Calibri Light" panose="020F0302020204030204" pitchFamily="34" charset="0"/>
                <a:cs typeface="Calibri Light" panose="020F0302020204030204" pitchFamily="34" charset="0"/>
              </a:rPr>
              <a:t>2017:</a:t>
            </a:r>
            <a:r>
              <a:rPr lang="es-ES" sz="2400" dirty="0">
                <a:solidFill>
                  <a:srgbClr val="000000"/>
                </a:solidFill>
                <a:latin typeface="Calibri Light" panose="020F0302020204030204" pitchFamily="34" charset="0"/>
                <a:cs typeface="Calibri Light" panose="020F0302020204030204" pitchFamily="34" charset="0"/>
              </a:rPr>
              <a:t> </a:t>
            </a:r>
            <a:endParaRPr lang="es-ES" sz="2400" dirty="0" smtClean="0">
              <a:solidFill>
                <a:srgbClr val="000000"/>
              </a:solidFill>
              <a:latin typeface="Calibri Light" panose="020F0302020204030204" pitchFamily="34" charset="0"/>
              <a:cs typeface="Calibri Light" panose="020F0302020204030204" pitchFamily="34" charset="0"/>
            </a:endParaRPr>
          </a:p>
          <a:p>
            <a:pPr algn="just"/>
            <a:r>
              <a:rPr lang="es-ES" sz="2400" dirty="0" smtClean="0">
                <a:solidFill>
                  <a:srgbClr val="000000"/>
                </a:solidFill>
                <a:latin typeface="Calibri Light" panose="020F0302020204030204" pitchFamily="34" charset="0"/>
                <a:cs typeface="Calibri Light" panose="020F0302020204030204" pitchFamily="34" charset="0"/>
              </a:rPr>
              <a:t>79,9 </a:t>
            </a:r>
            <a:r>
              <a:rPr lang="es-ES" sz="2400" dirty="0">
                <a:solidFill>
                  <a:srgbClr val="000000"/>
                </a:solidFill>
                <a:latin typeface="Calibri Light" panose="020F0302020204030204" pitchFamily="34" charset="0"/>
                <a:cs typeface="Calibri Light" panose="020F0302020204030204" pitchFamily="34" charset="0"/>
              </a:rPr>
              <a:t>años. Lugar 33 en el mundo. </a:t>
            </a:r>
          </a:p>
          <a:p>
            <a:pPr algn="just"/>
            <a:r>
              <a:rPr lang="es-ES" sz="2400" b="1" dirty="0" smtClean="0">
                <a:solidFill>
                  <a:srgbClr val="000000"/>
                </a:solidFill>
                <a:latin typeface="Calibri Light" panose="020F0302020204030204" pitchFamily="34" charset="0"/>
                <a:cs typeface="Calibri Light" panose="020F0302020204030204" pitchFamily="34" charset="0"/>
              </a:rPr>
              <a:t>Años </a:t>
            </a:r>
            <a:r>
              <a:rPr lang="es-ES" sz="2400" b="1" dirty="0">
                <a:solidFill>
                  <a:srgbClr val="000000"/>
                </a:solidFill>
                <a:latin typeface="Calibri Light" panose="020F0302020204030204" pitchFamily="34" charset="0"/>
                <a:cs typeface="Calibri Light" panose="020F0302020204030204" pitchFamily="34" charset="0"/>
              </a:rPr>
              <a:t>promedio de escolaridad: </a:t>
            </a:r>
            <a:r>
              <a:rPr lang="es-ES" sz="2400" b="1" dirty="0" smtClean="0">
                <a:solidFill>
                  <a:srgbClr val="000000"/>
                </a:solidFill>
                <a:latin typeface="Calibri Light" panose="020F0302020204030204" pitchFamily="34" charset="0"/>
                <a:cs typeface="Calibri Light" panose="020F0302020204030204" pitchFamily="34" charset="0"/>
              </a:rPr>
              <a:t>Estimado 2017</a:t>
            </a:r>
            <a:r>
              <a:rPr lang="es-ES" sz="2400" b="1" dirty="0">
                <a:solidFill>
                  <a:srgbClr val="000000"/>
                </a:solidFill>
                <a:latin typeface="Calibri Light" panose="020F0302020204030204" pitchFamily="34" charset="0"/>
                <a:cs typeface="Calibri Light" panose="020F0302020204030204" pitchFamily="34" charset="0"/>
              </a:rPr>
              <a:t>:</a:t>
            </a:r>
            <a:r>
              <a:rPr lang="es-ES" sz="2400" dirty="0">
                <a:solidFill>
                  <a:srgbClr val="000000"/>
                </a:solidFill>
                <a:latin typeface="Calibri Light" panose="020F0302020204030204" pitchFamily="34" charset="0"/>
                <a:cs typeface="Calibri Light" panose="020F0302020204030204" pitchFamily="34" charset="0"/>
              </a:rPr>
              <a:t> 11,8 años. Lugar 38 en el mundo. </a:t>
            </a:r>
          </a:p>
          <a:p>
            <a:pPr algn="just"/>
            <a:r>
              <a:rPr lang="es-ES" sz="2400" b="1" dirty="0" smtClean="0">
                <a:solidFill>
                  <a:srgbClr val="000000"/>
                </a:solidFill>
                <a:latin typeface="Calibri Light" panose="020F0302020204030204" pitchFamily="34" charset="0"/>
                <a:cs typeface="Calibri Light" panose="020F0302020204030204" pitchFamily="34" charset="0"/>
              </a:rPr>
              <a:t>Años </a:t>
            </a:r>
            <a:r>
              <a:rPr lang="es-ES" sz="2400" b="1" dirty="0">
                <a:solidFill>
                  <a:srgbClr val="000000"/>
                </a:solidFill>
                <a:latin typeface="Calibri Light" panose="020F0302020204030204" pitchFamily="34" charset="0"/>
                <a:cs typeface="Calibri Light" panose="020F0302020204030204" pitchFamily="34" charset="0"/>
              </a:rPr>
              <a:t>esperados de escolarización:</a:t>
            </a:r>
            <a:r>
              <a:rPr lang="es-ES" sz="2400" dirty="0">
                <a:solidFill>
                  <a:srgbClr val="000000"/>
                </a:solidFill>
                <a:latin typeface="Calibri Light" panose="020F0302020204030204" pitchFamily="34" charset="0"/>
                <a:cs typeface="Calibri Light" panose="020F0302020204030204" pitchFamily="34" charset="0"/>
              </a:rPr>
              <a:t> 14,0 años. Lugar 77 en el mundo. </a:t>
            </a:r>
          </a:p>
        </p:txBody>
      </p:sp>
      <p:sp>
        <p:nvSpPr>
          <p:cNvPr id="16" name="Rectángulo 15"/>
          <p:cNvSpPr/>
          <p:nvPr/>
        </p:nvSpPr>
        <p:spPr>
          <a:xfrm>
            <a:off x="3512362" y="1416316"/>
            <a:ext cx="5535966" cy="2308324"/>
          </a:xfrm>
          <a:prstGeom prst="rect">
            <a:avLst/>
          </a:prstGeom>
        </p:spPr>
        <p:txBody>
          <a:bodyPr wrap="square">
            <a:spAutoFit/>
          </a:bodyPr>
          <a:lstStyle/>
          <a:p>
            <a:pPr algn="just"/>
            <a:r>
              <a:rPr lang="es-ES" sz="2400" dirty="0" smtClean="0">
                <a:solidFill>
                  <a:srgbClr val="000000"/>
                </a:solidFill>
                <a:latin typeface="Calibri Light" panose="020F0302020204030204" pitchFamily="34" charset="0"/>
                <a:cs typeface="Calibri Light" panose="020F0302020204030204" pitchFamily="34" charset="0"/>
              </a:rPr>
              <a:t>En </a:t>
            </a:r>
            <a:r>
              <a:rPr lang="es-ES" sz="2400" dirty="0">
                <a:solidFill>
                  <a:srgbClr val="000000"/>
                </a:solidFill>
                <a:latin typeface="Calibri Light" panose="020F0302020204030204" pitchFamily="34" charset="0"/>
                <a:cs typeface="Calibri Light" panose="020F0302020204030204" pitchFamily="34" charset="0"/>
              </a:rPr>
              <a:t>la edición 2018 del Informe Mundial de este índice, Cuba ocupa el lugar 73 en el mundo en el año 2017, entre 189 países, clasificándose entre los países de desarrollo humano alto, con un valor de 0,777, superior al del 2016. </a:t>
            </a: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2384" y="1322239"/>
            <a:ext cx="2143125" cy="2143125"/>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3476" y="3990880"/>
            <a:ext cx="2298109" cy="2298109"/>
          </a:xfrm>
          <a:prstGeom prst="rect">
            <a:avLst/>
          </a:prstGeom>
        </p:spPr>
      </p:pic>
    </p:spTree>
    <p:extLst>
      <p:ext uri="{BB962C8B-B14F-4D97-AF65-F5344CB8AC3E}">
        <p14:creationId xmlns:p14="http://schemas.microsoft.com/office/powerpoint/2010/main" val="678394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smtClean="0">
                <a:solidFill>
                  <a:schemeClr val="bg1"/>
                </a:solidFill>
              </a:rPr>
              <a:t>Educación Superior: Más de 78 mil plazas a aspirantes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7419626" y="6525344"/>
            <a:ext cx="4519379" cy="338554"/>
          </a:xfrm>
          <a:prstGeom prst="rect">
            <a:avLst/>
          </a:prstGeom>
        </p:spPr>
        <p:txBody>
          <a:bodyPr wrap="none">
            <a:spAutoFit/>
          </a:bodyPr>
          <a:lstStyle/>
          <a:p>
            <a:pPr algn="r"/>
            <a:r>
              <a:rPr lang="es-ES" sz="1600" b="1" dirty="0">
                <a:solidFill>
                  <a:schemeClr val="bg1"/>
                </a:solidFill>
              </a:rPr>
              <a:t>http://www.informenacionalvoluntario_Cuba.mep</a:t>
            </a: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pic>
        <p:nvPicPr>
          <p:cNvPr id="17" name="Imagen 16"/>
          <p:cNvPicPr>
            <a:picLocks noChangeAspect="1"/>
          </p:cNvPicPr>
          <p:nvPr/>
        </p:nvPicPr>
        <p:blipFill rotWithShape="1">
          <a:blip r:embed="rId5" cstate="print">
            <a:extLst>
              <a:ext uri="{28A0092B-C50C-407E-A947-70E740481C1C}">
                <a14:useLocalDpi xmlns:a14="http://schemas.microsoft.com/office/drawing/2010/main" val="0"/>
              </a:ext>
            </a:extLst>
          </a:blip>
          <a:srcRect l="26093"/>
          <a:stretch/>
        </p:blipFill>
        <p:spPr>
          <a:xfrm>
            <a:off x="3287688" y="1268760"/>
            <a:ext cx="2899257" cy="2038634"/>
          </a:xfrm>
          <a:prstGeom prst="rect">
            <a:avLst/>
          </a:prstGeom>
        </p:spPr>
      </p:pic>
      <p:pic>
        <p:nvPicPr>
          <p:cNvPr id="18" name="Imagen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8626" y="1268760"/>
            <a:ext cx="2726046" cy="2048451"/>
          </a:xfrm>
          <a:prstGeom prst="rect">
            <a:avLst/>
          </a:prstGeom>
        </p:spPr>
      </p:pic>
      <p:pic>
        <p:nvPicPr>
          <p:cNvPr id="19" name="Imagen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116" y="1273715"/>
            <a:ext cx="3065244" cy="2043496"/>
          </a:xfrm>
          <a:prstGeom prst="rect">
            <a:avLst/>
          </a:prstGeom>
        </p:spPr>
      </p:pic>
      <p:graphicFrame>
        <p:nvGraphicFramePr>
          <p:cNvPr id="20" name="Tabla 19"/>
          <p:cNvGraphicFramePr>
            <a:graphicFrameLocks noGrp="1"/>
          </p:cNvGraphicFramePr>
          <p:nvPr>
            <p:extLst>
              <p:ext uri="{D42A27DB-BD31-4B8C-83A1-F6EECF244321}">
                <p14:modId xmlns:p14="http://schemas.microsoft.com/office/powerpoint/2010/main" val="1487743205"/>
              </p:ext>
            </p:extLst>
          </p:nvPr>
        </p:nvGraphicFramePr>
        <p:xfrm>
          <a:off x="4727848" y="3436600"/>
          <a:ext cx="6877424" cy="1432560"/>
        </p:xfrm>
        <a:graphic>
          <a:graphicData uri="http://schemas.openxmlformats.org/drawingml/2006/table">
            <a:tbl>
              <a:tblPr/>
              <a:tblGrid>
                <a:gridCol w="1495092"/>
                <a:gridCol w="635414"/>
                <a:gridCol w="742313"/>
                <a:gridCol w="777311"/>
                <a:gridCol w="673676"/>
                <a:gridCol w="681015"/>
                <a:gridCol w="681015"/>
                <a:gridCol w="595794"/>
                <a:gridCol w="595794"/>
              </a:tblGrid>
              <a:tr h="426691">
                <a:tc gridSpan="2">
                  <a:txBody>
                    <a:bodyPr/>
                    <a:lstStyle/>
                    <a:p>
                      <a:r>
                        <a:rPr lang="es-ES" sz="1200" b="1" dirty="0">
                          <a:solidFill>
                            <a:srgbClr val="000000"/>
                          </a:solidFill>
                          <a:effectLst/>
                          <a:latin typeface="Arial" panose="020B0604020202020204" pitchFamily="34" charset="0"/>
                        </a:rPr>
                        <a:t>TOTAL</a:t>
                      </a:r>
                      <a:endParaRPr lang="es-ES" sz="3200" dirty="0">
                        <a:effectLst/>
                      </a:endParaRPr>
                    </a:p>
                  </a:txBody>
                  <a:tcPr anchor="ctr">
                    <a:lnL>
                      <a:noFill/>
                    </a:lnL>
                    <a:lnR>
                      <a:noFill/>
                    </a:lnR>
                    <a:lnT>
                      <a:noFill/>
                    </a:lnT>
                    <a:lnB>
                      <a:noFill/>
                    </a:lnB>
                  </a:tcPr>
                </a:tc>
                <a:tc hMerge="1">
                  <a:txBody>
                    <a:bodyPr/>
                    <a:lstStyle/>
                    <a:p>
                      <a:endParaRPr lang="es-ES"/>
                    </a:p>
                  </a:txBody>
                  <a:tcPr/>
                </a:tc>
                <a:tc gridSpan="2">
                  <a:txBody>
                    <a:bodyPr/>
                    <a:lstStyle/>
                    <a:p>
                      <a:r>
                        <a:rPr lang="es-ES" sz="1200" b="1">
                          <a:solidFill>
                            <a:srgbClr val="000000"/>
                          </a:solidFill>
                          <a:effectLst/>
                          <a:latin typeface="Arial" panose="020B0604020202020204" pitchFamily="34" charset="0"/>
                        </a:rPr>
                        <a:t>CURSO DIURNO</a:t>
                      </a:r>
                      <a:endParaRPr lang="es-ES" sz="3200">
                        <a:effectLst/>
                      </a:endParaRPr>
                    </a:p>
                  </a:txBody>
                  <a:tcPr anchor="ctr">
                    <a:lnL>
                      <a:noFill/>
                    </a:lnL>
                    <a:lnR>
                      <a:noFill/>
                    </a:lnR>
                    <a:lnT>
                      <a:noFill/>
                    </a:lnT>
                    <a:lnB>
                      <a:noFill/>
                    </a:lnB>
                  </a:tcPr>
                </a:tc>
                <a:tc hMerge="1">
                  <a:txBody>
                    <a:bodyPr/>
                    <a:lstStyle/>
                    <a:p>
                      <a:endParaRPr lang="es-ES"/>
                    </a:p>
                  </a:txBody>
                  <a:tcPr/>
                </a:tc>
                <a:tc gridSpan="2">
                  <a:txBody>
                    <a:bodyPr/>
                    <a:lstStyle/>
                    <a:p>
                      <a:r>
                        <a:rPr lang="es-ES" sz="1200" b="1">
                          <a:solidFill>
                            <a:srgbClr val="000000"/>
                          </a:solidFill>
                          <a:effectLst/>
                          <a:latin typeface="Arial" panose="020B0604020202020204" pitchFamily="34" charset="0"/>
                        </a:rPr>
                        <a:t>CURSO POR ENCUENTROS</a:t>
                      </a:r>
                      <a:endParaRPr lang="es-ES" sz="3200">
                        <a:effectLst/>
                      </a:endParaRPr>
                    </a:p>
                  </a:txBody>
                  <a:tcPr anchor="ctr">
                    <a:lnL>
                      <a:noFill/>
                    </a:lnL>
                    <a:lnR>
                      <a:noFill/>
                    </a:lnR>
                    <a:lnT>
                      <a:noFill/>
                    </a:lnT>
                    <a:lnB>
                      <a:noFill/>
                    </a:lnB>
                  </a:tcPr>
                </a:tc>
                <a:tc hMerge="1">
                  <a:txBody>
                    <a:bodyPr/>
                    <a:lstStyle/>
                    <a:p>
                      <a:endParaRPr lang="es-ES"/>
                    </a:p>
                  </a:txBody>
                  <a:tcPr/>
                </a:tc>
                <a:tc gridSpan="2">
                  <a:txBody>
                    <a:bodyPr/>
                    <a:lstStyle/>
                    <a:p>
                      <a:r>
                        <a:rPr lang="es-ES" sz="1200" b="1">
                          <a:solidFill>
                            <a:srgbClr val="000000"/>
                          </a:solidFill>
                          <a:effectLst/>
                          <a:latin typeface="Arial" panose="020B0604020202020204" pitchFamily="34" charset="0"/>
                        </a:rPr>
                        <a:t>EDUCACIÓN A DISTANCIA</a:t>
                      </a:r>
                      <a:endParaRPr lang="es-ES" sz="3200">
                        <a:effectLst/>
                      </a:endParaRPr>
                    </a:p>
                  </a:txBody>
                  <a:tcPr anchor="ctr">
                    <a:lnL>
                      <a:noFill/>
                    </a:lnL>
                    <a:lnR>
                      <a:noFill/>
                    </a:lnR>
                    <a:lnT>
                      <a:noFill/>
                    </a:lnT>
                    <a:lnB>
                      <a:noFill/>
                    </a:lnB>
                  </a:tcPr>
                </a:tc>
                <a:tc hMerge="1">
                  <a:txBody>
                    <a:bodyPr/>
                    <a:lstStyle/>
                    <a:p>
                      <a:endParaRPr lang="es-ES"/>
                    </a:p>
                  </a:txBody>
                  <a:tcPr/>
                </a:tc>
                <a:tc>
                  <a:txBody>
                    <a:bodyPr/>
                    <a:lstStyle/>
                    <a:p>
                      <a:endParaRPr lang="es-ES" sz="3200"/>
                    </a:p>
                  </a:txBody>
                  <a:tcPr>
                    <a:lnL>
                      <a:noFill/>
                    </a:lnL>
                  </a:tcPr>
                </a:tc>
              </a:tr>
              <a:tr h="426691">
                <a:tc>
                  <a:txBody>
                    <a:bodyPr/>
                    <a:lstStyle/>
                    <a:p>
                      <a:r>
                        <a:rPr lang="es-ES" sz="3200" dirty="0">
                          <a:effectLst/>
                        </a:rPr>
                        <a:t> </a:t>
                      </a: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2019</a:t>
                      </a:r>
                      <a:endParaRPr lang="es-ES" sz="320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2018</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2019</a:t>
                      </a:r>
                      <a:endParaRPr lang="es-ES" sz="320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2018</a:t>
                      </a:r>
                      <a:endParaRPr lang="es-ES" sz="3200">
                        <a:effectLst/>
                      </a:endParaRPr>
                    </a:p>
                  </a:txBody>
                  <a:tcPr anchor="ctr">
                    <a:lnL>
                      <a:noFill/>
                    </a:lnL>
                    <a:lnR>
                      <a:noFill/>
                    </a:lnR>
                    <a:lnT>
                      <a:noFill/>
                    </a:lnT>
                    <a:lnB>
                      <a:noFill/>
                    </a:lnB>
                  </a:tcPr>
                </a:tc>
                <a:tc>
                  <a:txBody>
                    <a:bodyPr/>
                    <a:lstStyle/>
                    <a:p>
                      <a:r>
                        <a:rPr lang="es-ES" sz="1200" b="1" dirty="0">
                          <a:solidFill>
                            <a:srgbClr val="000000"/>
                          </a:solidFill>
                          <a:effectLst/>
                          <a:latin typeface="Arial" panose="020B0604020202020204" pitchFamily="34" charset="0"/>
                        </a:rPr>
                        <a:t>2019</a:t>
                      </a:r>
                      <a:endParaRPr lang="es-ES" sz="3200" dirty="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2018</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2019</a:t>
                      </a:r>
                      <a:endParaRPr lang="es-ES" sz="320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2018</a:t>
                      </a:r>
                      <a:endParaRPr lang="es-ES" sz="3200">
                        <a:effectLst/>
                      </a:endParaRPr>
                    </a:p>
                  </a:txBody>
                  <a:tcPr anchor="ctr">
                    <a:lnL>
                      <a:noFill/>
                    </a:lnL>
                    <a:lnR>
                      <a:noFill/>
                    </a:lnR>
                    <a:lnB>
                      <a:noFill/>
                    </a:lnB>
                  </a:tcPr>
                </a:tc>
              </a:tr>
              <a:tr h="266682">
                <a:tc>
                  <a:txBody>
                    <a:bodyPr/>
                    <a:lstStyle/>
                    <a:p>
                      <a:r>
                        <a:rPr lang="es-ES" sz="1200" b="1">
                          <a:solidFill>
                            <a:srgbClr val="000000"/>
                          </a:solidFill>
                          <a:effectLst/>
                          <a:latin typeface="Arial" panose="020B0604020202020204" pitchFamily="34" charset="0"/>
                        </a:rPr>
                        <a:t>TOTAL</a:t>
                      </a:r>
                      <a:endParaRPr lang="es-ES" sz="3200">
                        <a:effectLst/>
                      </a:endParaRPr>
                    </a:p>
                  </a:txBody>
                  <a:tcPr anchor="ctr">
                    <a:lnL>
                      <a:noFill/>
                    </a:lnL>
                    <a:lnR>
                      <a:noFill/>
                    </a:lnR>
                    <a:lnT>
                      <a:noFill/>
                    </a:lnT>
                    <a:lnB>
                      <a:noFill/>
                    </a:lnB>
                  </a:tcPr>
                </a:tc>
                <a:tc>
                  <a:txBody>
                    <a:bodyPr/>
                    <a:lstStyle/>
                    <a:p>
                      <a:r>
                        <a:rPr lang="es-ES" sz="1200" b="1" dirty="0">
                          <a:solidFill>
                            <a:srgbClr val="000000"/>
                          </a:solidFill>
                          <a:effectLst/>
                          <a:latin typeface="Arial" panose="020B0604020202020204" pitchFamily="34" charset="0"/>
                        </a:rPr>
                        <a:t>79465</a:t>
                      </a:r>
                      <a:endParaRPr lang="es-ES" sz="3200" dirty="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79053</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38373</a:t>
                      </a:r>
                      <a:endParaRPr lang="es-ES" sz="3200">
                        <a:effectLst/>
                      </a:endParaRPr>
                    </a:p>
                  </a:txBody>
                  <a:tcPr anchor="ctr">
                    <a:lnL>
                      <a:noFill/>
                    </a:lnL>
                    <a:lnR>
                      <a:noFill/>
                    </a:lnR>
                    <a:lnT>
                      <a:noFill/>
                    </a:lnT>
                    <a:lnB>
                      <a:noFill/>
                    </a:lnB>
                  </a:tcPr>
                </a:tc>
                <a:tc>
                  <a:txBody>
                    <a:bodyPr/>
                    <a:lstStyle/>
                    <a:p>
                      <a:r>
                        <a:rPr lang="es-ES" sz="1200">
                          <a:solidFill>
                            <a:srgbClr val="000000"/>
                          </a:solidFill>
                          <a:effectLst/>
                          <a:latin typeface="Arial" panose="020B0604020202020204" pitchFamily="34" charset="0"/>
                        </a:rPr>
                        <a:t>38433</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36897</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36425</a:t>
                      </a:r>
                      <a:endParaRPr lang="es-ES" sz="3200">
                        <a:effectLst/>
                      </a:endParaRPr>
                    </a:p>
                  </a:txBody>
                  <a:tcPr anchor="ctr">
                    <a:lnL>
                      <a:noFill/>
                    </a:lnL>
                    <a:lnR>
                      <a:noFill/>
                    </a:lnR>
                    <a:lnT>
                      <a:noFill/>
                    </a:lnT>
                    <a:lnB>
                      <a:noFill/>
                    </a:lnB>
                  </a:tcPr>
                </a:tc>
                <a:tc>
                  <a:txBody>
                    <a:bodyPr/>
                    <a:lstStyle/>
                    <a:p>
                      <a:r>
                        <a:rPr lang="es-ES" sz="1200" b="1">
                          <a:solidFill>
                            <a:srgbClr val="000000"/>
                          </a:solidFill>
                          <a:effectLst/>
                          <a:latin typeface="Arial" panose="020B0604020202020204" pitchFamily="34" charset="0"/>
                        </a:rPr>
                        <a:t>4195</a:t>
                      </a:r>
                      <a:endParaRPr lang="es-ES" sz="3200">
                        <a:effectLst/>
                      </a:endParaRPr>
                    </a:p>
                  </a:txBody>
                  <a:tcPr anchor="ctr">
                    <a:lnL>
                      <a:noFill/>
                    </a:lnL>
                    <a:lnR>
                      <a:noFill/>
                    </a:lnR>
                    <a:lnT>
                      <a:noFill/>
                    </a:lnT>
                    <a:lnB>
                      <a:noFill/>
                    </a:lnB>
                  </a:tcPr>
                </a:tc>
                <a:tc>
                  <a:txBody>
                    <a:bodyPr/>
                    <a:lstStyle/>
                    <a:p>
                      <a:r>
                        <a:rPr lang="es-ES" sz="1200" dirty="0">
                          <a:solidFill>
                            <a:srgbClr val="000000"/>
                          </a:solidFill>
                          <a:effectLst/>
                          <a:latin typeface="Arial" panose="020B0604020202020204" pitchFamily="34" charset="0"/>
                        </a:rPr>
                        <a:t>4195</a:t>
                      </a:r>
                      <a:endParaRPr lang="es-ES" sz="3200" dirty="0">
                        <a:effectLst/>
                      </a:endParaRPr>
                    </a:p>
                  </a:txBody>
                  <a:tcPr anchor="ctr">
                    <a:lnL>
                      <a:noFill/>
                    </a:lnL>
                    <a:lnR>
                      <a:noFill/>
                    </a:lnR>
                    <a:lnT>
                      <a:noFill/>
                    </a:lnT>
                    <a:lnB>
                      <a:noFill/>
                    </a:lnB>
                  </a:tcPr>
                </a:tc>
              </a:tr>
            </a:tbl>
          </a:graphicData>
        </a:graphic>
      </p:graphicFrame>
      <p:sp>
        <p:nvSpPr>
          <p:cNvPr id="2" name="Rectángulo 1"/>
          <p:cNvSpPr/>
          <p:nvPr/>
        </p:nvSpPr>
        <p:spPr>
          <a:xfrm>
            <a:off x="346483" y="4941168"/>
            <a:ext cx="11592521" cy="1754326"/>
          </a:xfrm>
          <a:prstGeom prst="rect">
            <a:avLst/>
          </a:prstGeom>
        </p:spPr>
        <p:txBody>
          <a:bodyPr wrap="square">
            <a:spAutoFit/>
          </a:bodyPr>
          <a:lstStyle/>
          <a:p>
            <a:pPr marL="285750" indent="-285750" algn="just">
              <a:buFont typeface="Arial" panose="020B0604020202020204" pitchFamily="34" charset="0"/>
              <a:buChar char="•"/>
            </a:pPr>
            <a:r>
              <a:rPr lang="es-ES" dirty="0" smtClean="0">
                <a:latin typeface="Calibri Light" panose="020F0302020204030204" pitchFamily="34" charset="0"/>
                <a:cs typeface="Calibri Light" panose="020F0302020204030204" pitchFamily="34" charset="0"/>
              </a:rPr>
              <a:t>Requisito </a:t>
            </a:r>
            <a:r>
              <a:rPr lang="es-ES" dirty="0">
                <a:latin typeface="Calibri Light" panose="020F0302020204030204" pitchFamily="34" charset="0"/>
                <a:cs typeface="Calibri Light" panose="020F0302020204030204" pitchFamily="34" charset="0"/>
              </a:rPr>
              <a:t>para el ingreso al Curso Diurno aprobar con un mínimo de 60 puntos cada uno de los exámenes: Matemática, Español e Historia de </a:t>
            </a:r>
            <a:r>
              <a:rPr lang="es-ES" dirty="0" smtClean="0">
                <a:latin typeface="Calibri Light" panose="020F0302020204030204" pitchFamily="34" charset="0"/>
                <a:cs typeface="Calibri Light" panose="020F0302020204030204" pitchFamily="34" charset="0"/>
              </a:rPr>
              <a:t>Cuba</a:t>
            </a:r>
            <a:endParaRPr lang="es-ES" dirty="0">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s-ES" dirty="0">
                <a:latin typeface="Calibri Light" panose="020F0302020204030204" pitchFamily="34" charset="0"/>
                <a:cs typeface="Calibri Light" panose="020F0302020204030204" pitchFamily="34" charset="0"/>
              </a:rPr>
              <a:t>Se  puede solicitar entre las opciones (10) programas de formación del Nivel de Educación Superior de Ciclo Corto</a:t>
            </a:r>
          </a:p>
          <a:p>
            <a:pPr marL="285750" indent="-285750" algn="just">
              <a:buFont typeface="Arial" panose="020B0604020202020204" pitchFamily="34" charset="0"/>
              <a:buChar char="•"/>
            </a:pPr>
            <a:r>
              <a:rPr lang="es-ES" dirty="0">
                <a:solidFill>
                  <a:prstClr val="black"/>
                </a:solidFill>
                <a:latin typeface="Calibri Light" panose="020F0302020204030204" pitchFamily="34" charset="0"/>
                <a:cs typeface="Calibri Light" panose="020F0302020204030204" pitchFamily="34" charset="0"/>
              </a:rPr>
              <a:t>El plan de plazas se cubrió en un 86,0%, siendo </a:t>
            </a:r>
            <a:r>
              <a:rPr lang="es-ES" dirty="0" smtClean="0">
                <a:solidFill>
                  <a:prstClr val="black"/>
                </a:solidFill>
                <a:latin typeface="Calibri Light" panose="020F0302020204030204" pitchFamily="34" charset="0"/>
                <a:cs typeface="Calibri Light" panose="020F0302020204030204" pitchFamily="34" charset="0"/>
              </a:rPr>
              <a:t>el Curso </a:t>
            </a:r>
            <a:r>
              <a:rPr lang="es-ES" dirty="0">
                <a:solidFill>
                  <a:prstClr val="black"/>
                </a:solidFill>
                <a:latin typeface="Calibri Light" panose="020F0302020204030204" pitchFamily="34" charset="0"/>
                <a:cs typeface="Calibri Light" panose="020F0302020204030204" pitchFamily="34" charset="0"/>
              </a:rPr>
              <a:t>a Distancia el de mejor cubrimiento con un 88,1%, seguido del </a:t>
            </a:r>
            <a:r>
              <a:rPr lang="es-ES" dirty="0" smtClean="0">
                <a:solidFill>
                  <a:prstClr val="black"/>
                </a:solidFill>
                <a:latin typeface="Calibri Light" panose="020F0302020204030204" pitchFamily="34" charset="0"/>
                <a:cs typeface="Calibri Light" panose="020F0302020204030204" pitchFamily="34" charset="0"/>
              </a:rPr>
              <a:t>Diurno con </a:t>
            </a:r>
            <a:r>
              <a:rPr lang="es-ES" dirty="0">
                <a:solidFill>
                  <a:prstClr val="black"/>
                </a:solidFill>
                <a:latin typeface="Calibri Light" panose="020F0302020204030204" pitchFamily="34" charset="0"/>
                <a:cs typeface="Calibri Light" panose="020F0302020204030204" pitchFamily="34" charset="0"/>
              </a:rPr>
              <a:t>un 87,8 % y del Curso Por Encuentro con un 84,1%.</a:t>
            </a:r>
          </a:p>
          <a:p>
            <a:pPr marL="285750" indent="-285750" algn="just">
              <a:buFont typeface="Arial" panose="020B0604020202020204" pitchFamily="34" charset="0"/>
              <a:buChar char="•"/>
            </a:pPr>
            <a:endParaRPr lang="es-E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630150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n-US" altLang="es-ES" sz="3600" b="1" dirty="0" err="1">
                <a:solidFill>
                  <a:schemeClr val="bg1"/>
                </a:solidFill>
              </a:rPr>
              <a:t>Doctorados</a:t>
            </a:r>
            <a:r>
              <a:rPr lang="en-US" altLang="es-ES" sz="3600" b="1" dirty="0">
                <a:solidFill>
                  <a:schemeClr val="bg1"/>
                </a:solidFill>
              </a:rPr>
              <a:t> </a:t>
            </a:r>
            <a:r>
              <a:rPr lang="en-US" altLang="es-ES" sz="3600" b="1" dirty="0" err="1">
                <a:solidFill>
                  <a:schemeClr val="bg1"/>
                </a:solidFill>
              </a:rPr>
              <a:t>otorgados</a:t>
            </a:r>
            <a:r>
              <a:rPr lang="en-US" altLang="es-ES" sz="3600" b="1" dirty="0">
                <a:solidFill>
                  <a:schemeClr val="bg1"/>
                </a:solidFill>
              </a:rPr>
              <a:t> 1977-2016</a:t>
            </a:r>
            <a:endParaRPr lang="es-ES" sz="36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6" y="1997235"/>
            <a:ext cx="3379868" cy="3312271"/>
          </a:xfrm>
          <a:prstGeom prst="rect">
            <a:avLst/>
          </a:prstGeom>
        </p:spPr>
      </p:pic>
      <p:pic>
        <p:nvPicPr>
          <p:cNvPr id="15" name="Imagen 14"/>
          <p:cNvPicPr>
            <a:picLocks noChangeAspect="1"/>
          </p:cNvPicPr>
          <p:nvPr/>
        </p:nvPicPr>
        <p:blipFill>
          <a:blip r:embed="rId5"/>
          <a:stretch>
            <a:fillRect/>
          </a:stretch>
        </p:blipFill>
        <p:spPr>
          <a:xfrm>
            <a:off x="3863752" y="1628800"/>
            <a:ext cx="7690223" cy="4248472"/>
          </a:xfrm>
          <a:prstGeom prst="rect">
            <a:avLst/>
          </a:prstGeom>
        </p:spPr>
      </p:pic>
      <p:sp>
        <p:nvSpPr>
          <p:cNvPr id="16" name="Text Box 4"/>
          <p:cNvSpPr txBox="1">
            <a:spLocks noChangeArrowheads="1"/>
          </p:cNvSpPr>
          <p:nvPr/>
        </p:nvSpPr>
        <p:spPr bwMode="auto">
          <a:xfrm>
            <a:off x="6951180" y="5676056"/>
            <a:ext cx="5072063" cy="646113"/>
          </a:xfrm>
          <a:prstGeom prst="rect">
            <a:avLst/>
          </a:prstGeom>
          <a:solidFill>
            <a:schemeClr val="bg1"/>
          </a:solidFill>
          <a:ln w="9525">
            <a:solidFill>
              <a:schemeClr val="accent1"/>
            </a:solidFill>
            <a:miter lim="800000"/>
            <a:headEnd/>
            <a:tailEnd/>
          </a:ln>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s-ES" sz="2800" b="1" i="0" u="none" strike="noStrike" kern="1200" cap="none" spc="0" normalizeH="0" baseline="0" noProof="0" dirty="0">
                <a:ln>
                  <a:noFill/>
                </a:ln>
                <a:solidFill>
                  <a:srgbClr val="17347D"/>
                </a:solidFill>
                <a:effectLst>
                  <a:outerShdw blurRad="38100" dist="38100" dir="2700000" algn="tl">
                    <a:srgbClr val="000000"/>
                  </a:outerShdw>
                </a:effectLst>
                <a:uLnTx/>
                <a:uFillTx/>
                <a:latin typeface="Verdana"/>
                <a:ea typeface="+mn-ea"/>
                <a:cs typeface="Arial" charset="0"/>
              </a:rPr>
              <a:t>        </a:t>
            </a:r>
            <a:r>
              <a:rPr kumimoji="0" lang="es-ES" sz="3600" b="1" i="0" u="none" strike="noStrike" kern="1200" cap="none" spc="0" normalizeH="0" baseline="0" noProof="0" dirty="0">
                <a:ln>
                  <a:noFill/>
                </a:ln>
                <a:solidFill>
                  <a:srgbClr val="17347D"/>
                </a:solidFill>
                <a:effectLst>
                  <a:outerShdw blurRad="38100" dist="38100" dir="2700000" algn="tl">
                    <a:srgbClr val="000000"/>
                  </a:outerShdw>
                </a:effectLst>
                <a:uLnTx/>
                <a:uFillTx/>
                <a:latin typeface="Verdana"/>
                <a:ea typeface="+mn-ea"/>
                <a:cs typeface="Arial" charset="0"/>
              </a:rPr>
              <a:t>Total</a:t>
            </a:r>
            <a:r>
              <a:rPr kumimoji="0" lang="es-ES" sz="2800" b="1" i="0" u="none" strike="noStrike" kern="1200" cap="none" spc="0" normalizeH="0" baseline="0" noProof="0" dirty="0">
                <a:ln>
                  <a:noFill/>
                </a:ln>
                <a:solidFill>
                  <a:srgbClr val="17347D"/>
                </a:solidFill>
                <a:effectLst>
                  <a:outerShdw blurRad="38100" dist="38100" dir="2700000" algn="tl">
                    <a:srgbClr val="000000"/>
                  </a:outerShdw>
                </a:effectLst>
                <a:uLnTx/>
                <a:uFillTx/>
                <a:latin typeface="Verdana"/>
                <a:ea typeface="+mn-ea"/>
                <a:cs typeface="Arial" charset="0"/>
              </a:rPr>
              <a:t>: </a:t>
            </a:r>
            <a:r>
              <a:rPr kumimoji="0" lang="es-ES" sz="3600" b="1" i="0" u="none" strike="noStrike" kern="1200" cap="none" spc="0" normalizeH="0" baseline="0" noProof="0" dirty="0">
                <a:ln>
                  <a:noFill/>
                </a:ln>
                <a:solidFill>
                  <a:srgbClr val="17347D"/>
                </a:solidFill>
                <a:effectLst>
                  <a:outerShdw blurRad="38100" dist="38100" dir="2700000" algn="tl">
                    <a:srgbClr val="000000"/>
                  </a:outerShdw>
                </a:effectLst>
                <a:uLnTx/>
                <a:uFillTx/>
                <a:latin typeface="Verdana"/>
                <a:ea typeface="+mn-ea"/>
                <a:cs typeface="Arial" charset="0"/>
              </a:rPr>
              <a:t>14 914</a:t>
            </a:r>
          </a:p>
        </p:txBody>
      </p:sp>
    </p:spTree>
    <p:extLst>
      <p:ext uri="{BB962C8B-B14F-4D97-AF65-F5344CB8AC3E}">
        <p14:creationId xmlns:p14="http://schemas.microsoft.com/office/powerpoint/2010/main" val="928167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smtClean="0">
                <a:solidFill>
                  <a:schemeClr val="bg1"/>
                </a:solidFill>
                <a:latin typeface="Verdana" pitchFamily="34" charset="0"/>
                <a:cs typeface="Arial" charset="0"/>
              </a:rPr>
              <a:t>Sistema de Posgrado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rotWithShape="1">
          <a:blip r:embed="rId4"/>
          <a:srcRect b="12381"/>
          <a:stretch/>
        </p:blipFill>
        <p:spPr>
          <a:xfrm>
            <a:off x="-1" y="-603448"/>
            <a:ext cx="12192000" cy="7128792"/>
          </a:xfrm>
          <a:prstGeom prst="rect">
            <a:avLst/>
          </a:prstGeom>
        </p:spPr>
      </p:pic>
      <p:sp>
        <p:nvSpPr>
          <p:cNvPr id="3" name="Rectángulo 2"/>
          <p:cNvSpPr/>
          <p:nvPr/>
        </p:nvSpPr>
        <p:spPr>
          <a:xfrm>
            <a:off x="8261716" y="6525344"/>
            <a:ext cx="3677289" cy="338554"/>
          </a:xfrm>
          <a:prstGeom prst="rect">
            <a:avLst/>
          </a:prstGeom>
        </p:spPr>
        <p:txBody>
          <a:bodyPr wrap="none">
            <a:spAutoFit/>
          </a:bodyPr>
          <a:lstStyle/>
          <a:p>
            <a:pPr algn="r"/>
            <a:r>
              <a:rPr lang="es-ES" sz="1600" b="1" dirty="0">
                <a:solidFill>
                  <a:schemeClr val="bg1"/>
                </a:solidFill>
              </a:rPr>
              <a:t>http://www.un.org/es/agenda2030.html</a:t>
            </a: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103609"/>
            <a:ext cx="2197418" cy="2164457"/>
          </a:xfrm>
          <a:prstGeom prst="rect">
            <a:avLst/>
          </a:prstGeom>
        </p:spPr>
      </p:pic>
    </p:spTree>
    <p:extLst>
      <p:ext uri="{BB962C8B-B14F-4D97-AF65-F5344CB8AC3E}">
        <p14:creationId xmlns:p14="http://schemas.microsoft.com/office/powerpoint/2010/main" val="4199212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rotWithShape="1">
          <a:blip r:embed="rId4"/>
          <a:srcRect l="16230" t="28652" r="18147" b="47655"/>
          <a:stretch/>
        </p:blipFill>
        <p:spPr>
          <a:xfrm>
            <a:off x="3172392" y="1196752"/>
            <a:ext cx="9019608" cy="2160240"/>
          </a:xfrm>
          <a:prstGeom prst="rect">
            <a:avLst/>
          </a:prstGeom>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855" y="1700808"/>
            <a:ext cx="3073779" cy="3027673"/>
          </a:xfrm>
          <a:prstGeom prst="rect">
            <a:avLst/>
          </a:prstGeom>
        </p:spPr>
      </p:pic>
      <p:sp>
        <p:nvSpPr>
          <p:cNvPr id="18" name="Rectángulo 17"/>
          <p:cNvSpPr/>
          <p:nvPr/>
        </p:nvSpPr>
        <p:spPr>
          <a:xfrm>
            <a:off x="3268666" y="3284984"/>
            <a:ext cx="8923333" cy="1323439"/>
          </a:xfrm>
          <a:prstGeom prst="rect">
            <a:avLst/>
          </a:prstGeom>
        </p:spPr>
        <p:txBody>
          <a:bodyPr wrap="square">
            <a:spAutoFit/>
          </a:bodyPr>
          <a:lstStyle/>
          <a:p>
            <a:pPr algn="just"/>
            <a:r>
              <a:rPr lang="es-ES" sz="2000" b="1" dirty="0" smtClean="0">
                <a:latin typeface="Calibri Light" panose="020F0302020204030204" pitchFamily="34" charset="0"/>
                <a:cs typeface="Calibri Light" panose="020F0302020204030204" pitchFamily="34" charset="0"/>
              </a:rPr>
              <a:t>INCA (1970): </a:t>
            </a:r>
            <a:r>
              <a:rPr lang="es-ES" sz="2000" dirty="0">
                <a:latin typeface="Calibri Light" panose="020F0302020204030204" pitchFamily="34" charset="0"/>
                <a:cs typeface="Calibri Light" panose="020F0302020204030204" pitchFamily="34" charset="0"/>
              </a:rPr>
              <a:t>Unidad de Ciencia y Técnica del Ministerio de Educación Superior de la República de Cuba. </a:t>
            </a:r>
            <a:r>
              <a:rPr lang="es-ES" sz="2000" dirty="0" smtClean="0">
                <a:latin typeface="Calibri Light" panose="020F0302020204030204" pitchFamily="34" charset="0"/>
                <a:cs typeface="Calibri Light" panose="020F0302020204030204" pitchFamily="34" charset="0"/>
              </a:rPr>
              <a:t>Genera </a:t>
            </a:r>
            <a:r>
              <a:rPr lang="es-ES" sz="2000" dirty="0">
                <a:latin typeface="Calibri Light" panose="020F0302020204030204" pitchFamily="34" charset="0"/>
                <a:cs typeface="Calibri Light" panose="020F0302020204030204" pitchFamily="34" charset="0"/>
              </a:rPr>
              <a:t>y </a:t>
            </a:r>
            <a:r>
              <a:rPr lang="es-ES" sz="2000" dirty="0" smtClean="0">
                <a:latin typeface="Calibri Light" panose="020F0302020204030204" pitchFamily="34" charset="0"/>
                <a:cs typeface="Calibri Light" panose="020F0302020204030204" pitchFamily="34" charset="0"/>
              </a:rPr>
              <a:t>transfiere </a:t>
            </a:r>
            <a:r>
              <a:rPr lang="es-ES" sz="2000" dirty="0">
                <a:latin typeface="Calibri Light" panose="020F0302020204030204" pitchFamily="34" charset="0"/>
                <a:cs typeface="Calibri Light" panose="020F0302020204030204" pitchFamily="34" charset="0"/>
              </a:rPr>
              <a:t>conocimientos actualizados, tecnologías integrales y nuevos productos de biotecnología, ciencia vegetal y sistemas sostenibles, para elevar de forma eficiente la producción agroalimentaria.</a:t>
            </a:r>
          </a:p>
        </p:txBody>
      </p:sp>
      <p:pic>
        <p:nvPicPr>
          <p:cNvPr id="19" name="Imagen 18"/>
          <p:cNvPicPr>
            <a:picLocks noChangeAspect="1"/>
          </p:cNvPicPr>
          <p:nvPr/>
        </p:nvPicPr>
        <p:blipFill>
          <a:blip r:embed="rId6"/>
          <a:stretch>
            <a:fillRect/>
          </a:stretch>
        </p:blipFill>
        <p:spPr>
          <a:xfrm>
            <a:off x="192995" y="4608423"/>
            <a:ext cx="4274228" cy="1814744"/>
          </a:xfrm>
          <a:prstGeom prst="rect">
            <a:avLst/>
          </a:prstGeom>
        </p:spPr>
      </p:pic>
      <p:sp>
        <p:nvSpPr>
          <p:cNvPr id="20" name="Rectángulo 19"/>
          <p:cNvSpPr/>
          <p:nvPr/>
        </p:nvSpPr>
        <p:spPr>
          <a:xfrm>
            <a:off x="4573980" y="4750112"/>
            <a:ext cx="7618019" cy="1631216"/>
          </a:xfrm>
          <a:prstGeom prst="rect">
            <a:avLst/>
          </a:prstGeom>
        </p:spPr>
        <p:txBody>
          <a:bodyPr wrap="square">
            <a:spAutoFit/>
          </a:bodyPr>
          <a:lstStyle/>
          <a:p>
            <a:pPr algn="just"/>
            <a:r>
              <a:rPr lang="es-ES" altLang="es-ES" sz="2000" dirty="0" smtClean="0">
                <a:latin typeface="Calibri Light" panose="020F0302020204030204" pitchFamily="34" charset="0"/>
                <a:cs typeface="Calibri Light" panose="020F0302020204030204" pitchFamily="34" charset="0"/>
              </a:rPr>
              <a:t>Intercambio </a:t>
            </a:r>
            <a:r>
              <a:rPr lang="es-ES" altLang="es-ES" sz="2000" dirty="0">
                <a:latin typeface="Calibri Light" panose="020F0302020204030204" pitchFamily="34" charset="0"/>
                <a:cs typeface="Calibri Light" panose="020F0302020204030204" pitchFamily="34" charset="0"/>
              </a:rPr>
              <a:t>de </a:t>
            </a:r>
            <a:r>
              <a:rPr lang="es-ES" altLang="es-ES" sz="2000" dirty="0" smtClean="0">
                <a:latin typeface="Calibri Light" panose="020F0302020204030204" pitchFamily="34" charset="0"/>
                <a:cs typeface="Calibri Light" panose="020F0302020204030204" pitchFamily="34" charset="0"/>
              </a:rPr>
              <a:t>experiencias desde el trabajo </a:t>
            </a:r>
            <a:r>
              <a:rPr lang="es-ES" altLang="es-ES" sz="2000" dirty="0">
                <a:latin typeface="Calibri Light" panose="020F0302020204030204" pitchFamily="34" charset="0"/>
                <a:cs typeface="Calibri Light" panose="020F0302020204030204" pitchFamily="34" charset="0"/>
              </a:rPr>
              <a:t>científico </a:t>
            </a:r>
            <a:r>
              <a:rPr lang="es-ES" altLang="es-ES" sz="2000" dirty="0" smtClean="0">
                <a:latin typeface="Calibri Light" panose="020F0302020204030204" pitchFamily="34" charset="0"/>
                <a:cs typeface="Calibri Light" panose="020F0302020204030204" pitchFamily="34" charset="0"/>
              </a:rPr>
              <a:t>estudiantil con temáticas  relacionadas </a:t>
            </a:r>
            <a:r>
              <a:rPr lang="es-ES" altLang="es-ES" sz="2000" dirty="0">
                <a:latin typeface="Calibri Light" panose="020F0302020204030204" pitchFamily="34" charset="0"/>
                <a:cs typeface="Calibri Light" panose="020F0302020204030204" pitchFamily="34" charset="0"/>
              </a:rPr>
              <a:t>con la eficiencia de los procesos agroindustriales, productivos y de servicios agropecuarios; la producción de alimentos; el desarrollo rural; la protección, la conservación y el aprovechamiento racional de los recursos naturales y la defensa del país.</a:t>
            </a:r>
            <a:endParaRPr lang="es-E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83325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2. </a:t>
            </a:r>
            <a:r>
              <a:rPr lang="es-ES" sz="2800" b="1" dirty="0">
                <a:solidFill>
                  <a:schemeClr val="bg1"/>
                </a:solidFill>
              </a:rPr>
              <a:t>Hambre cero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55" y="1700808"/>
            <a:ext cx="3073779" cy="3027673"/>
          </a:xfrm>
          <a:prstGeom prst="rect">
            <a:avLst/>
          </a:prstGeom>
        </p:spPr>
      </p:pic>
      <p:pic>
        <p:nvPicPr>
          <p:cNvPr id="16" name="Imagen 15"/>
          <p:cNvPicPr>
            <a:picLocks noChangeAspect="1"/>
          </p:cNvPicPr>
          <p:nvPr/>
        </p:nvPicPr>
        <p:blipFill>
          <a:blip r:embed="rId5"/>
          <a:stretch>
            <a:fillRect/>
          </a:stretch>
        </p:blipFill>
        <p:spPr>
          <a:xfrm>
            <a:off x="3265766" y="1144014"/>
            <a:ext cx="8961056" cy="4949282"/>
          </a:xfrm>
          <a:prstGeom prst="rect">
            <a:avLst/>
          </a:prstGeom>
        </p:spPr>
      </p:pic>
      <p:sp>
        <p:nvSpPr>
          <p:cNvPr id="17" name="Rectángulo 16"/>
          <p:cNvSpPr/>
          <p:nvPr/>
        </p:nvSpPr>
        <p:spPr>
          <a:xfrm>
            <a:off x="0" y="4434911"/>
            <a:ext cx="3278597" cy="2031325"/>
          </a:xfrm>
          <a:prstGeom prst="rect">
            <a:avLst/>
          </a:prstGeom>
        </p:spPr>
        <p:txBody>
          <a:bodyPr wrap="square">
            <a:spAutoFit/>
          </a:bodyPr>
          <a:lstStyle/>
          <a:p>
            <a:pPr marL="285750" indent="-285750" algn="just">
              <a:buFont typeface="Arial" panose="020B0604020202020204" pitchFamily="34" charset="0"/>
              <a:buChar char="•"/>
            </a:pPr>
            <a:r>
              <a:rPr lang="es-ES" dirty="0" smtClean="0">
                <a:latin typeface="Calibri Light" panose="020F0302020204030204" pitchFamily="34" charset="0"/>
                <a:cs typeface="Calibri Light" panose="020F0302020204030204" pitchFamily="34" charset="0"/>
              </a:rPr>
              <a:t>Necesidad </a:t>
            </a:r>
            <a:r>
              <a:rPr lang="es-ES" dirty="0">
                <a:latin typeface="Calibri Light" panose="020F0302020204030204" pitchFamily="34" charset="0"/>
                <a:cs typeface="Calibri Light" panose="020F0302020204030204" pitchFamily="34" charset="0"/>
              </a:rPr>
              <a:t>de vincular los polos productivos con los polos científicos para obtener mejores </a:t>
            </a:r>
            <a:r>
              <a:rPr lang="es-ES" dirty="0" smtClean="0">
                <a:latin typeface="Calibri Light" panose="020F0302020204030204" pitchFamily="34" charset="0"/>
                <a:cs typeface="Calibri Light" panose="020F0302020204030204" pitchFamily="34" charset="0"/>
              </a:rPr>
              <a:t>rendimientos.</a:t>
            </a:r>
          </a:p>
          <a:p>
            <a:pPr marL="285750" indent="-285750" algn="just">
              <a:buFont typeface="Arial" panose="020B0604020202020204" pitchFamily="34" charset="0"/>
              <a:buChar char="•"/>
            </a:pPr>
            <a:r>
              <a:rPr lang="es-ES" dirty="0" smtClean="0">
                <a:latin typeface="Calibri Light" panose="020F0302020204030204" pitchFamily="34" charset="0"/>
                <a:cs typeface="Calibri Light" panose="020F0302020204030204" pitchFamily="34" charset="0"/>
              </a:rPr>
              <a:t>Acudir </a:t>
            </a:r>
            <a:r>
              <a:rPr lang="es-ES" dirty="0">
                <a:latin typeface="Calibri Light" panose="020F0302020204030204" pitchFamily="34" charset="0"/>
                <a:cs typeface="Calibri Light" panose="020F0302020204030204" pitchFamily="34" charset="0"/>
              </a:rPr>
              <a:t>a la investigación científica para resolver las principales </a:t>
            </a:r>
            <a:r>
              <a:rPr lang="es-ES" dirty="0" smtClean="0">
                <a:latin typeface="Calibri Light" panose="020F0302020204030204" pitchFamily="34" charset="0"/>
                <a:cs typeface="Calibri Light" panose="020F0302020204030204" pitchFamily="34" charset="0"/>
              </a:rPr>
              <a:t>problemáticas.</a:t>
            </a:r>
            <a:endParaRPr lang="es-E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060312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ángulo 29"/>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p:cNvPicPr>
            <a:picLocks noChangeAspect="1"/>
          </p:cNvPicPr>
          <p:nvPr/>
        </p:nvPicPr>
        <p:blipFill>
          <a:blip r:embed="rId2" cstate="print"/>
          <a:stretch>
            <a:fillRect/>
          </a:stretch>
        </p:blipFill>
        <p:spPr>
          <a:xfrm>
            <a:off x="618067" y="1212743"/>
            <a:ext cx="10902479" cy="512649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306" y="1176393"/>
            <a:ext cx="1905000" cy="1866900"/>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7426" y="1176393"/>
            <a:ext cx="1905000" cy="18669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426" y="1176393"/>
            <a:ext cx="1905000" cy="1866900"/>
          </a:xfrm>
          <a:prstGeom prst="rect">
            <a:avLst/>
          </a:prstGeom>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426" y="1176393"/>
            <a:ext cx="1905000" cy="1866900"/>
          </a:xfrm>
          <a:prstGeom prst="rect">
            <a:avLst/>
          </a:prstGeom>
        </p:spPr>
      </p:pic>
      <p:pic>
        <p:nvPicPr>
          <p:cNvPr id="9" name="Imagen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306" y="2858244"/>
            <a:ext cx="1905000" cy="1866900"/>
          </a:xfrm>
          <a:prstGeom prst="rect">
            <a:avLst/>
          </a:prstGeom>
        </p:spPr>
      </p:pic>
      <p:pic>
        <p:nvPicPr>
          <p:cNvPr id="10" name="Imagen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4665" y="2858244"/>
            <a:ext cx="1905000" cy="1866900"/>
          </a:xfrm>
          <a:prstGeom prst="rect">
            <a:avLst/>
          </a:prstGeom>
        </p:spPr>
      </p:pic>
      <p:pic>
        <p:nvPicPr>
          <p:cNvPr id="11" name="Imagen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7076" y="2828145"/>
            <a:ext cx="1905000" cy="1866900"/>
          </a:xfrm>
          <a:prstGeom prst="rect">
            <a:avLst/>
          </a:prstGeom>
        </p:spPr>
      </p:pic>
      <p:pic>
        <p:nvPicPr>
          <p:cNvPr id="12" name="Imagen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4846" y="2798046"/>
            <a:ext cx="1905000" cy="1866900"/>
          </a:xfrm>
          <a:prstGeom prst="rect">
            <a:avLst/>
          </a:prstGeom>
        </p:spPr>
      </p:pic>
      <p:pic>
        <p:nvPicPr>
          <p:cNvPr id="13" name="Imagen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60006" y="2794745"/>
            <a:ext cx="1905000" cy="1866900"/>
          </a:xfrm>
          <a:prstGeom prst="rect">
            <a:avLst/>
          </a:prstGeom>
        </p:spPr>
      </p:pic>
      <p:pic>
        <p:nvPicPr>
          <p:cNvPr id="14" name="Imagen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65410" y="2828879"/>
            <a:ext cx="1905000" cy="1866900"/>
          </a:xfrm>
          <a:prstGeom prst="rect">
            <a:avLst/>
          </a:prstGeom>
        </p:spPr>
      </p:pic>
      <p:pic>
        <p:nvPicPr>
          <p:cNvPr id="15" name="Imagen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665" y="4511201"/>
            <a:ext cx="1905000" cy="1866900"/>
          </a:xfrm>
          <a:prstGeom prst="rect">
            <a:avLst/>
          </a:prstGeom>
        </p:spPr>
      </p:pic>
      <p:pic>
        <p:nvPicPr>
          <p:cNvPr id="16" name="Imagen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75942" y="4509120"/>
            <a:ext cx="1905000" cy="1866900"/>
          </a:xfrm>
          <a:prstGeom prst="rect">
            <a:avLst/>
          </a:prstGeom>
        </p:spPr>
      </p:pic>
      <p:pic>
        <p:nvPicPr>
          <p:cNvPr id="17" name="Imagen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80942" y="4509120"/>
            <a:ext cx="1905000" cy="1866900"/>
          </a:xfrm>
          <a:prstGeom prst="rect">
            <a:avLst/>
          </a:prstGeom>
        </p:spPr>
      </p:pic>
      <p:pic>
        <p:nvPicPr>
          <p:cNvPr id="18" name="Imagen 1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9846" y="4509120"/>
            <a:ext cx="1905000" cy="1866900"/>
          </a:xfrm>
          <a:prstGeom prst="rect">
            <a:avLst/>
          </a:prstGeom>
        </p:spPr>
      </p:pic>
      <p:pic>
        <p:nvPicPr>
          <p:cNvPr id="19" name="Imagen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1627" y="1202060"/>
            <a:ext cx="1905000" cy="1866900"/>
          </a:xfrm>
          <a:prstGeom prst="rect">
            <a:avLst/>
          </a:prstGeom>
        </p:spPr>
      </p:pic>
      <p:pic>
        <p:nvPicPr>
          <p:cNvPr id="20" name="Imagen 1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73381" y="1176393"/>
            <a:ext cx="1905000" cy="1876425"/>
          </a:xfrm>
          <a:prstGeom prst="rect">
            <a:avLst/>
          </a:prstGeom>
        </p:spPr>
      </p:pic>
      <p:pic>
        <p:nvPicPr>
          <p:cNvPr id="21" name="Imagen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34873" y="4509120"/>
            <a:ext cx="1905000" cy="1876425"/>
          </a:xfrm>
          <a:prstGeom prst="rect">
            <a:avLst/>
          </a:prstGeom>
        </p:spPr>
      </p:pic>
      <p:sp>
        <p:nvSpPr>
          <p:cNvPr id="23" name="Rectángulo 22"/>
          <p:cNvSpPr/>
          <p:nvPr/>
        </p:nvSpPr>
        <p:spPr>
          <a:xfrm>
            <a:off x="6456040" y="6525344"/>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www.un.org/es/agenda2030.html</a:t>
            </a:r>
            <a:endParaRPr lang="es-ES" sz="1600" b="1" dirty="0">
              <a:solidFill>
                <a:schemeClr val="bg1"/>
              </a:solidFill>
            </a:endParaRPr>
          </a:p>
        </p:txBody>
      </p:sp>
      <p:sp>
        <p:nvSpPr>
          <p:cNvPr id="2" name="Rectángulo 1"/>
          <p:cNvSpPr/>
          <p:nvPr/>
        </p:nvSpPr>
        <p:spPr>
          <a:xfrm>
            <a:off x="3398895" y="52127"/>
            <a:ext cx="8286723" cy="923330"/>
          </a:xfrm>
          <a:prstGeom prst="rect">
            <a:avLst/>
          </a:prstGeom>
        </p:spPr>
        <p:txBody>
          <a:bodyPr wrap="square">
            <a:spAutoFit/>
          </a:bodyPr>
          <a:lstStyle/>
          <a:p>
            <a:r>
              <a:rPr lang="es-ES" altLang="es-ES" b="1" dirty="0">
                <a:solidFill>
                  <a:schemeClr val="bg1"/>
                </a:solidFill>
              </a:rPr>
              <a:t>Agenda de Desarrollo Sostenible 2030</a:t>
            </a:r>
          </a:p>
          <a:p>
            <a:r>
              <a:rPr lang="es-ES" altLang="es-ES" dirty="0">
                <a:solidFill>
                  <a:schemeClr val="bg1"/>
                </a:solidFill>
              </a:rPr>
              <a:t>17 Objetivos de Desarrollo Sostenible («ODS») </a:t>
            </a:r>
          </a:p>
          <a:p>
            <a:r>
              <a:rPr lang="es-ES" altLang="es-ES" dirty="0">
                <a:solidFill>
                  <a:schemeClr val="bg1"/>
                </a:solidFill>
              </a:rPr>
              <a:t>169 metas económicas, sociales y ambientales para un periodo de quince años. </a:t>
            </a:r>
          </a:p>
        </p:txBody>
      </p:sp>
      <p:pic>
        <p:nvPicPr>
          <p:cNvPr id="28" name="Imagen 27"/>
          <p:cNvPicPr>
            <a:picLocks noChangeAspect="1"/>
          </p:cNvPicPr>
          <p:nvPr/>
        </p:nvPicPr>
        <p:blipFill>
          <a:blip r:embed="rId20"/>
          <a:stretch>
            <a:fillRect/>
          </a:stretch>
        </p:blipFill>
        <p:spPr>
          <a:xfrm>
            <a:off x="222855" y="52127"/>
            <a:ext cx="2611575" cy="1036267"/>
          </a:xfrm>
          <a:prstGeom prst="rect">
            <a:avLst/>
          </a:prstGeom>
        </p:spPr>
      </p:pic>
    </p:spTree>
    <p:extLst>
      <p:ext uri="{BB962C8B-B14F-4D97-AF65-F5344CB8AC3E}">
        <p14:creationId xmlns:p14="http://schemas.microsoft.com/office/powerpoint/2010/main" val="220480908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2. </a:t>
            </a:r>
            <a:r>
              <a:rPr lang="es-ES" sz="2800" b="1" dirty="0">
                <a:solidFill>
                  <a:schemeClr val="bg1"/>
                </a:solidFill>
              </a:rPr>
              <a:t>Hambre cero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55" y="1700808"/>
            <a:ext cx="3073779" cy="3027673"/>
          </a:xfrm>
          <a:prstGeom prst="rect">
            <a:avLst/>
          </a:prstGeom>
        </p:spPr>
      </p:pic>
      <p:sp>
        <p:nvSpPr>
          <p:cNvPr id="17" name="Rectángulo 16"/>
          <p:cNvSpPr/>
          <p:nvPr/>
        </p:nvSpPr>
        <p:spPr>
          <a:xfrm>
            <a:off x="407368" y="5304545"/>
            <a:ext cx="11531637" cy="923330"/>
          </a:xfrm>
          <a:prstGeom prst="rect">
            <a:avLst/>
          </a:prstGeom>
        </p:spPr>
        <p:txBody>
          <a:bodyPr wrap="square">
            <a:spAutoFit/>
          </a:bodyPr>
          <a:lstStyle/>
          <a:p>
            <a:pPr marL="285750" indent="-285750" algn="just">
              <a:buFont typeface="Arial" panose="020B0604020202020204" pitchFamily="34" charset="0"/>
              <a:buChar char="•"/>
            </a:pPr>
            <a:r>
              <a:rPr lang="es-ES" dirty="0">
                <a:latin typeface="Calibri Light" panose="020F0302020204030204" pitchFamily="34" charset="0"/>
                <a:cs typeface="Calibri Light" panose="020F0302020204030204" pitchFamily="34" charset="0"/>
              </a:rPr>
              <a:t>Los alimentos son unos de los surtidos que más importa el país actualmente, muchos de los cuales se pueden producir en </a:t>
            </a:r>
            <a:r>
              <a:rPr lang="es-ES" dirty="0" smtClean="0">
                <a:latin typeface="Calibri Light" panose="020F0302020204030204" pitchFamily="34" charset="0"/>
                <a:cs typeface="Calibri Light" panose="020F0302020204030204" pitchFamily="34" charset="0"/>
              </a:rPr>
              <a:t>Cuba.</a:t>
            </a:r>
            <a:endParaRPr lang="es-ES" dirty="0">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s-ES" dirty="0" smtClean="0">
                <a:latin typeface="Calibri Light" panose="020F0302020204030204" pitchFamily="34" charset="0"/>
                <a:cs typeface="Calibri Light" panose="020F0302020204030204" pitchFamily="34" charset="0"/>
              </a:rPr>
              <a:t>Aplicar </a:t>
            </a:r>
            <a:r>
              <a:rPr lang="es-ES" dirty="0">
                <a:latin typeface="Calibri Light" panose="020F0302020204030204" pitchFamily="34" charset="0"/>
                <a:cs typeface="Calibri Light" panose="020F0302020204030204" pitchFamily="34" charset="0"/>
              </a:rPr>
              <a:t>los resultados de la ciencia, la tecnología e innovación para impulsar el desarrollo del sector </a:t>
            </a:r>
            <a:r>
              <a:rPr lang="es-ES" dirty="0" smtClean="0">
                <a:latin typeface="Calibri Light" panose="020F0302020204030204" pitchFamily="34" charset="0"/>
                <a:cs typeface="Calibri Light" panose="020F0302020204030204" pitchFamily="34" charset="0"/>
              </a:rPr>
              <a:t>agroindustrial.</a:t>
            </a:r>
            <a:endParaRPr lang="es-ES" dirty="0">
              <a:latin typeface="Calibri Light" panose="020F0302020204030204" pitchFamily="34" charset="0"/>
              <a:cs typeface="Calibri Light" panose="020F0302020204030204" pitchFamily="34" charset="0"/>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920" y="1281476"/>
            <a:ext cx="6563085" cy="3375885"/>
          </a:xfrm>
          <a:prstGeom prst="rect">
            <a:avLst/>
          </a:prstGeom>
        </p:spPr>
      </p:pic>
      <p:sp>
        <p:nvSpPr>
          <p:cNvPr id="18" name="Rectángulo 17"/>
          <p:cNvSpPr/>
          <p:nvPr/>
        </p:nvSpPr>
        <p:spPr>
          <a:xfrm>
            <a:off x="6672064" y="4786479"/>
            <a:ext cx="6000078" cy="369332"/>
          </a:xfrm>
          <a:prstGeom prst="rect">
            <a:avLst/>
          </a:prstGeom>
        </p:spPr>
        <p:txBody>
          <a:bodyPr wrap="square">
            <a:spAutoFit/>
          </a:bodyPr>
          <a:lstStyle/>
          <a:p>
            <a:r>
              <a:rPr lang="es-ES" b="1" dirty="0">
                <a:latin typeface="Calibri Light" panose="020F0302020204030204" pitchFamily="34" charset="0"/>
                <a:cs typeface="Calibri Light" panose="020F0302020204030204" pitchFamily="34" charset="0"/>
              </a:rPr>
              <a:t>1er. Taller La producción de alimentos con más ciencia</a:t>
            </a:r>
            <a:endParaRPr lang="es-ES" dirty="0">
              <a:latin typeface="Calibri Light" panose="020F0302020204030204" pitchFamily="34" charset="0"/>
              <a:cs typeface="Calibri Light" panose="020F0302020204030204" pitchFamily="34" charset="0"/>
            </a:endParaRPr>
          </a:p>
        </p:txBody>
      </p:sp>
      <p:sp>
        <p:nvSpPr>
          <p:cNvPr id="19" name="Rectángulo 18"/>
          <p:cNvSpPr/>
          <p:nvPr/>
        </p:nvSpPr>
        <p:spPr>
          <a:xfrm>
            <a:off x="7968208" y="6514436"/>
            <a:ext cx="3978012" cy="338554"/>
          </a:xfrm>
          <a:prstGeom prst="rect">
            <a:avLst/>
          </a:prstGeom>
        </p:spPr>
        <p:txBody>
          <a:bodyPr wrap="none">
            <a:spAutoFit/>
          </a:bodyPr>
          <a:lstStyle/>
          <a:p>
            <a:r>
              <a:rPr lang="es-ES" sz="1600" b="1" dirty="0">
                <a:solidFill>
                  <a:schemeClr val="bg1"/>
                </a:solidFill>
              </a:rPr>
              <a:t>http://cuba.cu/medio-ambiente/2019-06-07</a:t>
            </a:r>
          </a:p>
        </p:txBody>
      </p:sp>
    </p:spTree>
    <p:extLst>
      <p:ext uri="{BB962C8B-B14F-4D97-AF65-F5344CB8AC3E}">
        <p14:creationId xmlns:p14="http://schemas.microsoft.com/office/powerpoint/2010/main" val="496946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smtClean="0">
                <a:solidFill>
                  <a:schemeClr val="bg1"/>
                </a:solidFill>
                <a:latin typeface="Verdana" pitchFamily="34" charset="0"/>
                <a:cs typeface="Arial" charset="0"/>
              </a:rPr>
              <a:t>Sistema de Posgrado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6564328" y="6525344"/>
            <a:ext cx="5374677" cy="338554"/>
          </a:xfrm>
          <a:prstGeom prst="rect">
            <a:avLst/>
          </a:prstGeom>
        </p:spPr>
        <p:txBody>
          <a:bodyPr wrap="none">
            <a:spAutoFit/>
          </a:bodyPr>
          <a:lstStyle/>
          <a:p>
            <a:pPr algn="r"/>
            <a:r>
              <a:rPr lang="es-MX" sz="1600" b="1" dirty="0">
                <a:solidFill>
                  <a:schemeClr val="bg1"/>
                </a:solidFill>
              </a:rPr>
              <a:t>Para una población de más de 11 millones 200 mil habitantes</a:t>
            </a:r>
            <a:endParaRPr lang="es-ES" sz="1600" b="1" dirty="0">
              <a:solidFill>
                <a:schemeClr val="bg1"/>
              </a:solidFill>
            </a:endParaRPr>
          </a:p>
        </p:txBody>
      </p:sp>
      <p:pic>
        <p:nvPicPr>
          <p:cNvPr id="9" name="Imagen 8"/>
          <p:cNvPicPr>
            <a:picLocks noChangeAspect="1"/>
          </p:cNvPicPr>
          <p:nvPr/>
        </p:nvPicPr>
        <p:blipFill rotWithShape="1">
          <a:blip r:embed="rId4"/>
          <a:srcRect b="19647"/>
          <a:stretch/>
        </p:blipFill>
        <p:spPr>
          <a:xfrm>
            <a:off x="-24680" y="-9061"/>
            <a:ext cx="12216680" cy="6534405"/>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80" y="-11882"/>
            <a:ext cx="2115030" cy="2072729"/>
          </a:xfrm>
          <a:prstGeom prst="rect">
            <a:avLst/>
          </a:prstGeom>
        </p:spPr>
      </p:pic>
    </p:spTree>
    <p:extLst>
      <p:ext uri="{BB962C8B-B14F-4D97-AF65-F5344CB8AC3E}">
        <p14:creationId xmlns:p14="http://schemas.microsoft.com/office/powerpoint/2010/main" val="1988117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3. Salud y Bienestar</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8760296" y="6519446"/>
            <a:ext cx="3321037" cy="338554"/>
          </a:xfrm>
          <a:prstGeom prst="rect">
            <a:avLst/>
          </a:prstGeom>
        </p:spPr>
        <p:txBody>
          <a:bodyPr wrap="none">
            <a:spAutoFit/>
          </a:bodyPr>
          <a:lstStyle/>
          <a:p>
            <a:r>
              <a:rPr lang="es-ES" sz="1600" b="1" dirty="0">
                <a:solidFill>
                  <a:schemeClr val="bg1"/>
                </a:solidFill>
              </a:rPr>
              <a:t>http://www.camoaradioweb.icrt.cu/</a:t>
            </a: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88" y="1135652"/>
            <a:ext cx="8904310" cy="3605009"/>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1628800"/>
            <a:ext cx="2702851" cy="2648793"/>
          </a:xfrm>
          <a:prstGeom prst="rect">
            <a:avLst/>
          </a:prstGeom>
        </p:spPr>
      </p:pic>
      <p:pic>
        <p:nvPicPr>
          <p:cNvPr id="20" name="Imagen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6114" y="1135652"/>
            <a:ext cx="2600213" cy="1196789"/>
          </a:xfrm>
          <a:prstGeom prst="rect">
            <a:avLst/>
          </a:prstGeom>
        </p:spPr>
      </p:pic>
      <p:sp>
        <p:nvSpPr>
          <p:cNvPr id="3" name="Rectángulo 2"/>
          <p:cNvSpPr/>
          <p:nvPr/>
        </p:nvSpPr>
        <p:spPr>
          <a:xfrm>
            <a:off x="5962" y="4858652"/>
            <a:ext cx="12186036" cy="1477328"/>
          </a:xfrm>
          <a:prstGeom prst="rect">
            <a:avLst/>
          </a:prstGeom>
        </p:spPr>
        <p:txBody>
          <a:bodyPr wrap="square">
            <a:spAutoFit/>
          </a:bodyPr>
          <a:lstStyle/>
          <a:p>
            <a:pPr marL="285750" indent="-285750" algn="just">
              <a:buFont typeface="Arial" panose="020B0604020202020204" pitchFamily="34" charset="0"/>
              <a:buChar char="•"/>
            </a:pPr>
            <a:r>
              <a:rPr lang="es-ES" dirty="0"/>
              <a:t>20 proyectos nacionales e internacionales, servicios científicos y técnicos, integra colectivos de autores que cuentan con premios de la Academia de Ciencias de Cuba, Premios CITMA provincial y MINAGRI</a:t>
            </a:r>
            <a:r>
              <a:rPr lang="es-ES" dirty="0" smtClean="0"/>
              <a:t>.</a:t>
            </a:r>
          </a:p>
          <a:p>
            <a:pPr marL="285750" indent="-285750" algn="just">
              <a:buFont typeface="Arial" panose="020B0604020202020204" pitchFamily="34" charset="0"/>
              <a:buChar char="•"/>
            </a:pPr>
            <a:r>
              <a:rPr lang="es-ES" dirty="0"/>
              <a:t>Por sus logros y la introducción de conceptos de una sola salud el </a:t>
            </a:r>
            <a:r>
              <a:rPr lang="es-ES" dirty="0">
                <a:hlinkClick r:id="rId7"/>
              </a:rPr>
              <a:t>Centro Nacional de Sanidad Agropecuaria CENSA</a:t>
            </a:r>
            <a:r>
              <a:rPr lang="es-ES" dirty="0"/>
              <a:t> en </a:t>
            </a:r>
            <a:r>
              <a:rPr lang="es-ES" dirty="0">
                <a:hlinkClick r:id="rId8"/>
              </a:rPr>
              <a:t>San José de las Lajas</a:t>
            </a:r>
            <a:r>
              <a:rPr lang="es-ES" dirty="0"/>
              <a:t>, fue reconocido por la </a:t>
            </a:r>
            <a:r>
              <a:rPr lang="es-ES" dirty="0">
                <a:hlinkClick r:id="rId9"/>
              </a:rPr>
              <a:t>Universidad Agraria de La Habana</a:t>
            </a:r>
            <a:r>
              <a:rPr lang="es-ES" dirty="0"/>
              <a:t> “Fructuoso Rodríguez Pérez” y por la Academia de Ciencias de Cuba por la obtención relevante de premios Anuales de esa institución</a:t>
            </a:r>
            <a:r>
              <a:rPr lang="es-ES" dirty="0" smtClean="0"/>
              <a:t>.</a:t>
            </a:r>
            <a:endParaRPr lang="es-ES" dirty="0"/>
          </a:p>
        </p:txBody>
      </p:sp>
    </p:spTree>
    <p:extLst>
      <p:ext uri="{BB962C8B-B14F-4D97-AF65-F5344CB8AC3E}">
        <p14:creationId xmlns:p14="http://schemas.microsoft.com/office/powerpoint/2010/main" val="14719064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3. Salud y Bienestar</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7968208" y="6514436"/>
            <a:ext cx="3978012" cy="338554"/>
          </a:xfrm>
          <a:prstGeom prst="rect">
            <a:avLst/>
          </a:prstGeom>
        </p:spPr>
        <p:txBody>
          <a:bodyPr wrap="none">
            <a:spAutoFit/>
          </a:bodyPr>
          <a:lstStyle/>
          <a:p>
            <a:r>
              <a:rPr lang="es-ES" sz="1600" b="1" dirty="0">
                <a:solidFill>
                  <a:schemeClr val="bg1"/>
                </a:solidFill>
              </a:rPr>
              <a:t>http://cuba.cu/medio-ambiente/2019-06-07</a:t>
            </a:r>
          </a:p>
        </p:txBody>
      </p:sp>
      <p:pic>
        <p:nvPicPr>
          <p:cNvPr id="7" name="Imagen 6"/>
          <p:cNvPicPr>
            <a:picLocks noChangeAspect="1"/>
          </p:cNvPicPr>
          <p:nvPr/>
        </p:nvPicPr>
        <p:blipFill rotWithShape="1">
          <a:blip r:embed="rId4"/>
          <a:srcRect l="32369" t="33807" r="15591" b="22362"/>
          <a:stretch/>
        </p:blipFill>
        <p:spPr>
          <a:xfrm>
            <a:off x="3215680" y="1200168"/>
            <a:ext cx="7807795" cy="3697233"/>
          </a:xfrm>
          <a:prstGeom prst="rect">
            <a:avLst/>
          </a:prstGeom>
        </p:spPr>
      </p:pic>
      <p:pic>
        <p:nvPicPr>
          <p:cNvPr id="8" name="Imagen 7"/>
          <p:cNvPicPr>
            <a:picLocks noChangeAspect="1"/>
          </p:cNvPicPr>
          <p:nvPr/>
        </p:nvPicPr>
        <p:blipFill rotWithShape="1">
          <a:blip r:embed="rId5"/>
          <a:srcRect l="14130" t="27808" r="15956" b="50037"/>
          <a:stretch/>
        </p:blipFill>
        <p:spPr>
          <a:xfrm>
            <a:off x="3294010" y="4919285"/>
            <a:ext cx="8891668" cy="1584176"/>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360" y="1628800"/>
            <a:ext cx="2702851" cy="2648793"/>
          </a:xfrm>
          <a:prstGeom prst="rect">
            <a:avLst/>
          </a:prstGeom>
        </p:spPr>
      </p:pic>
    </p:spTree>
    <p:extLst>
      <p:ext uri="{BB962C8B-B14F-4D97-AF65-F5344CB8AC3E}">
        <p14:creationId xmlns:p14="http://schemas.microsoft.com/office/powerpoint/2010/main" val="27813850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3. Salud y Bienestar</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7968208" y="6514436"/>
            <a:ext cx="4180760" cy="338554"/>
          </a:xfrm>
          <a:prstGeom prst="rect">
            <a:avLst/>
          </a:prstGeom>
        </p:spPr>
        <p:txBody>
          <a:bodyPr wrap="none">
            <a:spAutoFit/>
          </a:bodyPr>
          <a:lstStyle/>
          <a:p>
            <a:r>
              <a:rPr lang="es-ES" sz="1600" b="1" dirty="0">
                <a:solidFill>
                  <a:schemeClr val="bg1"/>
                </a:solidFill>
              </a:rPr>
              <a:t>https://www.uclv.edu.cu/universiadas-la-uclv/</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1628800"/>
            <a:ext cx="2702851" cy="264879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7688" y="1284046"/>
            <a:ext cx="3845859" cy="2154393"/>
          </a:xfrm>
          <a:prstGeom prst="rect">
            <a:avLst/>
          </a:prstGeom>
        </p:spPr>
      </p:pic>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82864" y="2870427"/>
            <a:ext cx="2960320" cy="1928759"/>
          </a:xfrm>
          <a:prstGeom prst="rect">
            <a:avLst/>
          </a:prstGeom>
        </p:spPr>
      </p:pic>
      <p:pic>
        <p:nvPicPr>
          <p:cNvPr id="16" name="Imagen 15"/>
          <p:cNvPicPr>
            <a:picLocks noChangeAspect="1"/>
          </p:cNvPicPr>
          <p:nvPr/>
        </p:nvPicPr>
        <p:blipFill rotWithShape="1">
          <a:blip r:embed="rId7" cstate="print">
            <a:extLst>
              <a:ext uri="{28A0092B-C50C-407E-A947-70E740481C1C}">
                <a14:useLocalDpi xmlns:a14="http://schemas.microsoft.com/office/drawing/2010/main" val="0"/>
              </a:ext>
            </a:extLst>
          </a:blip>
          <a:srcRect l="10147" t="40513" r="1030" b="13605"/>
          <a:stretch/>
        </p:blipFill>
        <p:spPr>
          <a:xfrm>
            <a:off x="7223834" y="1284046"/>
            <a:ext cx="4848829" cy="1669796"/>
          </a:xfrm>
          <a:prstGeom prst="rect">
            <a:avLst/>
          </a:prstGeom>
        </p:spPr>
      </p:pic>
      <p:pic>
        <p:nvPicPr>
          <p:cNvPr id="17" name="Imagen 16"/>
          <p:cNvPicPr>
            <a:picLocks noChangeAspect="1"/>
          </p:cNvPicPr>
          <p:nvPr/>
        </p:nvPicPr>
        <p:blipFill rotWithShape="1">
          <a:blip r:embed="rId8" cstate="print">
            <a:extLst>
              <a:ext uri="{28A0092B-C50C-407E-A947-70E740481C1C}">
                <a14:useLocalDpi xmlns:a14="http://schemas.microsoft.com/office/drawing/2010/main" val="0"/>
              </a:ext>
            </a:extLst>
          </a:blip>
          <a:srcRect l="21631" r="20000"/>
          <a:stretch/>
        </p:blipFill>
        <p:spPr>
          <a:xfrm>
            <a:off x="7192664" y="3113144"/>
            <a:ext cx="1831083" cy="1680586"/>
          </a:xfrm>
          <a:prstGeom prst="rect">
            <a:avLst/>
          </a:prstGeom>
        </p:spPr>
      </p:pic>
      <p:sp>
        <p:nvSpPr>
          <p:cNvPr id="18" name="Rectángulo 17"/>
          <p:cNvSpPr/>
          <p:nvPr/>
        </p:nvSpPr>
        <p:spPr>
          <a:xfrm>
            <a:off x="231239" y="4960609"/>
            <a:ext cx="11876654" cy="1631216"/>
          </a:xfrm>
          <a:prstGeom prst="rect">
            <a:avLst/>
          </a:prstGeom>
        </p:spPr>
        <p:txBody>
          <a:bodyPr wrap="square">
            <a:spAutoFit/>
          </a:bodyPr>
          <a:lstStyle/>
          <a:p>
            <a:pPr marL="285750" indent="-285750">
              <a:buFont typeface="Arial" panose="020B0604020202020204" pitchFamily="34" charset="0"/>
              <a:buChar char="•"/>
            </a:pPr>
            <a:r>
              <a:rPr lang="es-ES" sz="2000" dirty="0">
                <a:latin typeface="Calibri Light" panose="020F0302020204030204" pitchFamily="34" charset="0"/>
                <a:cs typeface="Calibri Light" panose="020F0302020204030204" pitchFamily="34" charset="0"/>
              </a:rPr>
              <a:t>1250 participantes entre atletas, entrenadores, árbitros y directivos del deporte de mas de 30 </a:t>
            </a:r>
            <a:r>
              <a:rPr lang="es-ES" sz="2000" dirty="0" smtClean="0">
                <a:latin typeface="Calibri Light" panose="020F0302020204030204" pitchFamily="34" charset="0"/>
                <a:cs typeface="Calibri Light" panose="020F0302020204030204" pitchFamily="34" charset="0"/>
              </a:rPr>
              <a:t>universidades.</a:t>
            </a:r>
            <a:endParaRPr lang="es-E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s-ES" sz="2000" dirty="0" smtClean="0">
                <a:latin typeface="Calibri Light" panose="020F0302020204030204" pitchFamily="34" charset="0"/>
                <a:cs typeface="Calibri Light" panose="020F0302020204030204" pitchFamily="34" charset="0"/>
              </a:rPr>
              <a:t>Dirigidas </a:t>
            </a:r>
            <a:r>
              <a:rPr lang="es-ES" sz="2000" dirty="0">
                <a:latin typeface="Calibri Light" panose="020F0302020204030204" pitchFamily="34" charset="0"/>
                <a:cs typeface="Calibri Light" panose="020F0302020204030204" pitchFamily="34" charset="0"/>
              </a:rPr>
              <a:t>al mejoramiento de la salud y de la calidad de vida de la población desde una visión del "Deporte para Todos".</a:t>
            </a:r>
          </a:p>
          <a:p>
            <a:pPr marL="285750" indent="-285750">
              <a:buFont typeface="Arial" panose="020B0604020202020204" pitchFamily="34" charset="0"/>
              <a:buChar char="•"/>
            </a:pPr>
            <a:r>
              <a:rPr lang="es-ES" sz="2000" dirty="0">
                <a:latin typeface="Calibri Light" panose="020F0302020204030204" pitchFamily="34" charset="0"/>
                <a:cs typeface="Calibri Light" panose="020F0302020204030204" pitchFamily="34" charset="0"/>
              </a:rPr>
              <a:t>Relación entre la formación ciudadana, la cultura física y el </a:t>
            </a:r>
            <a:r>
              <a:rPr lang="es-ES" sz="2000" dirty="0" smtClean="0">
                <a:latin typeface="Calibri Light" panose="020F0302020204030204" pitchFamily="34" charset="0"/>
                <a:cs typeface="Calibri Light" panose="020F0302020204030204" pitchFamily="34" charset="0"/>
              </a:rPr>
              <a:t>deporte.</a:t>
            </a:r>
            <a:endParaRPr lang="es-ES" sz="2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s-ES"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92023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3. Salud y Bienestar</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8970276" y="6519446"/>
            <a:ext cx="3232873" cy="338554"/>
          </a:xfrm>
          <a:prstGeom prst="rect">
            <a:avLst/>
          </a:prstGeom>
        </p:spPr>
        <p:txBody>
          <a:bodyPr wrap="none">
            <a:spAutoFit/>
          </a:bodyPr>
          <a:lstStyle/>
          <a:p>
            <a:r>
              <a:rPr lang="es-ES" sz="1600" b="1" dirty="0">
                <a:solidFill>
                  <a:schemeClr val="bg1"/>
                </a:solidFill>
              </a:rPr>
              <a:t>http://www.camoaradioweb.icrt.cu</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360" y="1628800"/>
            <a:ext cx="2702851" cy="2648793"/>
          </a:xfrm>
          <a:prstGeom prst="rect">
            <a:avLst/>
          </a:prstGeom>
        </p:spPr>
      </p:pic>
      <p:sp>
        <p:nvSpPr>
          <p:cNvPr id="18" name="Rectángulo 17"/>
          <p:cNvSpPr/>
          <p:nvPr/>
        </p:nvSpPr>
        <p:spPr>
          <a:xfrm>
            <a:off x="160653" y="4287411"/>
            <a:ext cx="11876654" cy="2246769"/>
          </a:xfrm>
          <a:prstGeom prst="rect">
            <a:avLst/>
          </a:prstGeom>
        </p:spPr>
        <p:txBody>
          <a:bodyPr wrap="square">
            <a:spAutoFit/>
          </a:bodyPr>
          <a:lstStyle/>
          <a:p>
            <a:pPr marL="342900" indent="-342900" algn="just">
              <a:buFont typeface="Arial" panose="020B0604020202020204" pitchFamily="34" charset="0"/>
              <a:buChar char="•"/>
            </a:pPr>
            <a:r>
              <a:rPr lang="es-ES" sz="2000" dirty="0">
                <a:hlinkClick r:id="rId5"/>
              </a:rPr>
              <a:t>El Instituto Nacional de Ciencias Agrícolas</a:t>
            </a:r>
            <a:r>
              <a:rPr lang="es-ES" sz="2000" dirty="0"/>
              <a:t> (INCA) en </a:t>
            </a:r>
            <a:r>
              <a:rPr lang="es-ES" sz="2000" dirty="0">
                <a:hlinkClick r:id="rId6"/>
              </a:rPr>
              <a:t>San José de las Lajas</a:t>
            </a:r>
            <a:r>
              <a:rPr lang="es-ES" sz="2000" dirty="0"/>
              <a:t>, capital de </a:t>
            </a:r>
            <a:r>
              <a:rPr lang="es-ES" sz="2000" dirty="0" err="1">
                <a:hlinkClick r:id="rId7"/>
              </a:rPr>
              <a:t>Mayabeque</a:t>
            </a:r>
            <a:r>
              <a:rPr lang="es-ES" sz="2000" dirty="0"/>
              <a:t>, celebra el segundo Simposio Internacional de Flor de Jamaica, los días 7 y 8 de junio de </a:t>
            </a:r>
            <a:r>
              <a:rPr lang="es-ES" sz="2000" dirty="0" smtClean="0"/>
              <a:t>2019.</a:t>
            </a:r>
            <a:endParaRPr lang="es-ES" sz="2000" dirty="0"/>
          </a:p>
          <a:p>
            <a:pPr marL="285750" indent="-285750" algn="just">
              <a:buFont typeface="Arial" panose="020B0604020202020204" pitchFamily="34" charset="0"/>
              <a:buChar char="•"/>
            </a:pPr>
            <a:r>
              <a:rPr lang="es-ES" sz="2000" dirty="0"/>
              <a:t>En el encuentro se exponen estudios demostrativos de las diversas potencialidades de la Flor de Jamaica como medicina natural para el control de la presión arterial, el colesterol, el estrés y otros padecimientos</a:t>
            </a:r>
            <a:r>
              <a:rPr lang="es-ES" sz="2000" dirty="0" smtClean="0"/>
              <a:t>.</a:t>
            </a:r>
          </a:p>
          <a:p>
            <a:pPr marL="285750" indent="-285750" algn="just">
              <a:buFont typeface="Arial" panose="020B0604020202020204" pitchFamily="34" charset="0"/>
              <a:buChar char="•"/>
            </a:pPr>
            <a:r>
              <a:rPr lang="es-ES" sz="2000" dirty="0" smtClean="0"/>
              <a:t>Sus investigaciones demuestran </a:t>
            </a:r>
            <a:r>
              <a:rPr lang="es-ES" sz="2000" dirty="0"/>
              <a:t>la posibilidad de extraer aceite comestible de la  semilla de la flor de </a:t>
            </a:r>
            <a:r>
              <a:rPr lang="es-ES" sz="2000" dirty="0" smtClean="0"/>
              <a:t>Jamaica </a:t>
            </a:r>
            <a:r>
              <a:rPr lang="es-ES" sz="2000" dirty="0"/>
              <a:t>y utilizar la torta resultante en la alimentación animal.</a:t>
            </a:r>
          </a:p>
          <a:p>
            <a:pPr marL="285750" indent="-285750" algn="just">
              <a:buFont typeface="Arial" panose="020B0604020202020204" pitchFamily="34" charset="0"/>
              <a:buChar char="•"/>
            </a:pPr>
            <a:endParaRPr lang="es-ES" sz="2000" dirty="0">
              <a:latin typeface="Calibri Light" panose="020F0302020204030204" pitchFamily="34" charset="0"/>
              <a:cs typeface="Calibri Light" panose="020F0302020204030204" pitchFamily="34" charset="0"/>
            </a:endParaRPr>
          </a:p>
        </p:txBody>
      </p:sp>
      <p:pic>
        <p:nvPicPr>
          <p:cNvPr id="20" name="Imagen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6160" y="1351547"/>
            <a:ext cx="4567474" cy="2371165"/>
          </a:xfrm>
          <a:prstGeom prst="rect">
            <a:avLst/>
          </a:prstGeom>
        </p:spPr>
      </p:pic>
      <p:pic>
        <p:nvPicPr>
          <p:cNvPr id="21" name="Imagen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7688" y="1351547"/>
            <a:ext cx="4104456" cy="2413627"/>
          </a:xfrm>
          <a:prstGeom prst="rect">
            <a:avLst/>
          </a:prstGeom>
        </p:spPr>
      </p:pic>
    </p:spTree>
    <p:extLst>
      <p:ext uri="{BB962C8B-B14F-4D97-AF65-F5344CB8AC3E}">
        <p14:creationId xmlns:p14="http://schemas.microsoft.com/office/powerpoint/2010/main" val="32713804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smtClean="0">
                <a:solidFill>
                  <a:schemeClr val="bg1"/>
                </a:solidFill>
                <a:latin typeface="Verdana" pitchFamily="34" charset="0"/>
                <a:cs typeface="Arial" charset="0"/>
              </a:rPr>
              <a:t>Sistema de Posgrado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p:cNvSpPr/>
          <p:nvPr/>
        </p:nvSpPr>
        <p:spPr>
          <a:xfrm>
            <a:off x="8261716" y="6525344"/>
            <a:ext cx="3677289" cy="338554"/>
          </a:xfrm>
          <a:prstGeom prst="rect">
            <a:avLst/>
          </a:prstGeom>
        </p:spPr>
        <p:txBody>
          <a:bodyPr wrap="none">
            <a:spAutoFit/>
          </a:bodyPr>
          <a:lstStyle/>
          <a:p>
            <a:pPr algn="r"/>
            <a:r>
              <a:rPr lang="es-ES" sz="1600" b="1" dirty="0">
                <a:solidFill>
                  <a:schemeClr val="bg1"/>
                </a:solidFill>
              </a:rPr>
              <a:t>http://www.un.org/es/agenda2030.html</a:t>
            </a:r>
          </a:p>
        </p:txBody>
      </p:sp>
      <p:pic>
        <p:nvPicPr>
          <p:cNvPr id="9" name="Imagen 8"/>
          <p:cNvPicPr>
            <a:picLocks noChangeAspect="1"/>
          </p:cNvPicPr>
          <p:nvPr/>
        </p:nvPicPr>
        <p:blipFill rotWithShape="1">
          <a:blip r:embed="rId4"/>
          <a:srcRect b="19760"/>
          <a:stretch/>
        </p:blipFill>
        <p:spPr>
          <a:xfrm>
            <a:off x="0" y="0"/>
            <a:ext cx="12186038" cy="6525209"/>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82" y="0"/>
            <a:ext cx="2160240" cy="2117035"/>
          </a:xfrm>
          <a:prstGeom prst="rect">
            <a:avLst/>
          </a:prstGeom>
        </p:spPr>
      </p:pic>
    </p:spTree>
    <p:extLst>
      <p:ext uri="{BB962C8B-B14F-4D97-AF65-F5344CB8AC3E}">
        <p14:creationId xmlns:p14="http://schemas.microsoft.com/office/powerpoint/2010/main" val="17200462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4. Educación de Calidad</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1371978" y="6525344"/>
            <a:ext cx="10700686" cy="307777"/>
          </a:xfrm>
          <a:prstGeom prst="rect">
            <a:avLst/>
          </a:prstGeom>
        </p:spPr>
        <p:txBody>
          <a:bodyPr wrap="none">
            <a:spAutoFit/>
          </a:bodyPr>
          <a:lstStyle/>
          <a:p>
            <a:r>
              <a:rPr lang="es-ES" sz="1400" b="1" dirty="0">
                <a:solidFill>
                  <a:schemeClr val="bg1"/>
                </a:solidFill>
              </a:rPr>
              <a:t>http://</a:t>
            </a:r>
            <a:r>
              <a:rPr lang="es-ES" sz="1400" b="1" dirty="0" smtClean="0">
                <a:solidFill>
                  <a:schemeClr val="bg1"/>
                </a:solidFill>
              </a:rPr>
              <a:t>www.cubadebate.cu/noticias/2016/11/08/por-que-la-educacion-en-cuba-es-una-historia-de-exitos-y-lo-que-puede-ensenar-al-mundo</a:t>
            </a:r>
            <a:endParaRPr lang="es-ES" sz="1400" b="1" dirty="0">
              <a:solidFill>
                <a:schemeClr val="bg1"/>
              </a:solidFill>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2132856"/>
            <a:ext cx="2736304" cy="2681578"/>
          </a:xfrm>
          <a:prstGeom prst="rect">
            <a:avLst/>
          </a:prstGeom>
        </p:spPr>
      </p:pic>
      <p:sp>
        <p:nvSpPr>
          <p:cNvPr id="8" name="Rectángulo 7"/>
          <p:cNvSpPr/>
          <p:nvPr/>
        </p:nvSpPr>
        <p:spPr>
          <a:xfrm>
            <a:off x="3435944" y="4481759"/>
            <a:ext cx="4003211" cy="769441"/>
          </a:xfrm>
          <a:prstGeom prst="rect">
            <a:avLst/>
          </a:prstGeom>
        </p:spPr>
        <p:txBody>
          <a:bodyPr wrap="none">
            <a:spAutoFit/>
          </a:bodyPr>
          <a:lstStyle/>
          <a:p>
            <a:pPr algn="ctr"/>
            <a:r>
              <a:rPr lang="es-ES" sz="2200" b="1" dirty="0">
                <a:latin typeface="Calibri Light" panose="020F0302020204030204" pitchFamily="34" charset="0"/>
                <a:cs typeface="Calibri Light" panose="020F0302020204030204" pitchFamily="34" charset="0"/>
              </a:rPr>
              <a:t>El acceso </a:t>
            </a:r>
            <a:r>
              <a:rPr lang="es-ES" sz="2200" b="1" dirty="0" smtClean="0">
                <a:latin typeface="Calibri Light" panose="020F0302020204030204" pitchFamily="34" charset="0"/>
                <a:cs typeface="Calibri Light" panose="020F0302020204030204" pitchFamily="34" charset="0"/>
              </a:rPr>
              <a:t>universal</a:t>
            </a:r>
          </a:p>
          <a:p>
            <a:pPr algn="ctr"/>
            <a:r>
              <a:rPr lang="es-ES" sz="2200" b="1" dirty="0" smtClean="0">
                <a:latin typeface="Calibri Light" panose="020F0302020204030204" pitchFamily="34" charset="0"/>
                <a:cs typeface="Calibri Light" panose="020F0302020204030204" pitchFamily="34" charset="0"/>
              </a:rPr>
              <a:t>La </a:t>
            </a:r>
            <a:r>
              <a:rPr lang="es-ES" sz="2200" b="1" dirty="0">
                <a:latin typeface="Calibri Light" panose="020F0302020204030204" pitchFamily="34" charset="0"/>
                <a:cs typeface="Calibri Light" panose="020F0302020204030204" pitchFamily="34" charset="0"/>
              </a:rPr>
              <a:t>educación para el cambio </a:t>
            </a:r>
            <a:r>
              <a:rPr lang="es-ES" sz="2200" b="1" dirty="0" smtClean="0">
                <a:latin typeface="Calibri Light" panose="020F0302020204030204" pitchFamily="34" charset="0"/>
                <a:cs typeface="Calibri Light" panose="020F0302020204030204" pitchFamily="34" charset="0"/>
              </a:rPr>
              <a:t>social</a:t>
            </a:r>
            <a:endParaRPr lang="es-ES" sz="2200" b="1" dirty="0">
              <a:latin typeface="Calibri Light" panose="020F0302020204030204" pitchFamily="34" charset="0"/>
              <a:cs typeface="Calibri Light" panose="020F0302020204030204" pitchFamily="34" charset="0"/>
            </a:endParaRPr>
          </a:p>
        </p:txBody>
      </p:sp>
      <p:sp>
        <p:nvSpPr>
          <p:cNvPr id="9" name="Rectángulo 8"/>
          <p:cNvSpPr/>
          <p:nvPr/>
        </p:nvSpPr>
        <p:spPr>
          <a:xfrm>
            <a:off x="8077906" y="4573771"/>
            <a:ext cx="3785459" cy="430887"/>
          </a:xfrm>
          <a:prstGeom prst="rect">
            <a:avLst/>
          </a:prstGeom>
        </p:spPr>
        <p:txBody>
          <a:bodyPr wrap="none">
            <a:spAutoFit/>
          </a:bodyPr>
          <a:lstStyle/>
          <a:p>
            <a:pPr algn="ctr"/>
            <a:r>
              <a:rPr lang="es-ES" sz="2200" b="1" dirty="0">
                <a:latin typeface="Calibri Light" panose="020F0302020204030204" pitchFamily="34" charset="0"/>
                <a:cs typeface="Calibri Light" panose="020F0302020204030204" pitchFamily="34" charset="0"/>
              </a:rPr>
              <a:t>La importancia de los profesores</a:t>
            </a:r>
          </a:p>
        </p:txBody>
      </p:sp>
      <p:pic>
        <p:nvPicPr>
          <p:cNvPr id="10" name="Imagen 9"/>
          <p:cNvPicPr>
            <a:picLocks noChangeAspect="1"/>
          </p:cNvPicPr>
          <p:nvPr/>
        </p:nvPicPr>
        <p:blipFill>
          <a:blip r:embed="rId5"/>
          <a:stretch>
            <a:fillRect/>
          </a:stretch>
        </p:blipFill>
        <p:spPr>
          <a:xfrm>
            <a:off x="3265388" y="1306920"/>
            <a:ext cx="4342780" cy="3103498"/>
          </a:xfrm>
          <a:prstGeom prst="rect">
            <a:avLst/>
          </a:prstGeom>
        </p:spPr>
      </p:pic>
      <p:pic>
        <p:nvPicPr>
          <p:cNvPr id="15" name="Imagen 14"/>
          <p:cNvPicPr>
            <a:picLocks noChangeAspect="1"/>
          </p:cNvPicPr>
          <p:nvPr/>
        </p:nvPicPr>
        <p:blipFill>
          <a:blip r:embed="rId6"/>
          <a:stretch>
            <a:fillRect/>
          </a:stretch>
        </p:blipFill>
        <p:spPr>
          <a:xfrm>
            <a:off x="7739844" y="1306920"/>
            <a:ext cx="4307071" cy="3103498"/>
          </a:xfrm>
          <a:prstGeom prst="rect">
            <a:avLst/>
          </a:prstGeom>
        </p:spPr>
      </p:pic>
    </p:spTree>
    <p:extLst>
      <p:ext uri="{BB962C8B-B14F-4D97-AF65-F5344CB8AC3E}">
        <p14:creationId xmlns:p14="http://schemas.microsoft.com/office/powerpoint/2010/main" val="3760579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384376" y="159302"/>
            <a:ext cx="8904312" cy="762267"/>
          </a:xfrm>
        </p:spPr>
        <p:txBody>
          <a:bodyPr>
            <a:noAutofit/>
          </a:bodyPr>
          <a:lstStyle/>
          <a:p>
            <a:pPr lvl="0" algn="l" eaLnBrk="0" fontAlgn="base" hangingPunct="0">
              <a:spcAft>
                <a:spcPct val="0"/>
              </a:spcAft>
              <a:defRPr/>
            </a:pPr>
            <a:r>
              <a:rPr lang="es-ES" sz="2800" dirty="0">
                <a:solidFill>
                  <a:schemeClr val="bg1"/>
                </a:solidFill>
                <a:latin typeface="BookmanOldStyle"/>
              </a:rPr>
              <a:t>El Sistema Universitario de Programas de </a:t>
            </a:r>
            <a:r>
              <a:rPr lang="es-ES" sz="2800" dirty="0" smtClean="0">
                <a:solidFill>
                  <a:schemeClr val="bg1"/>
                </a:solidFill>
                <a:latin typeface="BookmanOldStyle"/>
              </a:rPr>
              <a:t>Acreditación</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2132856"/>
            <a:ext cx="2736304" cy="2681578"/>
          </a:xfrm>
          <a:prstGeom prst="rect">
            <a:avLst/>
          </a:prstGeom>
        </p:spPr>
      </p:pic>
      <p:graphicFrame>
        <p:nvGraphicFramePr>
          <p:cNvPr id="2" name="Diagrama 1"/>
          <p:cNvGraphicFramePr/>
          <p:nvPr>
            <p:extLst>
              <p:ext uri="{D42A27DB-BD31-4B8C-83A1-F6EECF244321}">
                <p14:modId xmlns:p14="http://schemas.microsoft.com/office/powerpoint/2010/main" val="3227014555"/>
              </p:ext>
            </p:extLst>
          </p:nvPr>
        </p:nvGraphicFramePr>
        <p:xfrm>
          <a:off x="4439816" y="1340768"/>
          <a:ext cx="6980323" cy="46535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 name="Rectángulo 15"/>
          <p:cNvSpPr/>
          <p:nvPr/>
        </p:nvSpPr>
        <p:spPr>
          <a:xfrm>
            <a:off x="183456" y="4613321"/>
            <a:ext cx="3928929" cy="1754326"/>
          </a:xfrm>
          <a:prstGeom prst="rect">
            <a:avLst/>
          </a:prstGeom>
        </p:spPr>
        <p:txBody>
          <a:bodyPr wrap="square">
            <a:spAutoFit/>
          </a:bodyPr>
          <a:lstStyle/>
          <a:p>
            <a:pPr algn="just"/>
            <a:r>
              <a:rPr lang="es-ES" dirty="0">
                <a:latin typeface="Calibri Light" panose="020F0302020204030204" pitchFamily="34" charset="0"/>
                <a:cs typeface="Calibri Light" panose="020F0302020204030204" pitchFamily="34" charset="0"/>
              </a:rPr>
              <a:t>29 instituciones ostentan categorías superiores de acreditación (el 13.7% de excelencia), dando muestras de la apropiación de una cultura por la elevación de la calidad entre toda la</a:t>
            </a:r>
          </a:p>
          <a:p>
            <a:pPr algn="just"/>
            <a:r>
              <a:rPr lang="es-ES" dirty="0">
                <a:latin typeface="Calibri Light" panose="020F0302020204030204" pitchFamily="34" charset="0"/>
                <a:cs typeface="Calibri Light" panose="020F0302020204030204" pitchFamily="34" charset="0"/>
              </a:rPr>
              <a:t>comunidad universitaria</a:t>
            </a:r>
            <a:r>
              <a:rPr lang="es-ES" dirty="0" smtClean="0">
                <a:latin typeface="Calibri Light" panose="020F0302020204030204" pitchFamily="34" charset="0"/>
                <a:cs typeface="Calibri Light" panose="020F0302020204030204" pitchFamily="34" charset="0"/>
              </a:rPr>
              <a:t>.</a:t>
            </a:r>
            <a:endParaRPr lang="es-E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467812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4. Educación de Calidad</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2132856"/>
            <a:ext cx="2736304" cy="2681578"/>
          </a:xfrm>
          <a:prstGeom prst="rect">
            <a:avLst/>
          </a:prstGeom>
        </p:spPr>
      </p:pic>
      <p:graphicFrame>
        <p:nvGraphicFramePr>
          <p:cNvPr id="17" name="Gráfico 16"/>
          <p:cNvGraphicFramePr/>
          <p:nvPr>
            <p:extLst>
              <p:ext uri="{D42A27DB-BD31-4B8C-83A1-F6EECF244321}">
                <p14:modId xmlns:p14="http://schemas.microsoft.com/office/powerpoint/2010/main" val="1504672667"/>
              </p:ext>
            </p:extLst>
          </p:nvPr>
        </p:nvGraphicFramePr>
        <p:xfrm>
          <a:off x="2834430" y="1180876"/>
          <a:ext cx="4197674" cy="27984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Gráfico 17"/>
          <p:cNvGraphicFramePr/>
          <p:nvPr>
            <p:extLst>
              <p:ext uri="{D42A27DB-BD31-4B8C-83A1-F6EECF244321}">
                <p14:modId xmlns:p14="http://schemas.microsoft.com/office/powerpoint/2010/main" val="2553888516"/>
              </p:ext>
            </p:extLst>
          </p:nvPr>
        </p:nvGraphicFramePr>
        <p:xfrm>
          <a:off x="7418262" y="1124744"/>
          <a:ext cx="4366370" cy="291091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Gráfico 19"/>
          <p:cNvGraphicFramePr/>
          <p:nvPr>
            <p:extLst>
              <p:ext uri="{D42A27DB-BD31-4B8C-83A1-F6EECF244321}">
                <p14:modId xmlns:p14="http://schemas.microsoft.com/office/powerpoint/2010/main" val="2058623549"/>
              </p:ext>
            </p:extLst>
          </p:nvPr>
        </p:nvGraphicFramePr>
        <p:xfrm>
          <a:off x="5231904" y="3803179"/>
          <a:ext cx="4320480" cy="288032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838849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5963" y="6519446"/>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2495600" y="159302"/>
            <a:ext cx="7543800" cy="762267"/>
          </a:xfrm>
        </p:spPr>
        <p:txBody>
          <a:bodyPr>
            <a:normAutofit/>
          </a:bodyPr>
          <a:lstStyle/>
          <a:p>
            <a:r>
              <a:rPr lang="es-ES" dirty="0" smtClean="0">
                <a:solidFill>
                  <a:schemeClr val="bg1"/>
                </a:solidFill>
              </a:rPr>
              <a:t>Información del MES</a:t>
            </a:r>
            <a:endParaRPr lang="es-ES" dirty="0">
              <a:solidFill>
                <a:schemeClr val="bg1"/>
              </a:solidFill>
            </a:endParaRPr>
          </a:p>
        </p:txBody>
      </p:sp>
      <p:pic>
        <p:nvPicPr>
          <p:cNvPr id="3" name="Imagen 2"/>
          <p:cNvPicPr>
            <a:picLocks noChangeAspect="1"/>
          </p:cNvPicPr>
          <p:nvPr/>
        </p:nvPicPr>
        <p:blipFill rotWithShape="1">
          <a:blip r:embed="rId4"/>
          <a:srcRect l="17561" t="30400" r="54601" b="19900"/>
          <a:stretch/>
        </p:blipFill>
        <p:spPr>
          <a:xfrm>
            <a:off x="135091" y="1340768"/>
            <a:ext cx="4721017" cy="2770183"/>
          </a:xfrm>
          <a:prstGeom prst="rect">
            <a:avLst/>
          </a:prstGeom>
        </p:spPr>
      </p:pic>
      <p:graphicFrame>
        <p:nvGraphicFramePr>
          <p:cNvPr id="16" name="Gráfico 15"/>
          <p:cNvGraphicFramePr/>
          <p:nvPr>
            <p:extLst>
              <p:ext uri="{D42A27DB-BD31-4B8C-83A1-F6EECF244321}">
                <p14:modId xmlns:p14="http://schemas.microsoft.com/office/powerpoint/2010/main" val="3420945766"/>
              </p:ext>
            </p:extLst>
          </p:nvPr>
        </p:nvGraphicFramePr>
        <p:xfrm>
          <a:off x="3935760" y="1173979"/>
          <a:ext cx="3960440" cy="2640294"/>
        </p:xfrm>
        <a:graphic>
          <a:graphicData uri="http://schemas.openxmlformats.org/drawingml/2006/chart">
            <c:chart xmlns:c="http://schemas.openxmlformats.org/drawingml/2006/chart" xmlns:r="http://schemas.openxmlformats.org/officeDocument/2006/relationships" r:id="rId5"/>
          </a:graphicData>
        </a:graphic>
      </p:graphicFrame>
      <p:sp>
        <p:nvSpPr>
          <p:cNvPr id="17" name="Rectángulo 16"/>
          <p:cNvSpPr/>
          <p:nvPr/>
        </p:nvSpPr>
        <p:spPr>
          <a:xfrm>
            <a:off x="618202" y="4789894"/>
            <a:ext cx="4237906" cy="1015663"/>
          </a:xfrm>
          <a:prstGeom prst="rect">
            <a:avLst/>
          </a:prstGeom>
        </p:spPr>
        <p:txBody>
          <a:bodyPr wrap="square">
            <a:spAutoFit/>
          </a:bodyPr>
          <a:lstStyle/>
          <a:p>
            <a:r>
              <a:rPr lang="es-MX" sz="2000" b="1" dirty="0">
                <a:latin typeface="Calibri Light" panose="020F0302020204030204" pitchFamily="34" charset="0"/>
                <a:cs typeface="Calibri Light" panose="020F0302020204030204" pitchFamily="34" charset="0"/>
              </a:rPr>
              <a:t>Tasa Bruta de </a:t>
            </a:r>
            <a:r>
              <a:rPr lang="es-MX" sz="2000" b="1" dirty="0" smtClean="0">
                <a:latin typeface="Calibri Light" panose="020F0302020204030204" pitchFamily="34" charset="0"/>
                <a:cs typeface="Calibri Light" panose="020F0302020204030204" pitchFamily="34" charset="0"/>
              </a:rPr>
              <a:t>Matrícula:</a:t>
            </a:r>
            <a:r>
              <a:rPr lang="es-MX" sz="2000" dirty="0" smtClean="0">
                <a:latin typeface="Calibri Light" panose="020F0302020204030204" pitchFamily="34" charset="0"/>
                <a:cs typeface="Calibri Light" panose="020F0302020204030204" pitchFamily="34" charset="0"/>
              </a:rPr>
              <a:t> 28,24</a:t>
            </a:r>
          </a:p>
          <a:p>
            <a:r>
              <a:rPr lang="es-ES" sz="2000" b="1" dirty="0">
                <a:latin typeface="Calibri Light" panose="020F0302020204030204" pitchFamily="34" charset="0"/>
                <a:cs typeface="Calibri Light" panose="020F0302020204030204" pitchFamily="34" charset="0"/>
              </a:rPr>
              <a:t>Número de </a:t>
            </a:r>
            <a:r>
              <a:rPr lang="es-ES" sz="2000" b="1" dirty="0" smtClean="0">
                <a:latin typeface="Calibri Light" panose="020F0302020204030204" pitchFamily="34" charset="0"/>
                <a:cs typeface="Calibri Light" panose="020F0302020204030204" pitchFamily="34" charset="0"/>
              </a:rPr>
              <a:t>carreras: 111</a:t>
            </a:r>
          </a:p>
          <a:p>
            <a:endParaRPr lang="es-ES" sz="2000" dirty="0">
              <a:latin typeface="Calibri Light" panose="020F0302020204030204" pitchFamily="34" charset="0"/>
              <a:cs typeface="Calibri Light" panose="020F0302020204030204" pitchFamily="34" charset="0"/>
            </a:endParaRPr>
          </a:p>
        </p:txBody>
      </p:sp>
      <p:graphicFrame>
        <p:nvGraphicFramePr>
          <p:cNvPr id="18" name="Gráfico 17"/>
          <p:cNvGraphicFramePr/>
          <p:nvPr>
            <p:extLst>
              <p:ext uri="{D42A27DB-BD31-4B8C-83A1-F6EECF244321}">
                <p14:modId xmlns:p14="http://schemas.microsoft.com/office/powerpoint/2010/main" val="2597378941"/>
              </p:ext>
            </p:extLst>
          </p:nvPr>
        </p:nvGraphicFramePr>
        <p:xfrm>
          <a:off x="3863752" y="3676705"/>
          <a:ext cx="3993840" cy="26625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Gráfico 18"/>
          <p:cNvGraphicFramePr/>
          <p:nvPr>
            <p:extLst>
              <p:ext uri="{D42A27DB-BD31-4B8C-83A1-F6EECF244321}">
                <p14:modId xmlns:p14="http://schemas.microsoft.com/office/powerpoint/2010/main" val="115071544"/>
              </p:ext>
            </p:extLst>
          </p:nvPr>
        </p:nvGraphicFramePr>
        <p:xfrm>
          <a:off x="6447978" y="1173979"/>
          <a:ext cx="3960440" cy="264029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Gráfico 19"/>
          <p:cNvGraphicFramePr/>
          <p:nvPr>
            <p:extLst>
              <p:ext uri="{D42A27DB-BD31-4B8C-83A1-F6EECF244321}">
                <p14:modId xmlns:p14="http://schemas.microsoft.com/office/powerpoint/2010/main" val="1541005348"/>
              </p:ext>
            </p:extLst>
          </p:nvPr>
        </p:nvGraphicFramePr>
        <p:xfrm>
          <a:off x="6384032" y="3676705"/>
          <a:ext cx="3993840" cy="266256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1" name="Gráfico 20"/>
          <p:cNvGraphicFramePr/>
          <p:nvPr>
            <p:extLst>
              <p:ext uri="{D42A27DB-BD31-4B8C-83A1-F6EECF244321}">
                <p14:modId xmlns:p14="http://schemas.microsoft.com/office/powerpoint/2010/main" val="3318722455"/>
              </p:ext>
            </p:extLst>
          </p:nvPr>
        </p:nvGraphicFramePr>
        <p:xfrm>
          <a:off x="8904312" y="1173979"/>
          <a:ext cx="3960440" cy="2640293"/>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2" name="Gráfico 21"/>
          <p:cNvGraphicFramePr/>
          <p:nvPr>
            <p:extLst>
              <p:ext uri="{D42A27DB-BD31-4B8C-83A1-F6EECF244321}">
                <p14:modId xmlns:p14="http://schemas.microsoft.com/office/powerpoint/2010/main" val="3116552014"/>
              </p:ext>
            </p:extLst>
          </p:nvPr>
        </p:nvGraphicFramePr>
        <p:xfrm>
          <a:off x="8832304" y="3646220"/>
          <a:ext cx="3993840" cy="2662560"/>
        </p:xfrm>
        <a:graphic>
          <a:graphicData uri="http://schemas.openxmlformats.org/drawingml/2006/chart">
            <c:chart xmlns:c="http://schemas.openxmlformats.org/drawingml/2006/chart" xmlns:r="http://schemas.openxmlformats.org/officeDocument/2006/relationships" r:id="rId10"/>
          </a:graphicData>
        </a:graphic>
      </p:graphicFrame>
      <p:sp>
        <p:nvSpPr>
          <p:cNvPr id="23" name="Rectángulo 22"/>
          <p:cNvSpPr/>
          <p:nvPr/>
        </p:nvSpPr>
        <p:spPr>
          <a:xfrm>
            <a:off x="6456040" y="6525344"/>
            <a:ext cx="5591718" cy="830997"/>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smtClean="0">
                <a:solidFill>
                  <a:schemeClr val="bg1"/>
                </a:solidFill>
              </a:rPr>
              <a:t>Fuente: Prontuario de la Educación Superior en Cuba año 2018</a:t>
            </a:r>
          </a:p>
          <a:p>
            <a:pPr algn="r"/>
            <a:endParaRPr lang="es-ES" sz="1600" b="1" dirty="0" smtClean="0">
              <a:solidFill>
                <a:schemeClr val="bg1"/>
              </a:solidFill>
            </a:endParaRPr>
          </a:p>
          <a:p>
            <a:pPr algn="r"/>
            <a:endParaRPr lang="es-ES" sz="1600" b="1" dirty="0">
              <a:solidFill>
                <a:schemeClr val="bg1"/>
              </a:solidFill>
            </a:endParaRPr>
          </a:p>
        </p:txBody>
      </p:sp>
    </p:spTree>
    <p:extLst>
      <p:ext uri="{BB962C8B-B14F-4D97-AF65-F5344CB8AC3E}">
        <p14:creationId xmlns:p14="http://schemas.microsoft.com/office/powerpoint/2010/main" val="38031109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1. Hambre cero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8268931" y="6514436"/>
            <a:ext cx="3677289" cy="338554"/>
          </a:xfrm>
          <a:prstGeom prst="rect">
            <a:avLst/>
          </a:prstGeom>
        </p:spPr>
        <p:txBody>
          <a:bodyPr wrap="none">
            <a:spAutoFit/>
          </a:bodyPr>
          <a:lstStyle/>
          <a:p>
            <a:pPr algn="r"/>
            <a:r>
              <a:rPr lang="es-ES" sz="1600" b="1" dirty="0">
                <a:solidFill>
                  <a:schemeClr val="bg1"/>
                </a:solidFill>
              </a:rPr>
              <a:t>http://www.un.org/es/agenda2030.html</a:t>
            </a:r>
            <a:endParaRPr lang="es-ES" sz="1600" b="1" dirty="0">
              <a:solidFill>
                <a:schemeClr val="bg1"/>
              </a:solidFill>
            </a:endParaRPr>
          </a:p>
        </p:txBody>
      </p:sp>
      <p:pic>
        <p:nvPicPr>
          <p:cNvPr id="7" name="Imagen 6"/>
          <p:cNvPicPr>
            <a:picLocks noChangeAspect="1"/>
          </p:cNvPicPr>
          <p:nvPr/>
        </p:nvPicPr>
        <p:blipFill rotWithShape="1">
          <a:blip r:embed="rId4"/>
          <a:srcRect b="19801"/>
          <a:stretch/>
        </p:blipFill>
        <p:spPr>
          <a:xfrm>
            <a:off x="5962" y="0"/>
            <a:ext cx="12192396" cy="6525344"/>
          </a:xfrm>
          <a:prstGeom prst="rect">
            <a:avLst/>
          </a:prstGeom>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1" y="-11882"/>
            <a:ext cx="2115030" cy="2072729"/>
          </a:xfrm>
          <a:prstGeom prst="rect">
            <a:avLst/>
          </a:prstGeom>
        </p:spPr>
      </p:pic>
    </p:spTree>
    <p:extLst>
      <p:ext uri="{BB962C8B-B14F-4D97-AF65-F5344CB8AC3E}">
        <p14:creationId xmlns:p14="http://schemas.microsoft.com/office/powerpoint/2010/main" val="3244011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5. Igualdad de Género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7248128" y="6550223"/>
            <a:ext cx="4823308" cy="307777"/>
          </a:xfrm>
          <a:prstGeom prst="rect">
            <a:avLst/>
          </a:prstGeom>
        </p:spPr>
        <p:txBody>
          <a:bodyPr wrap="none">
            <a:spAutoFit/>
          </a:bodyPr>
          <a:lstStyle/>
          <a:p>
            <a:r>
              <a:rPr lang="es-ES" sz="1400" b="1" dirty="0">
                <a:solidFill>
                  <a:schemeClr val="bg1"/>
                </a:solidFill>
              </a:rPr>
              <a:t>http://www.parlamentocubano.gob.cu/index.php/diputados/</a:t>
            </a:r>
            <a:endParaRPr lang="es-ES" sz="1400" b="1" dirty="0">
              <a:solidFill>
                <a:schemeClr val="bg1"/>
              </a:solidFill>
            </a:endParaRP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b="42789"/>
          <a:stretch/>
        </p:blipFill>
        <p:spPr>
          <a:xfrm>
            <a:off x="2824491" y="1142323"/>
            <a:ext cx="5976664" cy="5151592"/>
          </a:xfrm>
          <a:prstGeom prst="rect">
            <a:avLst/>
          </a:prstGeom>
        </p:spPr>
      </p:pic>
      <p:pic>
        <p:nvPicPr>
          <p:cNvPr id="16" name="Imagen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360" y="2343670"/>
            <a:ext cx="2809059" cy="2752877"/>
          </a:xfrm>
          <a:prstGeom prst="rect">
            <a:avLst/>
          </a:prstGeom>
        </p:spPr>
      </p:pic>
      <p:graphicFrame>
        <p:nvGraphicFramePr>
          <p:cNvPr id="17" name="Gráfico 16"/>
          <p:cNvGraphicFramePr/>
          <p:nvPr>
            <p:extLst>
              <p:ext uri="{D42A27DB-BD31-4B8C-83A1-F6EECF244321}">
                <p14:modId xmlns:p14="http://schemas.microsoft.com/office/powerpoint/2010/main" val="984116365"/>
              </p:ext>
            </p:extLst>
          </p:nvPr>
        </p:nvGraphicFramePr>
        <p:xfrm>
          <a:off x="8196842" y="1119361"/>
          <a:ext cx="3996444" cy="26642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Gráfico 9"/>
          <p:cNvGraphicFramePr/>
          <p:nvPr>
            <p:extLst>
              <p:ext uri="{D42A27DB-BD31-4B8C-83A1-F6EECF244321}">
                <p14:modId xmlns:p14="http://schemas.microsoft.com/office/powerpoint/2010/main" val="1823545055"/>
              </p:ext>
            </p:extLst>
          </p:nvPr>
        </p:nvGraphicFramePr>
        <p:xfrm>
          <a:off x="8129867" y="3714115"/>
          <a:ext cx="4116498" cy="274433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16820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1. Hambre cero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p:cNvSpPr/>
          <p:nvPr/>
        </p:nvSpPr>
        <p:spPr>
          <a:xfrm>
            <a:off x="8268931" y="6514436"/>
            <a:ext cx="3677289" cy="338554"/>
          </a:xfrm>
          <a:prstGeom prst="rect">
            <a:avLst/>
          </a:prstGeom>
        </p:spPr>
        <p:txBody>
          <a:bodyPr wrap="none">
            <a:spAutoFit/>
          </a:bodyPr>
          <a:lstStyle/>
          <a:p>
            <a:pPr algn="r"/>
            <a:r>
              <a:rPr lang="es-ES" sz="1600" b="1" dirty="0">
                <a:solidFill>
                  <a:schemeClr val="bg1"/>
                </a:solidFill>
              </a:rPr>
              <a:t>http://www.un.org/es/agenda2030.html</a:t>
            </a:r>
            <a:endParaRPr lang="es-ES" sz="1600" b="1" dirty="0">
              <a:solidFill>
                <a:schemeClr val="bg1"/>
              </a:solidFill>
            </a:endParaRPr>
          </a:p>
        </p:txBody>
      </p:sp>
      <p:pic>
        <p:nvPicPr>
          <p:cNvPr id="9" name="Imagen 8"/>
          <p:cNvPicPr>
            <a:picLocks noChangeAspect="1"/>
          </p:cNvPicPr>
          <p:nvPr/>
        </p:nvPicPr>
        <p:blipFill rotWithShape="1">
          <a:blip r:embed="rId4"/>
          <a:srcRect b="18666"/>
          <a:stretch/>
        </p:blipFill>
        <p:spPr>
          <a:xfrm>
            <a:off x="-3749" y="-99391"/>
            <a:ext cx="12205458" cy="6624736"/>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16" y="-11881"/>
            <a:ext cx="2081767" cy="2040132"/>
          </a:xfrm>
          <a:prstGeom prst="rect">
            <a:avLst/>
          </a:prstGeom>
        </p:spPr>
      </p:pic>
    </p:spTree>
    <p:extLst>
      <p:ext uri="{BB962C8B-B14F-4D97-AF65-F5344CB8AC3E}">
        <p14:creationId xmlns:p14="http://schemas.microsoft.com/office/powerpoint/2010/main" val="1799191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9. Industria, Innovación e Infraestructura </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 y="2204864"/>
            <a:ext cx="3086057" cy="3024336"/>
          </a:xfrm>
          <a:prstGeom prst="rect">
            <a:avLst/>
          </a:prstGeom>
        </p:spPr>
      </p:pic>
      <p:pic>
        <p:nvPicPr>
          <p:cNvPr id="18" name="Imagen 17"/>
          <p:cNvPicPr>
            <a:picLocks noChangeAspect="1"/>
          </p:cNvPicPr>
          <p:nvPr/>
        </p:nvPicPr>
        <p:blipFill rotWithShape="1">
          <a:blip r:embed="rId5"/>
          <a:srcRect l="61530" t="26030" r="7982" b="20041"/>
          <a:stretch/>
        </p:blipFill>
        <p:spPr>
          <a:xfrm>
            <a:off x="3287688" y="1225472"/>
            <a:ext cx="3645216" cy="3625170"/>
          </a:xfrm>
          <a:prstGeom prst="rect">
            <a:avLst/>
          </a:prstGeom>
        </p:spPr>
      </p:pic>
      <p:sp>
        <p:nvSpPr>
          <p:cNvPr id="20" name="Título 1"/>
          <p:cNvSpPr txBox="1">
            <a:spLocks/>
          </p:cNvSpPr>
          <p:nvPr/>
        </p:nvSpPr>
        <p:spPr>
          <a:xfrm>
            <a:off x="119336" y="4994832"/>
            <a:ext cx="11856641" cy="144489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342900" indent="-342900" algn="just">
              <a:buFont typeface="Arial" panose="020B0604020202020204" pitchFamily="34" charset="0"/>
              <a:buChar char="•"/>
            </a:pPr>
            <a:r>
              <a:rPr lang="es-MX" sz="2400" dirty="0" smtClean="0">
                <a:latin typeface="Calibri Light" panose="020F0302020204030204" pitchFamily="34" charset="0"/>
                <a:cs typeface="Calibri Light" panose="020F0302020204030204" pitchFamily="34" charset="0"/>
              </a:rPr>
              <a:t>Fortalecer el gobierno en línea que facilite una gobernabilidad transparente y la interacción directa con el ciudadano.</a:t>
            </a:r>
          </a:p>
          <a:p>
            <a:pPr marL="342900" indent="-342900" algn="just">
              <a:buFont typeface="Arial" panose="020B0604020202020204" pitchFamily="34" charset="0"/>
              <a:buChar char="•"/>
            </a:pPr>
            <a:r>
              <a:rPr lang="es-ES" sz="2400" dirty="0" smtClean="0">
                <a:latin typeface="Calibri Light" panose="020F0302020204030204" pitchFamily="34" charset="0"/>
                <a:cs typeface="Calibri Light" panose="020F0302020204030204" pitchFamily="34" charset="0"/>
              </a:rPr>
              <a:t>Laboratorios de alto desempeño en función de la formación de profesionales</a:t>
            </a:r>
          </a:p>
          <a:p>
            <a:pPr marL="342900" indent="-342900" algn="just">
              <a:buFont typeface="Arial" panose="020B0604020202020204" pitchFamily="34" charset="0"/>
              <a:buChar char="•"/>
            </a:pPr>
            <a:r>
              <a:rPr lang="es-ES" sz="2400" dirty="0" smtClean="0">
                <a:latin typeface="Calibri Light" panose="020F0302020204030204" pitchFamily="34" charset="0"/>
                <a:cs typeface="Calibri Light" panose="020F0302020204030204" pitchFamily="34" charset="0"/>
              </a:rPr>
              <a:t>Productos y servicios para perfeccionar la gestión de proceso</a:t>
            </a:r>
          </a:p>
        </p:txBody>
      </p:sp>
      <p:pic>
        <p:nvPicPr>
          <p:cNvPr id="21" name="Imagen 20"/>
          <p:cNvPicPr>
            <a:picLocks noChangeAspect="1"/>
          </p:cNvPicPr>
          <p:nvPr/>
        </p:nvPicPr>
        <p:blipFill rotWithShape="1">
          <a:blip r:embed="rId6"/>
          <a:srcRect l="10082" t="13792" r="12425" b="42709"/>
          <a:stretch/>
        </p:blipFill>
        <p:spPr>
          <a:xfrm>
            <a:off x="7102348" y="1279110"/>
            <a:ext cx="4916620" cy="1551678"/>
          </a:xfrm>
          <a:prstGeom prst="rect">
            <a:avLst/>
          </a:prstGeom>
        </p:spPr>
      </p:pic>
      <p:pic>
        <p:nvPicPr>
          <p:cNvPr id="22" name="Imagen 21"/>
          <p:cNvPicPr>
            <a:picLocks noChangeAspect="1"/>
          </p:cNvPicPr>
          <p:nvPr/>
        </p:nvPicPr>
        <p:blipFill rotWithShape="1">
          <a:blip r:embed="rId7"/>
          <a:srcRect l="50462" t="26919" r="8676" b="18584"/>
          <a:stretch/>
        </p:blipFill>
        <p:spPr>
          <a:xfrm>
            <a:off x="7102348" y="3194799"/>
            <a:ext cx="2288367" cy="1715898"/>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0376" y="3209347"/>
            <a:ext cx="2538592" cy="1692395"/>
          </a:xfrm>
          <a:prstGeom prst="rect">
            <a:avLst/>
          </a:prstGeom>
        </p:spPr>
      </p:pic>
    </p:spTree>
    <p:extLst>
      <p:ext uri="{BB962C8B-B14F-4D97-AF65-F5344CB8AC3E}">
        <p14:creationId xmlns:p14="http://schemas.microsoft.com/office/powerpoint/2010/main" val="3055164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Imagen 3"/>
          <p:cNvPicPr>
            <a:picLocks noChangeAspect="1"/>
          </p:cNvPicPr>
          <p:nvPr/>
        </p:nvPicPr>
        <p:blipFill rotWithShape="1">
          <a:blip r:embed="rId2"/>
          <a:srcRect t="18497"/>
          <a:stretch/>
        </p:blipFill>
        <p:spPr>
          <a:xfrm>
            <a:off x="5962" y="-171400"/>
            <a:ext cx="12256812" cy="6666454"/>
          </a:xfrm>
          <a:prstGeom prst="rect">
            <a:avLst/>
          </a:prstGeom>
        </p:spPr>
      </p:pic>
      <p:pic>
        <p:nvPicPr>
          <p:cNvPr id="6" name="Marcador de contenido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62" y="-87312"/>
            <a:ext cx="2345622" cy="2298710"/>
          </a:xfrm>
        </p:spPr>
      </p:pic>
      <p:sp>
        <p:nvSpPr>
          <p:cNvPr id="5" name="Rectángulo 4"/>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312024" y="6518450"/>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www.un.org/es/agenda2030.html</a:t>
            </a:r>
            <a:endParaRPr lang="es-ES" sz="1600" b="1" dirty="0">
              <a:solidFill>
                <a:schemeClr val="bg1"/>
              </a:solidFill>
            </a:endParaRPr>
          </a:p>
        </p:txBody>
      </p:sp>
    </p:spTree>
    <p:extLst>
      <p:ext uri="{BB962C8B-B14F-4D97-AF65-F5344CB8AC3E}">
        <p14:creationId xmlns:p14="http://schemas.microsoft.com/office/powerpoint/2010/main" val="19482619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10. Reducción de las desigualdades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Marcador de contenido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192" y="1290858"/>
            <a:ext cx="3684974" cy="3611275"/>
          </a:xfrm>
        </p:spPr>
      </p:pic>
      <p:graphicFrame>
        <p:nvGraphicFramePr>
          <p:cNvPr id="17" name="Gráfico 16"/>
          <p:cNvGraphicFramePr/>
          <p:nvPr>
            <p:extLst>
              <p:ext uri="{D42A27DB-BD31-4B8C-83A1-F6EECF244321}">
                <p14:modId xmlns:p14="http://schemas.microsoft.com/office/powerpoint/2010/main" val="2935000544"/>
              </p:ext>
            </p:extLst>
          </p:nvPr>
        </p:nvGraphicFramePr>
        <p:xfrm>
          <a:off x="5009710" y="1080871"/>
          <a:ext cx="5076564" cy="3384376"/>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570246" y="4586352"/>
            <a:ext cx="11616952" cy="1938992"/>
          </a:xfrm>
          <a:prstGeom prst="rect">
            <a:avLst/>
          </a:prstGeom>
        </p:spPr>
        <p:txBody>
          <a:bodyPr wrap="square">
            <a:spAutoFit/>
          </a:bodyPr>
          <a:lstStyle/>
          <a:p>
            <a:pPr marL="285750" indent="-285750" algn="just">
              <a:buFont typeface="Arial" panose="020B0604020202020204" pitchFamily="34" charset="0"/>
              <a:buChar char="•"/>
            </a:pPr>
            <a:r>
              <a:rPr lang="es-MX" sz="2000" dirty="0" smtClean="0">
                <a:solidFill>
                  <a:srgbClr val="000000"/>
                </a:solidFill>
                <a:latin typeface="Calibri Light" panose="020F0302020204030204" pitchFamily="34" charset="0"/>
                <a:cs typeface="Calibri Light" panose="020F0302020204030204" pitchFamily="34" charset="0"/>
              </a:rPr>
              <a:t>Ejemplo </a:t>
            </a:r>
            <a:r>
              <a:rPr lang="es-MX" sz="2000" dirty="0">
                <a:solidFill>
                  <a:srgbClr val="000000"/>
                </a:solidFill>
                <a:latin typeface="Calibri Light" panose="020F0302020204030204" pitchFamily="34" charset="0"/>
                <a:cs typeface="Calibri Light" panose="020F0302020204030204" pitchFamily="34" charset="0"/>
              </a:rPr>
              <a:t>en el orden territorial, un indicador tan significativo y que reúne condiciones de vida, como la esperanza de vida al nacimiento, es mayor en el oriente del país, provincia de las Tunas a la Habana. </a:t>
            </a:r>
          </a:p>
          <a:p>
            <a:pPr marL="285750" indent="-285750" algn="just">
              <a:buFont typeface="Arial" panose="020B0604020202020204" pitchFamily="34" charset="0"/>
              <a:buChar char="•"/>
            </a:pPr>
            <a:r>
              <a:rPr lang="es-MX" sz="2000" dirty="0" smtClean="0">
                <a:solidFill>
                  <a:srgbClr val="000000"/>
                </a:solidFill>
                <a:latin typeface="Calibri Light" panose="020F0302020204030204" pitchFamily="34" charset="0"/>
                <a:cs typeface="Calibri Light" panose="020F0302020204030204" pitchFamily="34" charset="0"/>
              </a:rPr>
              <a:t>En </a:t>
            </a:r>
            <a:r>
              <a:rPr lang="es-MX" sz="2000" dirty="0">
                <a:solidFill>
                  <a:srgbClr val="000000"/>
                </a:solidFill>
                <a:latin typeface="Calibri Light" panose="020F0302020204030204" pitchFamily="34" charset="0"/>
                <a:cs typeface="Calibri Light" panose="020F0302020204030204" pitchFamily="34" charset="0"/>
              </a:rPr>
              <a:t>el orden de características personales, los niveles educacionales o el desempleo de poblaciones blancas o negras son muy similares 3,3 y 3,2 por ciento respectivamente según el Censo de Población y Viviendas del 2012 </a:t>
            </a:r>
          </a:p>
          <a:p>
            <a:pPr marL="285750" indent="-285750" algn="just">
              <a:buFont typeface="Arial" panose="020B0604020202020204" pitchFamily="34" charset="0"/>
              <a:buChar char="•"/>
            </a:pPr>
            <a:r>
              <a:rPr lang="es-MX" sz="2000" dirty="0" smtClean="0">
                <a:solidFill>
                  <a:srgbClr val="000000"/>
                </a:solidFill>
                <a:latin typeface="Calibri Light" panose="020F0302020204030204" pitchFamily="34" charset="0"/>
                <a:cs typeface="Calibri Light" panose="020F0302020204030204" pitchFamily="34" charset="0"/>
              </a:rPr>
              <a:t>El </a:t>
            </a:r>
            <a:r>
              <a:rPr lang="es-MX" sz="2000" dirty="0">
                <a:solidFill>
                  <a:srgbClr val="000000"/>
                </a:solidFill>
                <a:latin typeface="Calibri Light" panose="020F0302020204030204" pitchFamily="34" charset="0"/>
                <a:cs typeface="Calibri Light" panose="020F0302020204030204" pitchFamily="34" charset="0"/>
              </a:rPr>
              <a:t>índice de paridad de Género entre niños y niñas en la educación primaria en 1. </a:t>
            </a:r>
          </a:p>
        </p:txBody>
      </p:sp>
    </p:spTree>
    <p:extLst>
      <p:ext uri="{BB962C8B-B14F-4D97-AF65-F5344CB8AC3E}">
        <p14:creationId xmlns:p14="http://schemas.microsoft.com/office/powerpoint/2010/main" val="4273552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Rectángulo 4"/>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312024" y="6518450"/>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www.un.org/es/agenda2030.html</a:t>
            </a:r>
            <a:endParaRPr lang="es-ES" sz="1600" b="1" dirty="0">
              <a:solidFill>
                <a:schemeClr val="bg1"/>
              </a:solidFill>
            </a:endParaRPr>
          </a:p>
        </p:txBody>
      </p:sp>
      <p:pic>
        <p:nvPicPr>
          <p:cNvPr id="8" name="Imagen 7"/>
          <p:cNvPicPr>
            <a:picLocks noChangeAspect="1"/>
          </p:cNvPicPr>
          <p:nvPr/>
        </p:nvPicPr>
        <p:blipFill rotWithShape="1">
          <a:blip r:embed="rId2"/>
          <a:srcRect b="19803"/>
          <a:stretch/>
        </p:blipFill>
        <p:spPr>
          <a:xfrm>
            <a:off x="-793" y="0"/>
            <a:ext cx="12192792" cy="6525344"/>
          </a:xfrm>
          <a:prstGeom prst="rect">
            <a:avLst/>
          </a:prstGeom>
        </p:spPr>
      </p:pic>
      <p:pic>
        <p:nvPicPr>
          <p:cNvPr id="9" name="Marcador de contenido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696" y="-10751"/>
            <a:ext cx="2232248" cy="2187603"/>
          </a:xfrm>
        </p:spPr>
      </p:pic>
    </p:spTree>
    <p:extLst>
      <p:ext uri="{BB962C8B-B14F-4D97-AF65-F5344CB8AC3E}">
        <p14:creationId xmlns:p14="http://schemas.microsoft.com/office/powerpoint/2010/main" val="2126282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11. Ciudades y Comunidades Sostenibles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335360" y="4014311"/>
            <a:ext cx="8901609" cy="2246769"/>
          </a:xfrm>
          <a:prstGeom prst="rect">
            <a:avLst/>
          </a:prstGeom>
        </p:spPr>
        <p:txBody>
          <a:bodyPr wrap="square">
            <a:spAutoFit/>
          </a:bodyPr>
          <a:lstStyle/>
          <a:p>
            <a:pPr marL="342900" indent="-342900" algn="just">
              <a:buFont typeface="Arial" panose="020B0604020202020204" pitchFamily="34" charset="0"/>
              <a:buChar char="•"/>
            </a:pPr>
            <a:r>
              <a:rPr lang="es-MX" sz="2000" dirty="0" smtClean="0">
                <a:latin typeface="Calibri Light" panose="020F0302020204030204" pitchFamily="34" charset="0"/>
                <a:cs typeface="Calibri Light" panose="020F0302020204030204" pitchFamily="34" charset="0"/>
              </a:rPr>
              <a:t>Ejecución </a:t>
            </a:r>
            <a:r>
              <a:rPr lang="es-MX" sz="2000" dirty="0">
                <a:latin typeface="Calibri Light" panose="020F0302020204030204" pitchFamily="34" charset="0"/>
                <a:cs typeface="Calibri Light" panose="020F0302020204030204" pitchFamily="34" charset="0"/>
              </a:rPr>
              <a:t>de urbanizaciones y viviendas según el plan de prioridades nacionales consideradas en la Política de la Vivienda. </a:t>
            </a:r>
            <a:endParaRPr lang="es-MX" sz="2000" dirty="0" smtClean="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000" dirty="0" smtClean="0">
                <a:latin typeface="Calibri Light" panose="020F0302020204030204" pitchFamily="34" charset="0"/>
                <a:cs typeface="Calibri Light" panose="020F0302020204030204" pitchFamily="34" charset="0"/>
              </a:rPr>
              <a:t>El </a:t>
            </a:r>
            <a:r>
              <a:rPr lang="es-MX" sz="2000" dirty="0">
                <a:latin typeface="Calibri Light" panose="020F0302020204030204" pitchFamily="34" charset="0"/>
                <a:cs typeface="Calibri Light" panose="020F0302020204030204" pitchFamily="34" charset="0"/>
              </a:rPr>
              <a:t>ordenamiento urbanístico de las </a:t>
            </a:r>
            <a:r>
              <a:rPr lang="es-MX" sz="2000" dirty="0" smtClean="0">
                <a:latin typeface="Calibri Light" panose="020F0302020204030204" pitchFamily="34" charset="0"/>
                <a:cs typeface="Calibri Light" panose="020F0302020204030204" pitchFamily="34" charset="0"/>
              </a:rPr>
              <a:t>ciudades, </a:t>
            </a:r>
            <a:r>
              <a:rPr lang="es-MX" sz="2000" dirty="0">
                <a:latin typeface="Calibri Light" panose="020F0302020204030204" pitchFamily="34" charset="0"/>
                <a:cs typeface="Calibri Light" panose="020F0302020204030204" pitchFamily="34" charset="0"/>
              </a:rPr>
              <a:t>conducida por los gobiernos locales, con la coordinación técnica del Sistema de la Planificación Física y la participación activa de los organismos, instituciones, academia, organizaciones de la sociedad civil y la población en todas las fases del proceso</a:t>
            </a:r>
            <a:r>
              <a:rPr lang="es-MX" sz="2000" dirty="0" smtClean="0">
                <a:latin typeface="Calibri Light" panose="020F0302020204030204" pitchFamily="34" charset="0"/>
                <a:cs typeface="Calibri Light" panose="020F0302020204030204" pitchFamily="34" charset="0"/>
              </a:rPr>
              <a:t>. </a:t>
            </a:r>
            <a:endParaRPr lang="es-MX" sz="20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endParaRPr lang="es-MX" sz="2000" dirty="0">
              <a:latin typeface="Calibri Light" panose="020F0302020204030204" pitchFamily="34" charset="0"/>
              <a:cs typeface="Calibri Light" panose="020F0302020204030204" pitchFamily="34" charset="0"/>
            </a:endParaRPr>
          </a:p>
        </p:txBody>
      </p:sp>
      <p:pic>
        <p:nvPicPr>
          <p:cNvPr id="10" name="Marcador de contenido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96" y="1080872"/>
            <a:ext cx="3029892" cy="2969294"/>
          </a:xfrm>
        </p:spPr>
      </p:pic>
      <p:pic>
        <p:nvPicPr>
          <p:cNvPr id="15" name="Imagen 14"/>
          <p:cNvPicPr>
            <a:picLocks noChangeAspect="1"/>
          </p:cNvPicPr>
          <p:nvPr/>
        </p:nvPicPr>
        <p:blipFill>
          <a:blip r:embed="rId5" cstate="print"/>
          <a:stretch>
            <a:fillRect/>
          </a:stretch>
        </p:blipFill>
        <p:spPr>
          <a:xfrm>
            <a:off x="3120700" y="1247665"/>
            <a:ext cx="2854859" cy="2224689"/>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2764" y="1247665"/>
            <a:ext cx="3334160" cy="2224689"/>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1855" y="1247665"/>
            <a:ext cx="2546492" cy="3844878"/>
          </a:xfrm>
          <a:prstGeom prst="rect">
            <a:avLst/>
          </a:prstGeom>
        </p:spPr>
      </p:pic>
      <p:sp>
        <p:nvSpPr>
          <p:cNvPr id="18" name="Rectángulo 17"/>
          <p:cNvSpPr/>
          <p:nvPr/>
        </p:nvSpPr>
        <p:spPr>
          <a:xfrm>
            <a:off x="6126183" y="6540890"/>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www.ipf.cu</a:t>
            </a:r>
            <a:endParaRPr lang="es-ES" sz="1600" b="1" dirty="0">
              <a:solidFill>
                <a:schemeClr val="bg1"/>
              </a:solidFill>
            </a:endParaRPr>
          </a:p>
        </p:txBody>
      </p:sp>
    </p:spTree>
    <p:extLst>
      <p:ext uri="{BB962C8B-B14F-4D97-AF65-F5344CB8AC3E}">
        <p14:creationId xmlns:p14="http://schemas.microsoft.com/office/powerpoint/2010/main" val="18716504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Rectángulo 4"/>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312024" y="6518450"/>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www.un.org/es/agenda2030.html</a:t>
            </a:r>
            <a:endParaRPr lang="es-ES" sz="1600" b="1" dirty="0">
              <a:solidFill>
                <a:schemeClr val="bg1"/>
              </a:solidFill>
            </a:endParaRPr>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96" y="-10751"/>
            <a:ext cx="2232248" cy="2187603"/>
          </a:xfrm>
        </p:spPr>
      </p:pic>
      <p:pic>
        <p:nvPicPr>
          <p:cNvPr id="10" name="Imagen 9"/>
          <p:cNvPicPr>
            <a:picLocks noChangeAspect="1"/>
          </p:cNvPicPr>
          <p:nvPr/>
        </p:nvPicPr>
        <p:blipFill rotWithShape="1">
          <a:blip r:embed="rId3"/>
          <a:srcRect b="19963"/>
          <a:stretch/>
        </p:blipFill>
        <p:spPr>
          <a:xfrm>
            <a:off x="5962" y="1"/>
            <a:ext cx="12192792" cy="6525344"/>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 y="0"/>
            <a:ext cx="2221278" cy="2176852"/>
          </a:xfrm>
          <a:prstGeom prst="rect">
            <a:avLst/>
          </a:prstGeom>
        </p:spPr>
      </p:pic>
    </p:spTree>
    <p:extLst>
      <p:ext uri="{BB962C8B-B14F-4D97-AF65-F5344CB8AC3E}">
        <p14:creationId xmlns:p14="http://schemas.microsoft.com/office/powerpoint/2010/main" val="1943991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13. Acción por el clima</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07368" y="4233685"/>
            <a:ext cx="11310533" cy="2554545"/>
          </a:xfrm>
          <a:prstGeom prst="rect">
            <a:avLst/>
          </a:prstGeom>
        </p:spPr>
        <p:txBody>
          <a:bodyPr wrap="square">
            <a:spAutoFit/>
          </a:bodyPr>
          <a:lstStyle/>
          <a:p>
            <a:pPr marL="342900" indent="-342900" algn="just">
              <a:buFont typeface="Arial" panose="020B0604020202020204" pitchFamily="34" charset="0"/>
              <a:buChar char="•"/>
            </a:pPr>
            <a:r>
              <a:rPr lang="es-MX" sz="2000" dirty="0">
                <a:latin typeface="Calibri Light" panose="020F0302020204030204" pitchFamily="34" charset="0"/>
                <a:cs typeface="Calibri Light" panose="020F0302020204030204" pitchFamily="34" charset="0"/>
              </a:rPr>
              <a:t>Cuba cuenta con un Plan de Estado para el Enfrentamiento al Cambio Climático, comúnmente conocido como “Tarea Vida”. Este Plan se estructura en 5 Acciones Estratégicas y 11 Tareas Específicas. Las primeras se proyectan en dos direcciones principales: la protección de los asentamientos costeros y la adaptación en la actividad </a:t>
            </a:r>
            <a:r>
              <a:rPr lang="es-MX" sz="2000" dirty="0" smtClean="0">
                <a:latin typeface="Calibri Light" panose="020F0302020204030204" pitchFamily="34" charset="0"/>
                <a:cs typeface="Calibri Light" panose="020F0302020204030204" pitchFamily="34" charset="0"/>
              </a:rPr>
              <a:t>agropecuaria.</a:t>
            </a:r>
            <a:endParaRPr lang="es-MX" sz="20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000" dirty="0">
                <a:latin typeface="Calibri Light" panose="020F0302020204030204" pitchFamily="34" charset="0"/>
                <a:cs typeface="Calibri Light" panose="020F0302020204030204" pitchFamily="34" charset="0"/>
              </a:rPr>
              <a:t>Cuba cuenta con un sistema de Alerta </a:t>
            </a:r>
            <a:r>
              <a:rPr lang="es-MX" sz="2000" dirty="0" smtClean="0">
                <a:latin typeface="Calibri Light" panose="020F0302020204030204" pitchFamily="34" charset="0"/>
                <a:cs typeface="Calibri Light" panose="020F0302020204030204" pitchFamily="34" charset="0"/>
              </a:rPr>
              <a:t>Temprana.</a:t>
            </a:r>
            <a:endParaRPr lang="es-MX" sz="20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000" dirty="0" smtClean="0">
                <a:latin typeface="Calibri Light" panose="020F0302020204030204" pitchFamily="34" charset="0"/>
                <a:cs typeface="Calibri Light" panose="020F0302020204030204" pitchFamily="34" charset="0"/>
              </a:rPr>
              <a:t>Vigilancia</a:t>
            </a:r>
            <a:r>
              <a:rPr lang="es-MX" sz="2000" dirty="0">
                <a:latin typeface="Calibri Light" panose="020F0302020204030204" pitchFamily="34" charset="0"/>
                <a:cs typeface="Calibri Light" panose="020F0302020204030204" pitchFamily="34" charset="0"/>
              </a:rPr>
              <a:t>, análisis y pronóstico de peligros; la evaluación de sus variables y del riesgo; la difusión de las alerta, los avisos y orientación a la </a:t>
            </a:r>
            <a:r>
              <a:rPr lang="es-MX" sz="2000" dirty="0" smtClean="0">
                <a:latin typeface="Calibri Light" panose="020F0302020204030204" pitchFamily="34" charset="0"/>
                <a:cs typeface="Calibri Light" panose="020F0302020204030204" pitchFamily="34" charset="0"/>
              </a:rPr>
              <a:t>población.</a:t>
            </a:r>
            <a:endParaRPr lang="es-MX" sz="20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endParaRPr lang="es-MX" sz="2000" dirty="0">
              <a:latin typeface="Calibri Light" panose="020F0302020204030204" pitchFamily="34" charset="0"/>
              <a:cs typeface="Calibri Light" panose="020F0302020204030204" pitchFamily="34" charset="0"/>
            </a:endParaRPr>
          </a:p>
        </p:txBody>
      </p:sp>
      <p:sp>
        <p:nvSpPr>
          <p:cNvPr id="18" name="Rectángulo 17"/>
          <p:cNvSpPr/>
          <p:nvPr/>
        </p:nvSpPr>
        <p:spPr>
          <a:xfrm>
            <a:off x="5591944" y="6540890"/>
            <a:ext cx="6125957"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600" b="1" dirty="0">
                <a:solidFill>
                  <a:schemeClr val="bg1"/>
                </a:solidFill>
              </a:rPr>
              <a:t>http://www.sierramaestra.cu/index.php/santiago-de-cuba/22714</a:t>
            </a:r>
            <a:endParaRPr lang="es-ES" sz="1600" b="1" dirty="0">
              <a:solidFill>
                <a:schemeClr val="bg1"/>
              </a:solidFill>
            </a:endParaRPr>
          </a:p>
        </p:txBody>
      </p:sp>
      <p:pic>
        <p:nvPicPr>
          <p:cNvPr id="16" name="Imagen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301" y="1322885"/>
            <a:ext cx="2906360" cy="2848232"/>
          </a:xfrm>
          <a:prstGeom prst="rect">
            <a:avLst/>
          </a:prstGeom>
        </p:spPr>
      </p:pic>
      <p:pic>
        <p:nvPicPr>
          <p:cNvPr id="17" name="Imagen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688" y="1354717"/>
            <a:ext cx="4981410" cy="2616712"/>
          </a:xfrm>
          <a:prstGeom prst="rect">
            <a:avLst/>
          </a:prstGeom>
        </p:spPr>
      </p:pic>
      <p:pic>
        <p:nvPicPr>
          <p:cNvPr id="19" name="Imagen 18"/>
          <p:cNvPicPr>
            <a:picLocks noChangeAspect="1"/>
          </p:cNvPicPr>
          <p:nvPr/>
        </p:nvPicPr>
        <p:blipFill>
          <a:blip r:embed="rId6"/>
          <a:stretch>
            <a:fillRect/>
          </a:stretch>
        </p:blipFill>
        <p:spPr>
          <a:xfrm>
            <a:off x="8518016" y="1362155"/>
            <a:ext cx="2628531" cy="2609274"/>
          </a:xfrm>
          <a:prstGeom prst="rect">
            <a:avLst/>
          </a:prstGeom>
        </p:spPr>
      </p:pic>
    </p:spTree>
    <p:extLst>
      <p:ext uri="{BB962C8B-B14F-4D97-AF65-F5344CB8AC3E}">
        <p14:creationId xmlns:p14="http://schemas.microsoft.com/office/powerpoint/2010/main" val="34976219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24"/>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Imagen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455"/>
            <a:ext cx="4984699" cy="4984699"/>
          </a:xfrm>
          <a:prstGeom prst="rect">
            <a:avLst/>
          </a:prstGeom>
        </p:spPr>
      </p:pic>
      <p:pic>
        <p:nvPicPr>
          <p:cNvPr id="13" name="Imagen 12"/>
          <p:cNvPicPr>
            <a:picLocks noChangeAspect="1"/>
          </p:cNvPicPr>
          <p:nvPr/>
        </p:nvPicPr>
        <p:blipFill>
          <a:blip r:embed="rId4"/>
          <a:stretch>
            <a:fillRect/>
          </a:stretch>
        </p:blipFill>
        <p:spPr>
          <a:xfrm>
            <a:off x="222855" y="52127"/>
            <a:ext cx="2611575" cy="1036267"/>
          </a:xfrm>
          <a:prstGeom prst="rect">
            <a:avLst/>
          </a:prstGeom>
        </p:spPr>
      </p:pic>
      <p:sp>
        <p:nvSpPr>
          <p:cNvPr id="14" name="Título 1"/>
          <p:cNvSpPr>
            <a:spLocks noGrp="1"/>
          </p:cNvSpPr>
          <p:nvPr>
            <p:ph type="title"/>
          </p:nvPr>
        </p:nvSpPr>
        <p:spPr>
          <a:xfrm>
            <a:off x="2495600" y="159302"/>
            <a:ext cx="9696400" cy="762267"/>
          </a:xfrm>
        </p:spPr>
        <p:txBody>
          <a:bodyPr>
            <a:noAutofit/>
          </a:bodyPr>
          <a:lstStyle/>
          <a:p>
            <a:r>
              <a:rPr lang="es-ES_tradnl" altLang="es-ES" sz="2800" dirty="0">
                <a:solidFill>
                  <a:schemeClr val="bg1"/>
                </a:solidFill>
                <a:latin typeface="Trebuchet MS" pitchFamily="34" charset="0"/>
              </a:rPr>
              <a:t>AGENDA 2030 PARA EL DESARROLLO SOSTENIBLE</a:t>
            </a:r>
            <a:endParaRPr lang="es-ES" sz="2800" dirty="0">
              <a:solidFill>
                <a:schemeClr val="bg1"/>
              </a:solidFill>
            </a:endParaRPr>
          </a:p>
        </p:txBody>
      </p:sp>
      <p:graphicFrame>
        <p:nvGraphicFramePr>
          <p:cNvPr id="15" name="Marcador de contenido 6"/>
          <p:cNvGraphicFramePr>
            <a:graphicFrameLocks noGrp="1"/>
          </p:cNvGraphicFramePr>
          <p:nvPr>
            <p:ph idx="1"/>
            <p:extLst>
              <p:ext uri="{D42A27DB-BD31-4B8C-83A1-F6EECF244321}">
                <p14:modId xmlns:p14="http://schemas.microsoft.com/office/powerpoint/2010/main" val="4175654499"/>
              </p:ext>
            </p:extLst>
          </p:nvPr>
        </p:nvGraphicFramePr>
        <p:xfrm>
          <a:off x="3431704" y="1268760"/>
          <a:ext cx="8579296" cy="48799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2878702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sp>
        <p:nvSpPr>
          <p:cNvPr id="5" name="Rectángulo 4"/>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p:cNvSpPr/>
          <p:nvPr/>
        </p:nvSpPr>
        <p:spPr>
          <a:xfrm>
            <a:off x="6312024" y="6518450"/>
            <a:ext cx="5591718" cy="338554"/>
          </a:xfrm>
          <a:prstGeom prst="rect">
            <a:avLst/>
          </a:prstGeom>
        </p:spPr>
        <p:txBody>
          <a:bodyPr wrap="square">
            <a:sp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1600" b="1" dirty="0">
                <a:solidFill>
                  <a:schemeClr val="bg1"/>
                </a:solidFill>
              </a:rPr>
              <a:t>http://</a:t>
            </a:r>
            <a:r>
              <a:rPr lang="es-ES" sz="1600" b="1" dirty="0" smtClean="0">
                <a:solidFill>
                  <a:schemeClr val="bg1"/>
                </a:solidFill>
              </a:rPr>
              <a:t>www.un.org/es/agenda2030.html</a:t>
            </a:r>
            <a:endParaRPr lang="es-ES" sz="1600" b="1" dirty="0">
              <a:solidFill>
                <a:schemeClr val="bg1"/>
              </a:solidFill>
            </a:endParaRPr>
          </a:p>
        </p:txBody>
      </p:sp>
      <p:pic>
        <p:nvPicPr>
          <p:cNvPr id="9" name="Marcador de contenido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696" y="-10751"/>
            <a:ext cx="2232248" cy="2187603"/>
          </a:xfrm>
        </p:spPr>
      </p:pic>
      <p:pic>
        <p:nvPicPr>
          <p:cNvPr id="8" name="Imagen 7"/>
          <p:cNvPicPr>
            <a:picLocks noChangeAspect="1"/>
          </p:cNvPicPr>
          <p:nvPr/>
        </p:nvPicPr>
        <p:blipFill rotWithShape="1">
          <a:blip r:embed="rId3"/>
          <a:srcRect t="19627"/>
          <a:stretch/>
        </p:blipFill>
        <p:spPr>
          <a:xfrm>
            <a:off x="5962" y="-27384"/>
            <a:ext cx="12192792" cy="6552728"/>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 y="-87312"/>
            <a:ext cx="2485910" cy="2436192"/>
          </a:xfrm>
          <a:prstGeom prst="rect">
            <a:avLst/>
          </a:prstGeom>
        </p:spPr>
      </p:pic>
    </p:spTree>
    <p:extLst>
      <p:ext uri="{BB962C8B-B14F-4D97-AF65-F5344CB8AC3E}">
        <p14:creationId xmlns:p14="http://schemas.microsoft.com/office/powerpoint/2010/main" val="3205446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17. Alianzas para lograr los objetivos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79" y="1247696"/>
            <a:ext cx="3064833" cy="3003537"/>
          </a:xfrm>
          <a:prstGeom prst="rect">
            <a:avLst/>
          </a:prstGeom>
        </p:spPr>
      </p:pic>
      <p:sp>
        <p:nvSpPr>
          <p:cNvPr id="3" name="Rectángulo 2"/>
          <p:cNvSpPr/>
          <p:nvPr/>
        </p:nvSpPr>
        <p:spPr>
          <a:xfrm>
            <a:off x="438879" y="3785591"/>
            <a:ext cx="11561777" cy="2677656"/>
          </a:xfrm>
          <a:prstGeom prst="rect">
            <a:avLst/>
          </a:prstGeom>
        </p:spPr>
        <p:txBody>
          <a:bodyPr wrap="square">
            <a:spAutoFit/>
          </a:bodyPr>
          <a:lstStyle/>
          <a:p>
            <a:pPr marL="285750" indent="-285750" algn="just">
              <a:buFont typeface="Arial" panose="020B0604020202020204" pitchFamily="34" charset="0"/>
              <a:buChar char="•"/>
            </a:pPr>
            <a:r>
              <a:rPr lang="es-MX" sz="2400" dirty="0" smtClean="0">
                <a:latin typeface="Calibri Light" panose="020F0302020204030204" pitchFamily="34" charset="0"/>
                <a:cs typeface="Calibri Light" panose="020F0302020204030204" pitchFamily="34" charset="0"/>
              </a:rPr>
              <a:t>Cooperación </a:t>
            </a:r>
            <a:r>
              <a:rPr lang="es-MX" sz="2400" dirty="0">
                <a:latin typeface="Calibri Light" panose="020F0302020204030204" pitchFamily="34" charset="0"/>
                <a:cs typeface="Calibri Light" panose="020F0302020204030204" pitchFamily="34" charset="0"/>
              </a:rPr>
              <a:t>internacional en beneficio e interés mutuo y </a:t>
            </a:r>
            <a:r>
              <a:rPr lang="es-MX" sz="2400" dirty="0" smtClean="0">
                <a:latin typeface="Calibri Light" panose="020F0302020204030204" pitchFamily="34" charset="0"/>
                <a:cs typeface="Calibri Light" panose="020F0302020204030204" pitchFamily="34" charset="0"/>
              </a:rPr>
              <a:t>equitativo.</a:t>
            </a:r>
            <a:endParaRPr lang="es-MX" sz="2400" dirty="0">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s-ES" sz="2400" dirty="0" smtClean="0">
                <a:latin typeface="Calibri Light" panose="020F0302020204030204" pitchFamily="34" charset="0"/>
                <a:cs typeface="Calibri Light" panose="020F0302020204030204" pitchFamily="34" charset="0"/>
              </a:rPr>
              <a:t>Eventos </a:t>
            </a:r>
            <a:r>
              <a:rPr lang="es-ES" sz="2400" dirty="0">
                <a:latin typeface="Calibri Light" panose="020F0302020204030204" pitchFamily="34" charset="0"/>
                <a:cs typeface="Calibri Light" panose="020F0302020204030204" pitchFamily="34" charset="0"/>
              </a:rPr>
              <a:t>de internacionales y socialización de ciencia entre universidades cubanas y extranjeras. </a:t>
            </a:r>
            <a:endParaRPr lang="es-ES" sz="2400" dirty="0" smtClean="0">
              <a:latin typeface="Calibri Light" panose="020F0302020204030204" pitchFamily="34" charset="0"/>
              <a:cs typeface="Calibri Light" panose="020F0302020204030204" pitchFamily="34" charset="0"/>
            </a:endParaRPr>
          </a:p>
          <a:p>
            <a:pPr marL="285750" indent="-285750" algn="just">
              <a:buFont typeface="Arial" panose="020B0604020202020204" pitchFamily="34" charset="0"/>
              <a:buChar char="•"/>
            </a:pPr>
            <a:r>
              <a:rPr lang="es-ES" sz="2400" dirty="0">
                <a:latin typeface="Calibri Light" panose="020F0302020204030204" pitchFamily="34" charset="0"/>
                <a:cs typeface="Calibri Light" panose="020F0302020204030204" pitchFamily="34" charset="0"/>
              </a:rPr>
              <a:t>Notable avance en la disponibilidad de nuevos laboratorios (19) para la formación integral del profesional</a:t>
            </a:r>
          </a:p>
          <a:p>
            <a:pPr marL="285750" indent="-285750" algn="just">
              <a:buFont typeface="Arial" panose="020B0604020202020204" pitchFamily="34" charset="0"/>
              <a:buChar char="•"/>
            </a:pPr>
            <a:r>
              <a:rPr lang="es-ES" sz="2400" dirty="0">
                <a:latin typeface="Calibri Light" panose="020F0302020204030204" pitchFamily="34" charset="0"/>
                <a:cs typeface="Calibri Light" panose="020F0302020204030204" pitchFamily="34" charset="0"/>
              </a:rPr>
              <a:t>Amplia disponibilidad de la Red Universitaria en cada una de las sedes.</a:t>
            </a:r>
          </a:p>
          <a:p>
            <a:pPr marL="285750" indent="-285750" algn="just">
              <a:buFont typeface="Arial" panose="020B0604020202020204" pitchFamily="34" charset="0"/>
              <a:buChar char="•"/>
            </a:pPr>
            <a:endParaRPr lang="es-ES" sz="2400" dirty="0">
              <a:latin typeface="Calibri Light" panose="020F0302020204030204" pitchFamily="34" charset="0"/>
              <a:cs typeface="Calibri Light" panose="020F0302020204030204" pitchFamily="34" charset="0"/>
            </a:endParaRPr>
          </a:p>
        </p:txBody>
      </p:sp>
      <p:pic>
        <p:nvPicPr>
          <p:cNvPr id="24" name="Picture 9" descr="D:\DPTO INVERSIONES\AñOS ANTERIORES 2007-2015\2011\MEMORIA BENI\UO\FOTOS LAB IDIOMA MUSEO UO\DSC0116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749"/>
          <a:stretch/>
        </p:blipFill>
        <p:spPr bwMode="auto">
          <a:xfrm>
            <a:off x="3287688" y="1364677"/>
            <a:ext cx="3168352" cy="204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descr="E:\OT Ivón\Fotos para EVI\VLIR Laboratorio\_C7A318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896"/>
          <a:stretch/>
        </p:blipFill>
        <p:spPr bwMode="auto">
          <a:xfrm>
            <a:off x="6636431" y="1385607"/>
            <a:ext cx="2570034" cy="201324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7 Imagen"/>
          <p:cNvPicPr preferRelativeResize="0">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2806" y="1347176"/>
            <a:ext cx="2769858" cy="206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04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17. Alianzas para lograr los objetivos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79" y="1247696"/>
            <a:ext cx="3064833" cy="3003537"/>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2224" y="1355436"/>
            <a:ext cx="3891587" cy="5037441"/>
          </a:xfrm>
          <a:prstGeom prst="rect">
            <a:avLst/>
          </a:prstGeom>
        </p:spPr>
      </p:pic>
      <p:pic>
        <p:nvPicPr>
          <p:cNvPr id="21" name="Imagen 20"/>
          <p:cNvPicPr>
            <a:picLocks noChangeAspect="1"/>
          </p:cNvPicPr>
          <p:nvPr/>
        </p:nvPicPr>
        <p:blipFill rotWithShape="1">
          <a:blip r:embed="rId6">
            <a:extLst>
              <a:ext uri="{28A0092B-C50C-407E-A947-70E740481C1C}">
                <a14:useLocalDpi xmlns:a14="http://schemas.microsoft.com/office/drawing/2010/main" val="0"/>
              </a:ext>
            </a:extLst>
          </a:blip>
          <a:srcRect l="23913" t="19879" r="23182" b="22004"/>
          <a:stretch/>
        </p:blipFill>
        <p:spPr>
          <a:xfrm>
            <a:off x="254572" y="3945934"/>
            <a:ext cx="4317965" cy="2476753"/>
          </a:xfrm>
          <a:prstGeom prst="rect">
            <a:avLst/>
          </a:prstGeom>
        </p:spPr>
      </p:pic>
      <p:pic>
        <p:nvPicPr>
          <p:cNvPr id="17" name="Imagen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19574" y="1340768"/>
            <a:ext cx="3045613" cy="5041339"/>
          </a:xfrm>
          <a:prstGeom prst="rect">
            <a:avLst/>
          </a:prstGeom>
        </p:spPr>
      </p:pic>
    </p:spTree>
    <p:extLst>
      <p:ext uri="{BB962C8B-B14F-4D97-AF65-F5344CB8AC3E}">
        <p14:creationId xmlns:p14="http://schemas.microsoft.com/office/powerpoint/2010/main" val="7368602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dirty="0">
                <a:solidFill>
                  <a:schemeClr val="bg1"/>
                </a:solidFill>
              </a:rPr>
              <a:t>Objetivo </a:t>
            </a:r>
            <a:r>
              <a:rPr lang="es-ES" sz="2800" b="1" dirty="0" smtClean="0">
                <a:solidFill>
                  <a:schemeClr val="bg1"/>
                </a:solidFill>
              </a:rPr>
              <a:t>17. Alianzas para lograr los objetivos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240" y="1585608"/>
            <a:ext cx="3870235" cy="3792831"/>
          </a:xfrm>
          <a:prstGeom prst="rect">
            <a:avLst/>
          </a:prstGeom>
        </p:spPr>
      </p:pic>
      <p:pic>
        <p:nvPicPr>
          <p:cNvPr id="16" name="Imagen 15"/>
          <p:cNvPicPr>
            <a:picLocks noChangeAspect="1"/>
          </p:cNvPicPr>
          <p:nvPr/>
        </p:nvPicPr>
        <p:blipFill>
          <a:blip r:embed="rId5"/>
          <a:stretch>
            <a:fillRect/>
          </a:stretch>
        </p:blipFill>
        <p:spPr>
          <a:xfrm>
            <a:off x="5015880" y="2468854"/>
            <a:ext cx="6240271" cy="3392451"/>
          </a:xfrm>
          <a:prstGeom prst="rect">
            <a:avLst/>
          </a:prstGeom>
        </p:spPr>
      </p:pic>
      <p:sp>
        <p:nvSpPr>
          <p:cNvPr id="19" name="Rectángulo 18"/>
          <p:cNvSpPr/>
          <p:nvPr/>
        </p:nvSpPr>
        <p:spPr>
          <a:xfrm>
            <a:off x="257240" y="5877272"/>
            <a:ext cx="4545603" cy="52322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2800" b="1" i="0" u="none" strike="noStrike" kern="1200" cap="none" spc="0" normalizeH="0" baseline="0" noProof="0" dirty="0">
                <a:ln>
                  <a:noFill/>
                </a:ln>
                <a:solidFill>
                  <a:srgbClr val="17347D"/>
                </a:solidFill>
                <a:effectLst/>
                <a:uLnTx/>
                <a:uFillTx/>
                <a:latin typeface="Trebuchet MS" panose="020B0603020202020204" pitchFamily="34" charset="0"/>
                <a:ea typeface="+mn-ea"/>
                <a:cs typeface="Arial" charset="0"/>
              </a:rPr>
              <a:t>Países de procedencia: 74</a:t>
            </a:r>
          </a:p>
        </p:txBody>
      </p:sp>
      <p:sp>
        <p:nvSpPr>
          <p:cNvPr id="22" name="CuadroTexto 3"/>
          <p:cNvSpPr txBox="1">
            <a:spLocks noChangeArrowheads="1"/>
          </p:cNvSpPr>
          <p:nvPr/>
        </p:nvSpPr>
        <p:spPr bwMode="auto">
          <a:xfrm>
            <a:off x="3773349" y="1386530"/>
            <a:ext cx="8149014"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altLang="es-ES" sz="2900" b="1" i="0" u="none" strike="noStrike" kern="1200" cap="none" spc="0" normalizeH="0" baseline="0" noProof="0" dirty="0">
                <a:ln>
                  <a:noFill/>
                </a:ln>
                <a:effectLst/>
                <a:uLnTx/>
                <a:uFillTx/>
                <a:latin typeface="Trebuchet MS" panose="020B0603020202020204" pitchFamily="34" charset="0"/>
                <a:ea typeface="+mn-ea"/>
                <a:cs typeface="Arial" charset="0"/>
              </a:rPr>
              <a:t>Doctores extranjeros formados en Cuba: </a:t>
            </a:r>
            <a:r>
              <a:rPr kumimoji="0" lang="es-ES" altLang="es-ES" sz="2900" b="1" i="0" u="none" strike="noStrike" kern="1200" cap="none" spc="0" normalizeH="0" baseline="0" noProof="0" dirty="0" smtClean="0">
                <a:ln>
                  <a:noFill/>
                </a:ln>
                <a:effectLst/>
                <a:uLnTx/>
                <a:uFillTx/>
                <a:latin typeface="Trebuchet MS" panose="020B0603020202020204" pitchFamily="34" charset="0"/>
                <a:ea typeface="+mn-ea"/>
                <a:cs typeface="Arial" charset="0"/>
              </a:rPr>
              <a:t>1677</a:t>
            </a:r>
            <a:endParaRPr kumimoji="0" lang="es-ES" altLang="es-ES" sz="2900" b="1" i="0" u="none" strike="noStrike" kern="1200" cap="none" spc="0" normalizeH="0" baseline="0" noProof="0" dirty="0">
              <a:ln>
                <a:noFill/>
              </a:ln>
              <a:effectLst/>
              <a:uLnTx/>
              <a:uFillTx/>
              <a:latin typeface="Trebuchet MS" panose="020B0603020202020204" pitchFamily="34" charset="0"/>
              <a:ea typeface="+mn-ea"/>
              <a:cs typeface="Arial" charset="0"/>
            </a:endParaRPr>
          </a:p>
        </p:txBody>
      </p:sp>
    </p:spTree>
    <p:extLst>
      <p:ext uri="{BB962C8B-B14F-4D97-AF65-F5344CB8AC3E}">
        <p14:creationId xmlns:p14="http://schemas.microsoft.com/office/powerpoint/2010/main" val="1894584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_tradnl" sz="2800" b="1" dirty="0">
                <a:solidFill>
                  <a:schemeClr val="bg1"/>
                </a:solidFill>
              </a:rPr>
              <a:t>Contribución de las universidades cubanas a la consecución de los ODS</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10348" y="1496973"/>
            <a:ext cx="11377264" cy="4524315"/>
          </a:xfrm>
          <a:prstGeom prst="rect">
            <a:avLst/>
          </a:prstGeom>
        </p:spPr>
        <p:txBody>
          <a:bodyPr wrap="square">
            <a:spAutoFit/>
          </a:bodyPr>
          <a:lstStyle/>
          <a:p>
            <a:pPr marL="342900" indent="-342900" algn="just">
              <a:buFont typeface="Arial" panose="020B0604020202020204" pitchFamily="34" charset="0"/>
              <a:buChar char="•"/>
            </a:pPr>
            <a:r>
              <a:rPr lang="es-MX" sz="2400" dirty="0">
                <a:solidFill>
                  <a:srgbClr val="000000"/>
                </a:solidFill>
                <a:latin typeface="Calibri Light" panose="020F0302020204030204" pitchFamily="34" charset="0"/>
                <a:cs typeface="Calibri Light" panose="020F0302020204030204" pitchFamily="34" charset="0"/>
              </a:rPr>
              <a:t>Establecer sinergias para fomentar y aprovechar de manera sustentable las capacidades humanas, científicas, tecnológicas de las universidades y las entidades de ciencia y orientarlas a la elevación de la calidad de vida de las personas y el desarrollo de los territorios. </a:t>
            </a:r>
            <a:endParaRPr lang="es-MX" sz="2400" dirty="0" smtClean="0">
              <a:solidFill>
                <a:srgbClr val="000000"/>
              </a:solidFill>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endParaRPr lang="es-MX" sz="2400" dirty="0" smtClean="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400" dirty="0" smtClean="0">
                <a:solidFill>
                  <a:srgbClr val="000000"/>
                </a:solidFill>
                <a:latin typeface="Calibri Light" panose="020F0302020204030204" pitchFamily="34" charset="0"/>
                <a:cs typeface="Calibri Light" panose="020F0302020204030204" pitchFamily="34" charset="0"/>
              </a:rPr>
              <a:t>Diseñar </a:t>
            </a:r>
            <a:r>
              <a:rPr lang="es-MX" sz="2400" dirty="0">
                <a:solidFill>
                  <a:srgbClr val="000000"/>
                </a:solidFill>
                <a:latin typeface="Calibri Light" panose="020F0302020204030204" pitchFamily="34" charset="0"/>
                <a:cs typeface="Calibri Light" panose="020F0302020204030204" pitchFamily="34" charset="0"/>
              </a:rPr>
              <a:t>estrategias de desarrollo local que integre  la formación del potencial humano, la gestión del conocimiento y la innovación en correspondencia con los sectores estratégicos, la política social, económica y de ciencia  priorizadas por el </a:t>
            </a:r>
            <a:r>
              <a:rPr lang="es-MX" sz="2400" dirty="0" smtClean="0">
                <a:solidFill>
                  <a:srgbClr val="000000"/>
                </a:solidFill>
                <a:latin typeface="Calibri Light" panose="020F0302020204030204" pitchFamily="34" charset="0"/>
                <a:cs typeface="Calibri Light" panose="020F0302020204030204" pitchFamily="34" charset="0"/>
              </a:rPr>
              <a:t>país.</a:t>
            </a:r>
          </a:p>
          <a:p>
            <a:pPr marL="342900" indent="-342900" algn="just">
              <a:buFont typeface="Arial" panose="020B0604020202020204" pitchFamily="34" charset="0"/>
              <a:buChar char="•"/>
            </a:pPr>
            <a:endParaRPr lang="es-MX" sz="24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400" dirty="0" smtClean="0">
                <a:latin typeface="Calibri Light" panose="020F0302020204030204" pitchFamily="34" charset="0"/>
                <a:cs typeface="Calibri Light" panose="020F0302020204030204" pitchFamily="34" charset="0"/>
              </a:rPr>
              <a:t>Conseguir </a:t>
            </a:r>
            <a:r>
              <a:rPr lang="es-MX" sz="2400" dirty="0">
                <a:latin typeface="Calibri Light" panose="020F0302020204030204" pitchFamily="34" charset="0"/>
                <a:cs typeface="Calibri Light" panose="020F0302020204030204" pitchFamily="34" charset="0"/>
              </a:rPr>
              <a:t>que la </a:t>
            </a:r>
            <a:r>
              <a:rPr lang="es-MX" sz="2400" dirty="0" err="1">
                <a:latin typeface="Calibri Light" panose="020F0302020204030204" pitchFamily="34" charset="0"/>
                <a:cs typeface="Calibri Light" panose="020F0302020204030204" pitchFamily="34" charset="0"/>
              </a:rPr>
              <a:t>I+D+i</a:t>
            </a:r>
            <a:r>
              <a:rPr lang="es-MX" sz="2400" dirty="0">
                <a:latin typeface="Calibri Light" panose="020F0302020204030204" pitchFamily="34" charset="0"/>
                <a:cs typeface="Calibri Light" panose="020F0302020204030204" pitchFamily="34" charset="0"/>
              </a:rPr>
              <a:t> y el posgrado de la Educación Superior Cubana sean un factor determinante de desarrollo en las condiciones de una sociedad que avanza sobre la base del conocimiento y las prioridades del país</a:t>
            </a:r>
            <a:r>
              <a:rPr lang="es-MX" sz="2400" dirty="0" smtClean="0">
                <a:latin typeface="Calibri Light" panose="020F0302020204030204" pitchFamily="34" charset="0"/>
                <a:cs typeface="Calibri Light" panose="020F0302020204030204" pitchFamily="34" charset="0"/>
              </a:rPr>
              <a:t>.</a:t>
            </a:r>
            <a:endParaRPr lang="es-MX"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71034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10348" y="1916832"/>
            <a:ext cx="11377264" cy="3416320"/>
          </a:xfrm>
          <a:prstGeom prst="rect">
            <a:avLst/>
          </a:prstGeom>
        </p:spPr>
        <p:txBody>
          <a:bodyPr wrap="square">
            <a:spAutoFit/>
          </a:bodyPr>
          <a:lstStyle/>
          <a:p>
            <a:pPr marL="342900" indent="-342900" algn="just">
              <a:buFont typeface="Arial" panose="020B0604020202020204" pitchFamily="34" charset="0"/>
              <a:buChar char="•"/>
            </a:pPr>
            <a:r>
              <a:rPr lang="es-MX" sz="2400" dirty="0" smtClean="0">
                <a:solidFill>
                  <a:srgbClr val="000000"/>
                </a:solidFill>
                <a:latin typeface="Calibri Light" panose="020F0302020204030204" pitchFamily="34" charset="0"/>
                <a:cs typeface="Calibri Light" panose="020F0302020204030204" pitchFamily="34" charset="0"/>
              </a:rPr>
              <a:t>Potenciar </a:t>
            </a:r>
            <a:r>
              <a:rPr lang="es-MX" sz="2400" dirty="0">
                <a:solidFill>
                  <a:srgbClr val="000000"/>
                </a:solidFill>
                <a:latin typeface="Calibri Light" panose="020F0302020204030204" pitchFamily="34" charset="0"/>
                <a:cs typeface="Calibri Light" panose="020F0302020204030204" pitchFamily="34" charset="0"/>
              </a:rPr>
              <a:t>alianza entre todos los actores de la educación superior y otros organismos en función de articular las bases del plan nacional de desarrollo económico y social hasta el 2030 y los ODS para alcanzar aportes sostenidos al desarrollo local</a:t>
            </a:r>
            <a:r>
              <a:rPr lang="es-MX" sz="2400" dirty="0" smtClean="0">
                <a:solidFill>
                  <a:srgbClr val="000000"/>
                </a:solidFill>
                <a:latin typeface="Calibri Light" panose="020F0302020204030204" pitchFamily="34" charset="0"/>
                <a:cs typeface="Calibri Light" panose="020F0302020204030204" pitchFamily="34" charset="0"/>
              </a:rPr>
              <a:t>.</a:t>
            </a:r>
          </a:p>
          <a:p>
            <a:pPr marL="342900" indent="-342900" algn="just">
              <a:buFont typeface="Arial" panose="020B0604020202020204" pitchFamily="34" charset="0"/>
              <a:buChar char="•"/>
            </a:pPr>
            <a:endParaRPr lang="es-MX" sz="24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400" dirty="0" smtClean="0">
                <a:solidFill>
                  <a:srgbClr val="000000"/>
                </a:solidFill>
                <a:latin typeface="Calibri Light" panose="020F0302020204030204" pitchFamily="34" charset="0"/>
                <a:cs typeface="Calibri Light" panose="020F0302020204030204" pitchFamily="34" charset="0"/>
              </a:rPr>
              <a:t>Las </a:t>
            </a:r>
            <a:r>
              <a:rPr lang="es-MX" sz="2400" dirty="0">
                <a:solidFill>
                  <a:srgbClr val="000000"/>
                </a:solidFill>
                <a:latin typeface="Calibri Light" panose="020F0302020204030204" pitchFamily="34" charset="0"/>
                <a:cs typeface="Calibri Light" panose="020F0302020204030204" pitchFamily="34" charset="0"/>
              </a:rPr>
              <a:t>universidades deben estimular el entrecruzamiento de las fronteras disciplinarias” y promover un “enfoque de pensamiento integrado”, un diálogo abierto y constructivo entre los científicos y los teólogos e incluso incluir a nuevos actores e instituciones sociales y empresariales en los procesos de producción, difusión y uso de los conocimientos.</a:t>
            </a:r>
            <a:endParaRPr lang="es-MX" sz="2400" dirty="0">
              <a:effectLst/>
              <a:latin typeface="Calibri Light" panose="020F0302020204030204" pitchFamily="34" charset="0"/>
              <a:cs typeface="Calibri Light" panose="020F0302020204030204" pitchFamily="34" charset="0"/>
            </a:endParaRPr>
          </a:p>
        </p:txBody>
      </p:sp>
      <p:sp>
        <p:nvSpPr>
          <p:cNvPr id="8"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_tradnl" sz="2800" b="1" dirty="0">
                <a:solidFill>
                  <a:schemeClr val="bg1"/>
                </a:solidFill>
              </a:rPr>
              <a:t>Contribución de las universidades cubanas a la consecución de los ODS</a:t>
            </a:r>
            <a:endParaRPr lang="es-ES" sz="2800" b="1" kern="0" dirty="0">
              <a:solidFill>
                <a:schemeClr val="bg1"/>
              </a:solidFill>
              <a:latin typeface="Verdana"/>
              <a:cs typeface="Arial" charset="0"/>
            </a:endParaRPr>
          </a:p>
        </p:txBody>
      </p:sp>
    </p:spTree>
    <p:extLst>
      <p:ext uri="{BB962C8B-B14F-4D97-AF65-F5344CB8AC3E}">
        <p14:creationId xmlns:p14="http://schemas.microsoft.com/office/powerpoint/2010/main" val="3769462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p:cNvSpPr/>
          <p:nvPr/>
        </p:nvSpPr>
        <p:spPr>
          <a:xfrm>
            <a:off x="410348" y="1916832"/>
            <a:ext cx="11377264" cy="3970318"/>
          </a:xfrm>
          <a:prstGeom prst="rect">
            <a:avLst/>
          </a:prstGeom>
        </p:spPr>
        <p:txBody>
          <a:bodyPr wrap="square">
            <a:spAutoFit/>
          </a:bodyPr>
          <a:lstStyle/>
          <a:p>
            <a:pPr marL="342900" indent="-342900" algn="just">
              <a:buFont typeface="Arial" panose="020B0604020202020204" pitchFamily="34" charset="0"/>
              <a:buChar char="•"/>
            </a:pPr>
            <a:r>
              <a:rPr lang="es-MX" sz="2800" dirty="0">
                <a:latin typeface="Calibri Light" panose="020F0302020204030204" pitchFamily="34" charset="0"/>
                <a:cs typeface="Calibri Light" panose="020F0302020204030204" pitchFamily="34" charset="0"/>
              </a:rPr>
              <a:t>Integrar en la planeación estratégica del organismo y sus estructuras subordinadas las metas e indicadores correspondientes a cada ODS fijando la responsabilidad en su consecución mediante los balances parciales y finales según planificación anual.</a:t>
            </a:r>
          </a:p>
          <a:p>
            <a:pPr algn="just"/>
            <a:endParaRPr lang="es-MX" sz="2800" dirty="0">
              <a:latin typeface="Calibri Light" panose="020F0302020204030204" pitchFamily="34" charset="0"/>
              <a:cs typeface="Calibri Light" panose="020F0302020204030204" pitchFamily="34" charset="0"/>
            </a:endParaRPr>
          </a:p>
          <a:p>
            <a:pPr marL="342900" indent="-342900" algn="just">
              <a:buFont typeface="Arial" panose="020B0604020202020204" pitchFamily="34" charset="0"/>
              <a:buChar char="•"/>
            </a:pPr>
            <a:r>
              <a:rPr lang="es-MX" sz="2800" dirty="0" smtClean="0">
                <a:latin typeface="Calibri Light" panose="020F0302020204030204" pitchFamily="34" charset="0"/>
                <a:cs typeface="Calibri Light" panose="020F0302020204030204" pitchFamily="34" charset="0"/>
              </a:rPr>
              <a:t>Establecer </a:t>
            </a:r>
            <a:r>
              <a:rPr lang="es-MX" sz="2800" dirty="0">
                <a:latin typeface="Calibri Light" panose="020F0302020204030204" pitchFamily="34" charset="0"/>
                <a:cs typeface="Calibri Light" panose="020F0302020204030204" pitchFamily="34" charset="0"/>
              </a:rPr>
              <a:t>un sistema de información integrado que facilite la recopilación de datos para evaluar los avances de los ODS a través de los indicadores elaborados para cada proceso y resultados proporcionados por las universidades y centros adscritos al MES.</a:t>
            </a:r>
            <a:endParaRPr lang="es-MX" sz="2800" dirty="0">
              <a:effectLst/>
              <a:latin typeface="Calibri Light" panose="020F0302020204030204" pitchFamily="34" charset="0"/>
              <a:cs typeface="Calibri Light" panose="020F0302020204030204" pitchFamily="34" charset="0"/>
            </a:endParaRPr>
          </a:p>
        </p:txBody>
      </p:sp>
      <p:sp>
        <p:nvSpPr>
          <p:cNvPr id="8"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4000" b="1" dirty="0">
                <a:solidFill>
                  <a:schemeClr val="bg1"/>
                </a:solidFill>
              </a:rPr>
              <a:t>DESAFÍO</a:t>
            </a:r>
            <a:endParaRPr lang="es-ES" sz="4000" b="1" kern="0" dirty="0">
              <a:solidFill>
                <a:schemeClr val="bg1"/>
              </a:solidFill>
              <a:latin typeface="Verdana"/>
              <a:cs typeface="Arial" charset="0"/>
            </a:endParaRPr>
          </a:p>
        </p:txBody>
      </p:sp>
    </p:spTree>
    <p:extLst>
      <p:ext uri="{BB962C8B-B14F-4D97-AF65-F5344CB8AC3E}">
        <p14:creationId xmlns:p14="http://schemas.microsoft.com/office/powerpoint/2010/main" val="113734885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5681962" y="1758721"/>
            <a:ext cx="6528048" cy="707886"/>
          </a:xfrm>
          <a:prstGeom prst="rect">
            <a:avLst/>
          </a:prstGeom>
          <a:noFill/>
        </p:spPr>
        <p:txBody>
          <a:bodyPr wrap="square" rtlCol="0">
            <a:spAutoFit/>
          </a:bodyPr>
          <a:lstStyle/>
          <a:p>
            <a:pPr algn="ctr"/>
            <a:r>
              <a:rPr lang="es-ES" sz="2000" b="1" dirty="0" smtClean="0">
                <a:latin typeface="Calibri Light" panose="020F0302020204030204" pitchFamily="34" charset="0"/>
                <a:cs typeface="Calibri Light" panose="020F0302020204030204" pitchFamily="34" charset="0"/>
              </a:rPr>
              <a:t>Reunión de Rectores</a:t>
            </a:r>
          </a:p>
          <a:p>
            <a:pPr algn="ctr"/>
            <a:r>
              <a:rPr lang="es-CU" sz="2000" b="1" dirty="0" smtClean="0">
                <a:latin typeface="Calibri Light" panose="020F0302020204030204" pitchFamily="34" charset="0"/>
                <a:cs typeface="Calibri Light" panose="020F0302020204030204" pitchFamily="34" charset="0"/>
              </a:rPr>
              <a:t>Cuba-España</a:t>
            </a:r>
            <a:endParaRPr lang="es-ES" sz="1100" dirty="0">
              <a:latin typeface="Calibri Light" panose="020F0302020204030204" pitchFamily="34" charset="0"/>
              <a:cs typeface="Calibri Light" panose="020F0302020204030204" pitchFamily="34"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328" y="490113"/>
            <a:ext cx="1872208" cy="1210695"/>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r="22680"/>
          <a:stretch/>
        </p:blipFill>
        <p:spPr>
          <a:xfrm>
            <a:off x="7048602" y="476671"/>
            <a:ext cx="1872208" cy="1210695"/>
          </a:xfrm>
          <a:prstGeom prst="rect">
            <a:avLst/>
          </a:prstGeom>
        </p:spPr>
      </p:pic>
      <p:pic>
        <p:nvPicPr>
          <p:cNvPr id="13" name="Imagen 12"/>
          <p:cNvPicPr>
            <a:picLocks noChangeAspect="1"/>
          </p:cNvPicPr>
          <p:nvPr/>
        </p:nvPicPr>
        <p:blipFill rotWithShape="1">
          <a:blip r:embed="rId4"/>
          <a:srcRect l="44187" t="8700" r="25194" b="90773"/>
          <a:stretch/>
        </p:blipFill>
        <p:spPr>
          <a:xfrm flipV="1">
            <a:off x="7104112" y="4489687"/>
            <a:ext cx="4719408" cy="45719"/>
          </a:xfrm>
          <a:prstGeom prst="rect">
            <a:avLst/>
          </a:prstGeom>
        </p:spPr>
      </p:pic>
      <p:sp>
        <p:nvSpPr>
          <p:cNvPr id="7" name="Rectángulo 6"/>
          <p:cNvSpPr/>
          <p:nvPr/>
        </p:nvSpPr>
        <p:spPr>
          <a:xfrm>
            <a:off x="7032104" y="3287886"/>
            <a:ext cx="5074064" cy="1077218"/>
          </a:xfrm>
          <a:prstGeom prst="rect">
            <a:avLst/>
          </a:prstGeom>
        </p:spPr>
        <p:txBody>
          <a:bodyPr wrap="square">
            <a:spAutoFit/>
          </a:bodyPr>
          <a:lstStyle/>
          <a:p>
            <a:r>
              <a:rPr lang="es-ES" sz="3200" b="1" dirty="0">
                <a:latin typeface="Calibri Light" panose="020F0302020204030204" pitchFamily="34" charset="0"/>
                <a:cs typeface="Calibri Light" panose="020F0302020204030204" pitchFamily="34" charset="0"/>
              </a:rPr>
              <a:t>El papel de las universidades en la consecución de los ODS </a:t>
            </a:r>
            <a:endParaRPr lang="es-ES" sz="3200" dirty="0">
              <a:latin typeface="Calibri Light" panose="020F0302020204030204" pitchFamily="34" charset="0"/>
              <a:cs typeface="Calibri Light" panose="020F0302020204030204" pitchFamily="34" charset="0"/>
            </a:endParaRPr>
          </a:p>
        </p:txBody>
      </p:sp>
      <p:sp>
        <p:nvSpPr>
          <p:cNvPr id="15" name="Subtítulo 2"/>
          <p:cNvSpPr txBox="1">
            <a:spLocks/>
          </p:cNvSpPr>
          <p:nvPr/>
        </p:nvSpPr>
        <p:spPr>
          <a:xfrm>
            <a:off x="4296280" y="5282444"/>
            <a:ext cx="7543800" cy="114300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s-ES" sz="2000" b="1" smtClean="0">
                <a:latin typeface="Calibri Light" panose="020F0302020204030204" pitchFamily="34" charset="0"/>
                <a:cs typeface="Calibri Light" panose="020F0302020204030204" pitchFamily="34" charset="0"/>
              </a:rPr>
              <a:t>Dra. C. Diana Sedal Yanes</a:t>
            </a:r>
          </a:p>
          <a:p>
            <a:pPr marL="0" indent="0" algn="r">
              <a:buNone/>
            </a:pPr>
            <a:r>
              <a:rPr lang="es-ES" sz="2000" b="1" smtClean="0">
                <a:latin typeface="Calibri Light" panose="020F0302020204030204" pitchFamily="34" charset="0"/>
                <a:cs typeface="Calibri Light" panose="020F0302020204030204" pitchFamily="34" charset="0"/>
              </a:rPr>
              <a:t>Rectora Universidad de Oriente</a:t>
            </a:r>
          </a:p>
          <a:p>
            <a:pPr marL="0" indent="0" algn="r">
              <a:buNone/>
            </a:pPr>
            <a:r>
              <a:rPr lang="es-ES" sz="2000" b="1" smtClean="0">
                <a:latin typeface="Calibri Light" panose="020F0302020204030204" pitchFamily="34" charset="0"/>
                <a:cs typeface="Calibri Light" panose="020F0302020204030204" pitchFamily="34" charset="0"/>
              </a:rPr>
              <a:t>Ministerio de Educación Superior</a:t>
            </a:r>
            <a:endParaRPr lang="es-ES" sz="2000" b="1" dirty="0">
              <a:latin typeface="Calibri Light" panose="020F0302020204030204" pitchFamily="34" charset="0"/>
              <a:cs typeface="Calibri Light" panose="020F0302020204030204" pitchFamily="34" charset="0"/>
            </a:endParaRPr>
          </a:p>
        </p:txBody>
      </p:sp>
      <p:pic>
        <p:nvPicPr>
          <p:cNvPr id="18" name="Imagen 17"/>
          <p:cNvPicPr>
            <a:picLocks noChangeAspect="1"/>
          </p:cNvPicPr>
          <p:nvPr/>
        </p:nvPicPr>
        <p:blipFill rotWithShape="1">
          <a:blip r:embed="rId4"/>
          <a:srcRect l="44187" t="8700" r="25194" b="90773"/>
          <a:stretch/>
        </p:blipFill>
        <p:spPr>
          <a:xfrm flipV="1">
            <a:off x="7120672" y="3157016"/>
            <a:ext cx="4719408" cy="45719"/>
          </a:xfrm>
          <a:prstGeom prst="rect">
            <a:avLst/>
          </a:prstGeom>
        </p:spPr>
      </p:pic>
      <p:grpSp>
        <p:nvGrpSpPr>
          <p:cNvPr id="17" name="Grupo 16"/>
          <p:cNvGrpSpPr/>
          <p:nvPr/>
        </p:nvGrpSpPr>
        <p:grpSpPr>
          <a:xfrm>
            <a:off x="5592730" y="3081104"/>
            <a:ext cx="1473410" cy="1580567"/>
            <a:chOff x="5592730" y="3081104"/>
            <a:chExt cx="1473410" cy="1580567"/>
          </a:xfrm>
        </p:grpSpPr>
        <p:pic>
          <p:nvPicPr>
            <p:cNvPr id="14" name="Imagen 1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3203" t="35299" r="33802" b="2751"/>
            <a:stretch/>
          </p:blipFill>
          <p:spPr>
            <a:xfrm>
              <a:off x="5592730" y="3081104"/>
              <a:ext cx="1473410" cy="1580567"/>
            </a:xfrm>
            <a:prstGeom prst="rect">
              <a:avLst/>
            </a:prstGeom>
          </p:spPr>
        </p:pic>
        <p:sp>
          <p:nvSpPr>
            <p:cNvPr id="16" name="Elipse 15"/>
            <p:cNvSpPr/>
            <p:nvPr/>
          </p:nvSpPr>
          <p:spPr>
            <a:xfrm>
              <a:off x="6096000" y="3573016"/>
              <a:ext cx="576064"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9" name="Imagen 18"/>
          <p:cNvPicPr>
            <a:picLocks noChangeAspect="1"/>
          </p:cNvPicPr>
          <p:nvPr/>
        </p:nvPicPr>
        <p:blipFill rotWithShape="1">
          <a:blip r:embed="rId6"/>
          <a:srcRect l="24923" t="10101" r="53911" b="10101"/>
          <a:stretch/>
        </p:blipFill>
        <p:spPr>
          <a:xfrm>
            <a:off x="0" y="0"/>
            <a:ext cx="5534527" cy="6858000"/>
          </a:xfrm>
          <a:prstGeom prst="rect">
            <a:avLst/>
          </a:prstGeom>
        </p:spPr>
      </p:pic>
    </p:spTree>
    <p:extLst>
      <p:ext uri="{BB962C8B-B14F-4D97-AF65-F5344CB8AC3E}">
        <p14:creationId xmlns:p14="http://schemas.microsoft.com/office/powerpoint/2010/main" val="12317015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2495600" y="159302"/>
            <a:ext cx="9696400" cy="762267"/>
          </a:xfrm>
        </p:spPr>
        <p:txBody>
          <a:bodyPr>
            <a:noAutofit/>
          </a:bodyPr>
          <a:lstStyle/>
          <a:p>
            <a:r>
              <a:rPr lang="es-ES_tradnl" altLang="es-ES" sz="2800" dirty="0">
                <a:solidFill>
                  <a:schemeClr val="bg1"/>
                </a:solidFill>
                <a:latin typeface="Trebuchet MS" pitchFamily="34" charset="0"/>
              </a:rPr>
              <a:t>AGENDA 2030 PARA EL DESARROLLO SOSTENIBLE</a:t>
            </a:r>
            <a:endParaRPr lang="es-ES" sz="2800" dirty="0">
              <a:solidFill>
                <a:schemeClr val="bg1"/>
              </a:solidFill>
            </a:endParaRPr>
          </a:p>
        </p:txBody>
      </p:sp>
      <p:graphicFrame>
        <p:nvGraphicFramePr>
          <p:cNvPr id="10" name="Marcador de contenido 6"/>
          <p:cNvGraphicFramePr>
            <a:graphicFrameLocks noGrp="1"/>
          </p:cNvGraphicFramePr>
          <p:nvPr>
            <p:ph idx="1"/>
            <p:extLst>
              <p:ext uri="{D42A27DB-BD31-4B8C-83A1-F6EECF244321}">
                <p14:modId xmlns:p14="http://schemas.microsoft.com/office/powerpoint/2010/main" val="285777000"/>
              </p:ext>
            </p:extLst>
          </p:nvPr>
        </p:nvGraphicFramePr>
        <p:xfrm>
          <a:off x="1055440" y="1484784"/>
          <a:ext cx="10801200" cy="4879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5419663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sz="2800" b="1" kern="0" dirty="0">
                <a:solidFill>
                  <a:srgbClr val="FFFFFF"/>
                </a:solidFill>
                <a:latin typeface="Verdana"/>
                <a:cs typeface="Arial" charset="0"/>
              </a:rPr>
              <a:t>UNIVERSIDAD</a:t>
            </a: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61 Grupo"/>
          <p:cNvGrpSpPr>
            <a:grpSpLocks/>
          </p:cNvGrpSpPr>
          <p:nvPr/>
        </p:nvGrpSpPr>
        <p:grpSpPr bwMode="auto">
          <a:xfrm>
            <a:off x="3268492" y="548680"/>
            <a:ext cx="8667849" cy="5557465"/>
            <a:chOff x="0" y="594195"/>
            <a:chExt cx="8651875" cy="5414507"/>
          </a:xfrm>
        </p:grpSpPr>
        <p:sp>
          <p:nvSpPr>
            <p:cNvPr id="9" name="Rectangle 2"/>
            <p:cNvSpPr txBox="1">
              <a:spLocks noChangeArrowheads="1"/>
            </p:cNvSpPr>
            <p:nvPr/>
          </p:nvSpPr>
          <p:spPr bwMode="auto">
            <a:xfrm>
              <a:off x="422275" y="594195"/>
              <a:ext cx="8229600" cy="777809"/>
            </a:xfrm>
            <a:prstGeom prst="rect">
              <a:avLst/>
            </a:prstGeom>
            <a:noFill/>
            <a:ln w="9525">
              <a:noFill/>
              <a:miter lim="800000"/>
              <a:headEnd/>
              <a:tailEnd/>
            </a:ln>
            <a:effectLst>
              <a:outerShdw dist="35921" dir="2700000" algn="ctr" rotWithShape="0">
                <a:schemeClr val="tx1"/>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4400" b="1" i="0" u="none" strike="noStrike" kern="0" cap="none" spc="0" normalizeH="0" baseline="0" noProof="0" dirty="0">
                <a:ln>
                  <a:noFill/>
                </a:ln>
                <a:solidFill>
                  <a:srgbClr val="FFFFFF"/>
                </a:solidFill>
                <a:effectLst/>
                <a:uLnTx/>
                <a:uFillTx/>
                <a:latin typeface="Verdana"/>
                <a:ea typeface="+mn-ea"/>
                <a:cs typeface="Arial" charset="0"/>
              </a:endParaRPr>
            </a:p>
          </p:txBody>
        </p:sp>
        <p:sp>
          <p:nvSpPr>
            <p:cNvPr id="15" name="Text Box 4"/>
            <p:cNvSpPr txBox="1">
              <a:spLocks noChangeArrowheads="1"/>
            </p:cNvSpPr>
            <p:nvPr/>
          </p:nvSpPr>
          <p:spPr bwMode="auto">
            <a:xfrm>
              <a:off x="3241675" y="2260613"/>
              <a:ext cx="25193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ES" sz="3200" b="1" i="0" u="none" strike="noStrike" kern="1200" cap="none" spc="0" normalizeH="0" baseline="0" noProof="0" dirty="0">
                  <a:ln>
                    <a:noFill/>
                  </a:ln>
                  <a:solidFill>
                    <a:srgbClr val="17347D"/>
                  </a:solidFill>
                  <a:effectLst/>
                  <a:uLnTx/>
                  <a:uFillTx/>
                  <a:latin typeface="Tahoma" pitchFamily="34" charset="0"/>
                  <a:ea typeface="+mn-ea"/>
                  <a:cs typeface="Arial" charset="0"/>
                </a:rPr>
                <a:t>PROCESOS</a:t>
              </a:r>
            </a:p>
          </p:txBody>
        </p:sp>
        <p:sp>
          <p:nvSpPr>
            <p:cNvPr id="16" name="Text Box 5"/>
            <p:cNvSpPr txBox="1">
              <a:spLocks noChangeArrowheads="1"/>
            </p:cNvSpPr>
            <p:nvPr/>
          </p:nvSpPr>
          <p:spPr bwMode="auto">
            <a:xfrm>
              <a:off x="0" y="3411770"/>
              <a:ext cx="3168650" cy="48890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sz="2600" b="1" i="0" u="none" strike="noStrike" kern="1200" cap="none" spc="0" normalizeH="0" baseline="0" noProof="0" dirty="0">
                  <a:ln w="12700">
                    <a:solidFill>
                      <a:srgbClr val="17347D">
                        <a:lumMod val="75000"/>
                      </a:srgbClr>
                    </a:solidFill>
                    <a:prstDash val="solid"/>
                  </a:ln>
                  <a:solidFill>
                    <a:srgbClr val="FF0000"/>
                  </a:solidFill>
                  <a:effectLst/>
                  <a:uLnTx/>
                  <a:uFillTx/>
                  <a:latin typeface="Tahoma" pitchFamily="34" charset="0"/>
                  <a:ea typeface="+mn-ea"/>
                  <a:cs typeface="Arial" charset="0"/>
                </a:rPr>
                <a:t>INVESTIGACIÓN</a:t>
              </a:r>
            </a:p>
          </p:txBody>
        </p:sp>
        <p:sp>
          <p:nvSpPr>
            <p:cNvPr id="17" name="Text Box 6"/>
            <p:cNvSpPr txBox="1">
              <a:spLocks noChangeArrowheads="1"/>
            </p:cNvSpPr>
            <p:nvPr/>
          </p:nvSpPr>
          <p:spPr bwMode="auto">
            <a:xfrm>
              <a:off x="3241675" y="3411770"/>
              <a:ext cx="2519363" cy="48890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sz="2600" b="1" i="0" u="none" strike="noStrike" kern="1200" cap="none" spc="0" normalizeH="0" baseline="0" noProof="0" dirty="0">
                  <a:ln w="12700">
                    <a:solidFill>
                      <a:srgbClr val="17347D">
                        <a:lumMod val="75000"/>
                      </a:srgbClr>
                    </a:solidFill>
                    <a:prstDash val="solid"/>
                  </a:ln>
                  <a:solidFill>
                    <a:srgbClr val="FF0000"/>
                  </a:solidFill>
                  <a:effectLst/>
                  <a:uLnTx/>
                  <a:uFillTx/>
                  <a:latin typeface="Tahoma" pitchFamily="34" charset="0"/>
                  <a:ea typeface="+mn-ea"/>
                  <a:cs typeface="Arial" charset="0"/>
                </a:rPr>
                <a:t>FORMACIÓN</a:t>
              </a:r>
            </a:p>
          </p:txBody>
        </p:sp>
        <p:sp>
          <p:nvSpPr>
            <p:cNvPr id="18" name="Text Box 7"/>
            <p:cNvSpPr txBox="1">
              <a:spLocks noChangeArrowheads="1"/>
            </p:cNvSpPr>
            <p:nvPr/>
          </p:nvSpPr>
          <p:spPr bwMode="auto">
            <a:xfrm>
              <a:off x="6121400" y="3411770"/>
              <a:ext cx="2519363" cy="488909"/>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sz="2600" b="1" i="0" u="none" strike="noStrike" kern="1200" cap="none" spc="0" normalizeH="0" baseline="0" noProof="0" dirty="0">
                  <a:ln w="12700">
                    <a:solidFill>
                      <a:srgbClr val="17347D">
                        <a:lumMod val="75000"/>
                      </a:srgbClr>
                    </a:solidFill>
                    <a:prstDash val="solid"/>
                  </a:ln>
                  <a:solidFill>
                    <a:srgbClr val="FF0000"/>
                  </a:solidFill>
                  <a:effectLst/>
                  <a:uLnTx/>
                  <a:uFillTx/>
                  <a:latin typeface="Tahoma" pitchFamily="34" charset="0"/>
                  <a:ea typeface="+mn-ea"/>
                  <a:cs typeface="Arial" charset="0"/>
                </a:rPr>
                <a:t>EXTENSIÓN</a:t>
              </a:r>
            </a:p>
          </p:txBody>
        </p:sp>
        <p:cxnSp>
          <p:nvCxnSpPr>
            <p:cNvPr id="19" name="AutoShape 8"/>
            <p:cNvCxnSpPr>
              <a:cxnSpLocks noChangeShapeType="1"/>
              <a:stCxn id="15" idx="1"/>
              <a:endCxn id="16" idx="0"/>
            </p:cNvCxnSpPr>
            <p:nvPr/>
          </p:nvCxnSpPr>
          <p:spPr bwMode="auto">
            <a:xfrm rot="10800000" flipV="1">
              <a:off x="1584325" y="2551126"/>
              <a:ext cx="1657350" cy="860425"/>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0" name="AutoShape 9"/>
            <p:cNvCxnSpPr>
              <a:cxnSpLocks noChangeShapeType="1"/>
              <a:stCxn id="15" idx="3"/>
              <a:endCxn id="18" idx="0"/>
            </p:cNvCxnSpPr>
            <p:nvPr/>
          </p:nvCxnSpPr>
          <p:spPr bwMode="auto">
            <a:xfrm>
              <a:off x="5761038" y="2551126"/>
              <a:ext cx="1620837" cy="860425"/>
            </a:xfrm>
            <a:prstGeom prst="bentConnector2">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21" name="Text Box 21"/>
            <p:cNvSpPr txBox="1">
              <a:spLocks noChangeArrowheads="1"/>
            </p:cNvSpPr>
            <p:nvPr/>
          </p:nvSpPr>
          <p:spPr bwMode="auto">
            <a:xfrm>
              <a:off x="525462" y="4492767"/>
              <a:ext cx="2124075" cy="336522"/>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 sz="1600" b="1" i="0" u="none" strike="noStrike" kern="1200" cap="none" spc="0" normalizeH="0" baseline="0" noProof="0" dirty="0">
                  <a:ln>
                    <a:noFill/>
                  </a:ln>
                  <a:solidFill>
                    <a:srgbClr val="17347D"/>
                  </a:solidFill>
                  <a:effectLst>
                    <a:outerShdw blurRad="38100" dist="38100" dir="2700000" algn="tl">
                      <a:srgbClr val="C0C0C0"/>
                    </a:outerShdw>
                  </a:effectLst>
                  <a:uLnTx/>
                  <a:uFillTx/>
                  <a:latin typeface="Arial" charset="0"/>
                  <a:ea typeface="+mn-ea"/>
                  <a:cs typeface="Arial" charset="0"/>
                </a:rPr>
                <a:t>CREAR CULTURA</a:t>
              </a:r>
            </a:p>
          </p:txBody>
        </p:sp>
        <p:sp>
          <p:nvSpPr>
            <p:cNvPr id="22" name="Text Box 22"/>
            <p:cNvSpPr txBox="1">
              <a:spLocks noChangeArrowheads="1"/>
            </p:cNvSpPr>
            <p:nvPr/>
          </p:nvSpPr>
          <p:spPr bwMode="auto">
            <a:xfrm>
              <a:off x="3241675" y="4492637"/>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 altLang="es-ES" sz="1600" b="1" i="0" u="none" strike="noStrike" kern="1200" cap="none" spc="0" normalizeH="0" baseline="0" noProof="0">
                  <a:ln>
                    <a:noFill/>
                  </a:ln>
                  <a:solidFill>
                    <a:srgbClr val="17347D"/>
                  </a:solidFill>
                  <a:effectLst/>
                  <a:uLnTx/>
                  <a:uFillTx/>
                  <a:latin typeface="Arial" charset="0"/>
                  <a:ea typeface="+mn-ea"/>
                  <a:cs typeface="Arial" charset="0"/>
                </a:rPr>
                <a:t>PRESERVAR CULTURA</a:t>
              </a:r>
            </a:p>
          </p:txBody>
        </p:sp>
        <p:sp>
          <p:nvSpPr>
            <p:cNvPr id="23" name="Text Box 23"/>
            <p:cNvSpPr txBox="1">
              <a:spLocks noChangeArrowheads="1"/>
            </p:cNvSpPr>
            <p:nvPr/>
          </p:nvSpPr>
          <p:spPr bwMode="auto">
            <a:xfrm>
              <a:off x="6121400" y="4492637"/>
              <a:ext cx="2519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s-ES" altLang="es-ES" sz="1600" b="1" i="0" u="none" strike="noStrike" kern="1200" cap="none" spc="0" normalizeH="0" baseline="0" noProof="0">
                  <a:ln>
                    <a:noFill/>
                  </a:ln>
                  <a:solidFill>
                    <a:srgbClr val="17347D"/>
                  </a:solidFill>
                  <a:effectLst/>
                  <a:uLnTx/>
                  <a:uFillTx/>
                  <a:latin typeface="Arial" charset="0"/>
                  <a:ea typeface="+mn-ea"/>
                  <a:cs typeface="Arial" charset="0"/>
                </a:rPr>
                <a:t>  PROMOVER CULTURA</a:t>
              </a:r>
            </a:p>
          </p:txBody>
        </p:sp>
        <p:cxnSp>
          <p:nvCxnSpPr>
            <p:cNvPr id="24" name="AutoShape 21"/>
            <p:cNvCxnSpPr>
              <a:cxnSpLocks noChangeShapeType="1"/>
              <a:stCxn id="21" idx="2"/>
              <a:endCxn id="22" idx="2"/>
            </p:cNvCxnSpPr>
            <p:nvPr/>
          </p:nvCxnSpPr>
          <p:spPr bwMode="auto">
            <a:xfrm rot="5400000" flipH="1" flipV="1">
              <a:off x="3043276" y="3373588"/>
              <a:ext cx="100" cy="2911298"/>
            </a:xfrm>
            <a:prstGeom prst="bentConnector3">
              <a:avLst>
                <a:gd name="adj1" fmla="val -510822273"/>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cxnSp>
          <p:nvCxnSpPr>
            <p:cNvPr id="25" name="AutoShape 22"/>
            <p:cNvCxnSpPr>
              <a:cxnSpLocks noChangeShapeType="1"/>
              <a:stCxn id="22" idx="2"/>
              <a:endCxn id="23" idx="2"/>
            </p:cNvCxnSpPr>
            <p:nvPr/>
          </p:nvCxnSpPr>
          <p:spPr bwMode="auto">
            <a:xfrm rot="16200000" flipH="1">
              <a:off x="5939631" y="3388532"/>
              <a:ext cx="1588" cy="2882900"/>
            </a:xfrm>
            <a:prstGeom prst="bentConnector3">
              <a:avLst>
                <a:gd name="adj1" fmla="val 32000009"/>
              </a:avLst>
            </a:prstGeom>
            <a:noFill/>
            <a:ln w="38100">
              <a:solidFill>
                <a:schemeClr val="tx1"/>
              </a:solidFill>
              <a:miter lim="800000"/>
              <a:headEnd/>
              <a:tailEnd/>
            </a:ln>
            <a:extLst>
              <a:ext uri="{909E8E84-426E-40DD-AFC4-6F175D3DCCD1}">
                <a14:hiddenFill xmlns:a14="http://schemas.microsoft.com/office/drawing/2010/main">
                  <a:noFill/>
                </a14:hiddenFill>
              </a:ext>
            </a:extLst>
          </p:spPr>
        </p:cxnSp>
        <p:sp>
          <p:nvSpPr>
            <p:cNvPr id="26" name="AutoShape 8"/>
            <p:cNvSpPr>
              <a:spLocks noChangeArrowheads="1"/>
            </p:cNvSpPr>
            <p:nvPr/>
          </p:nvSpPr>
          <p:spPr bwMode="auto">
            <a:xfrm>
              <a:off x="3170235" y="1543442"/>
              <a:ext cx="2830525" cy="528582"/>
            </a:xfrm>
            <a:prstGeom prst="curvedDownArrow">
              <a:avLst>
                <a:gd name="adj1" fmla="val 60000"/>
                <a:gd name="adj2" fmla="val 120000"/>
                <a:gd name="adj3" fmla="val 33333"/>
              </a:avLst>
            </a:prstGeom>
            <a:ln>
              <a:headEnd/>
              <a:tailEnd/>
            </a:ln>
            <a:effectLst>
              <a:glow rad="63500">
                <a:schemeClr val="accent1">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Text Box 25"/>
            <p:cNvSpPr txBox="1">
              <a:spLocks noChangeArrowheads="1"/>
            </p:cNvSpPr>
            <p:nvPr/>
          </p:nvSpPr>
          <p:spPr bwMode="auto">
            <a:xfrm>
              <a:off x="576263" y="5429264"/>
              <a:ext cx="7848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s-ES" altLang="es-ES" sz="3200" b="1" i="0" u="none" strike="noStrike" kern="1200" cap="none" spc="0" normalizeH="0" baseline="0" noProof="0">
                  <a:ln>
                    <a:noFill/>
                  </a:ln>
                  <a:solidFill>
                    <a:srgbClr val="17347D"/>
                  </a:solidFill>
                  <a:effectLst/>
                  <a:uLnTx/>
                  <a:uFillTx/>
                  <a:latin typeface="Arial" charset="0"/>
                  <a:ea typeface="+mn-ea"/>
                  <a:cs typeface="Arial" charset="0"/>
                </a:rPr>
                <a:t>ÚNICO PROCESO INTEGRADO</a:t>
              </a:r>
            </a:p>
          </p:txBody>
        </p:sp>
      </p:grpSp>
      <p:cxnSp>
        <p:nvCxnSpPr>
          <p:cNvPr id="28" name="18 Conector recto de flecha"/>
          <p:cNvCxnSpPr>
            <a:cxnSpLocks noChangeShapeType="1"/>
            <a:stCxn id="16" idx="2"/>
            <a:endCxn id="21" idx="0"/>
          </p:cNvCxnSpPr>
          <p:nvPr/>
        </p:nvCxnSpPr>
        <p:spPr bwMode="auto">
          <a:xfrm>
            <a:off x="4855742" y="3942465"/>
            <a:ext cx="3181" cy="607720"/>
          </a:xfrm>
          <a:prstGeom prst="straightConnector1">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29" name="20 Conector recto de flecha"/>
          <p:cNvCxnSpPr>
            <a:cxnSpLocks noChangeShapeType="1"/>
            <a:stCxn id="17" idx="2"/>
            <a:endCxn id="22" idx="0"/>
          </p:cNvCxnSpPr>
          <p:nvPr/>
        </p:nvCxnSpPr>
        <p:spPr bwMode="auto">
          <a:xfrm flipH="1">
            <a:off x="7775774" y="3942465"/>
            <a:ext cx="2386" cy="607587"/>
          </a:xfrm>
          <a:prstGeom prst="straightConnector1">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0" name="22 Conector recto de flecha"/>
          <p:cNvCxnSpPr>
            <a:cxnSpLocks noChangeShapeType="1"/>
            <a:stCxn id="18" idx="2"/>
            <a:endCxn id="23" idx="0"/>
          </p:cNvCxnSpPr>
          <p:nvPr/>
        </p:nvCxnSpPr>
        <p:spPr bwMode="auto">
          <a:xfrm>
            <a:off x="10663202" y="3942465"/>
            <a:ext cx="0" cy="607587"/>
          </a:xfrm>
          <a:prstGeom prst="straightConnector1">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1" name="25 Conector recto de flecha"/>
          <p:cNvCxnSpPr>
            <a:cxnSpLocks noChangeShapeType="1"/>
            <a:stCxn id="15" idx="2"/>
            <a:endCxn id="17" idx="0"/>
          </p:cNvCxnSpPr>
          <p:nvPr/>
        </p:nvCxnSpPr>
        <p:spPr bwMode="auto">
          <a:xfrm>
            <a:off x="7778160" y="2853833"/>
            <a:ext cx="0" cy="586814"/>
          </a:xfrm>
          <a:prstGeom prst="straightConnector1">
            <a:avLst/>
          </a:prstGeom>
          <a:noFill/>
          <a:ln w="38100">
            <a:solidFill>
              <a:schemeClr val="tx1"/>
            </a:solidFill>
            <a:miter lim="800000"/>
            <a:headEnd/>
            <a:tailEnd type="triangle" w="med" len="med"/>
          </a:ln>
          <a:extLst>
            <a:ext uri="{909E8E84-426E-40DD-AFC4-6F175D3DCCD1}">
              <a14:hiddenFill xmlns:a14="http://schemas.microsoft.com/office/drawing/2010/main">
                <a:noFill/>
              </a14:hiddenFill>
            </a:ext>
          </a:extLst>
        </p:spPr>
      </p:cxn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7768" y="1984037"/>
            <a:ext cx="3956271" cy="3196251"/>
          </a:xfrm>
          <a:prstGeom prst="rect">
            <a:avLst/>
          </a:prstGeom>
        </p:spPr>
      </p:pic>
    </p:spTree>
    <p:extLst>
      <p:ext uri="{BB962C8B-B14F-4D97-AF65-F5344CB8AC3E}">
        <p14:creationId xmlns:p14="http://schemas.microsoft.com/office/powerpoint/2010/main" val="559555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a:solidFill>
                  <a:schemeClr val="bg1"/>
                </a:solidFill>
                <a:latin typeface="Verdana" pitchFamily="34" charset="0"/>
                <a:cs typeface="Arial" charset="0"/>
              </a:rPr>
              <a:t>Modelo de formación continua</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2" name="8 Grupo"/>
          <p:cNvGrpSpPr>
            <a:grpSpLocks/>
          </p:cNvGrpSpPr>
          <p:nvPr/>
        </p:nvGrpSpPr>
        <p:grpSpPr bwMode="auto">
          <a:xfrm>
            <a:off x="4439816" y="562372"/>
            <a:ext cx="9178854" cy="5307301"/>
            <a:chOff x="971300" y="400204"/>
            <a:chExt cx="7560239" cy="6269156"/>
          </a:xfrm>
        </p:grpSpPr>
        <p:graphicFrame>
          <p:nvGraphicFramePr>
            <p:cNvPr id="33" name="Diagrama 2"/>
            <p:cNvGraphicFramePr/>
            <p:nvPr>
              <p:extLst>
                <p:ext uri="{D42A27DB-BD31-4B8C-83A1-F6EECF244321}">
                  <p14:modId xmlns:p14="http://schemas.microsoft.com/office/powerpoint/2010/main" val="2521604684"/>
                </p:ext>
              </p:extLst>
            </p:nvPr>
          </p:nvGraphicFramePr>
          <p:xfrm>
            <a:off x="971301" y="1779023"/>
            <a:ext cx="7560238" cy="48903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4" name="CuadroTexto 1"/>
            <p:cNvSpPr txBox="1">
              <a:spLocks noChangeArrowheads="1"/>
            </p:cNvSpPr>
            <p:nvPr/>
          </p:nvSpPr>
          <p:spPr bwMode="auto">
            <a:xfrm>
              <a:off x="971300" y="400204"/>
              <a:ext cx="7456372" cy="78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altLang="es-MX" sz="3200" b="1" i="0" u="none" strike="noStrike" kern="0" cap="none" spc="0" normalizeH="0" baseline="0" noProof="0" dirty="0">
                <a:ln>
                  <a:noFill/>
                </a:ln>
                <a:solidFill>
                  <a:srgbClr val="FFFFFF"/>
                </a:solidFill>
                <a:effectLst/>
                <a:uLnTx/>
                <a:uFillTx/>
                <a:latin typeface="Verdana" pitchFamily="34" charset="0"/>
                <a:cs typeface="Arial" charset="0"/>
              </a:endParaRPr>
            </a:p>
          </p:txBody>
        </p:sp>
      </p:grpSp>
      <p:sp>
        <p:nvSpPr>
          <p:cNvPr id="35" name="Rectángulo 34"/>
          <p:cNvSpPr/>
          <p:nvPr/>
        </p:nvSpPr>
        <p:spPr>
          <a:xfrm>
            <a:off x="119336" y="4288132"/>
            <a:ext cx="6508377" cy="461665"/>
          </a:xfrm>
          <a:prstGeom prst="rect">
            <a:avLst/>
          </a:prstGeom>
        </p:spPr>
        <p:txBody>
          <a:bodyPr wrap="square">
            <a:spAutoFit/>
          </a:bodyPr>
          <a:lstStyle/>
          <a:p>
            <a:pPr lvl="0" algn="ctr"/>
            <a:r>
              <a:rPr lang="es-ES" sz="2400" b="1" dirty="0">
                <a:solidFill>
                  <a:srgbClr val="FF0000"/>
                </a:solidFill>
                <a:latin typeface="Trebuchet MS" panose="020B0603020202020204" pitchFamily="34" charset="0"/>
              </a:rPr>
              <a:t>Responsabilidad de la Educación Superior</a:t>
            </a:r>
            <a:endParaRPr lang="es-ES" sz="2400" b="1" dirty="0">
              <a:solidFill>
                <a:srgbClr val="FF0000"/>
              </a:solidFill>
            </a:endParaRPr>
          </a:p>
        </p:txBody>
      </p:sp>
      <p:pic>
        <p:nvPicPr>
          <p:cNvPr id="3" name="Imagen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1453" y="1681166"/>
            <a:ext cx="2632470" cy="2386955"/>
          </a:xfrm>
          <a:prstGeom prst="rect">
            <a:avLst/>
          </a:prstGeom>
        </p:spPr>
      </p:pic>
    </p:spTree>
    <p:extLst>
      <p:ext uri="{BB962C8B-B14F-4D97-AF65-F5344CB8AC3E}">
        <p14:creationId xmlns:p14="http://schemas.microsoft.com/office/powerpoint/2010/main" val="3986832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smtClean="0">
                <a:solidFill>
                  <a:schemeClr val="bg1"/>
                </a:solidFill>
                <a:latin typeface="Verdana" pitchFamily="34" charset="0"/>
                <a:cs typeface="Arial" charset="0"/>
              </a:rPr>
              <a:t>Sistema de Posgrado</a:t>
            </a:r>
            <a:endParaRPr lang="es-ES" sz="2800" b="1" kern="0" dirty="0">
              <a:solidFill>
                <a:schemeClr val="bg1"/>
              </a:solidFill>
              <a:latin typeface="Verdana"/>
              <a:cs typeface="Arial" charset="0"/>
            </a:endParaRPr>
          </a:p>
        </p:txBody>
      </p:sp>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6" name="16 Diagrama"/>
          <p:cNvGraphicFramePr/>
          <p:nvPr>
            <p:extLst>
              <p:ext uri="{D42A27DB-BD31-4B8C-83A1-F6EECF244321}">
                <p14:modId xmlns:p14="http://schemas.microsoft.com/office/powerpoint/2010/main" val="3399647329"/>
              </p:ext>
            </p:extLst>
          </p:nvPr>
        </p:nvGraphicFramePr>
        <p:xfrm>
          <a:off x="5159896" y="1700808"/>
          <a:ext cx="800105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7" name="Rectángulo 36"/>
          <p:cNvSpPr/>
          <p:nvPr/>
        </p:nvSpPr>
        <p:spPr>
          <a:xfrm>
            <a:off x="119336" y="4288132"/>
            <a:ext cx="6508377" cy="461665"/>
          </a:xfrm>
          <a:prstGeom prst="rect">
            <a:avLst/>
          </a:prstGeom>
        </p:spPr>
        <p:txBody>
          <a:bodyPr wrap="square">
            <a:spAutoFit/>
          </a:bodyPr>
          <a:lstStyle/>
          <a:p>
            <a:pPr lvl="0" algn="ctr"/>
            <a:r>
              <a:rPr lang="es-ES" sz="2400" b="1" dirty="0">
                <a:solidFill>
                  <a:srgbClr val="FF0000"/>
                </a:solidFill>
                <a:latin typeface="Trebuchet MS" panose="020B0603020202020204" pitchFamily="34" charset="0"/>
              </a:rPr>
              <a:t>Responsabilidad de la Educación Superior</a:t>
            </a:r>
            <a:endParaRPr lang="es-ES" sz="2400" b="1" dirty="0">
              <a:solidFill>
                <a:srgbClr val="FF0000"/>
              </a:solidFill>
            </a:endParaRPr>
          </a:p>
        </p:txBody>
      </p:sp>
      <p:pic>
        <p:nvPicPr>
          <p:cNvPr id="38" name="Imagen 3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1453" y="1681166"/>
            <a:ext cx="2632470" cy="2386955"/>
          </a:xfrm>
          <a:prstGeom prst="rect">
            <a:avLst/>
          </a:prstGeom>
        </p:spPr>
      </p:pic>
    </p:spTree>
    <p:extLst>
      <p:ext uri="{BB962C8B-B14F-4D97-AF65-F5344CB8AC3E}">
        <p14:creationId xmlns:p14="http://schemas.microsoft.com/office/powerpoint/2010/main" val="5724890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287688" y="0"/>
            <a:ext cx="8904312" cy="112474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p:cNvPicPr>
            <a:picLocks noChangeAspect="1"/>
          </p:cNvPicPr>
          <p:nvPr/>
        </p:nvPicPr>
        <p:blipFill>
          <a:blip r:embed="rId3"/>
          <a:stretch>
            <a:fillRect/>
          </a:stretch>
        </p:blipFill>
        <p:spPr>
          <a:xfrm>
            <a:off x="222855" y="52127"/>
            <a:ext cx="2611575" cy="1036267"/>
          </a:xfrm>
          <a:prstGeom prst="rect">
            <a:avLst/>
          </a:prstGeom>
        </p:spPr>
      </p:pic>
      <p:sp>
        <p:nvSpPr>
          <p:cNvPr id="14" name="Título 1"/>
          <p:cNvSpPr>
            <a:spLocks noGrp="1"/>
          </p:cNvSpPr>
          <p:nvPr>
            <p:ph type="title"/>
          </p:nvPr>
        </p:nvSpPr>
        <p:spPr>
          <a:xfrm>
            <a:off x="3503712" y="159302"/>
            <a:ext cx="8688288" cy="762267"/>
          </a:xfrm>
        </p:spPr>
        <p:txBody>
          <a:bodyPr>
            <a:noAutofit/>
          </a:bodyPr>
          <a:lstStyle/>
          <a:p>
            <a:pPr lvl="0" algn="l" eaLnBrk="0" fontAlgn="base" hangingPunct="0">
              <a:spcAft>
                <a:spcPct val="0"/>
              </a:spcAft>
              <a:defRPr/>
            </a:pPr>
            <a:r>
              <a:rPr lang="es-ES" altLang="es-MX" sz="2800" b="1" kern="0" dirty="0" smtClean="0">
                <a:solidFill>
                  <a:schemeClr val="bg1"/>
                </a:solidFill>
                <a:latin typeface="Verdana" pitchFamily="34" charset="0"/>
                <a:cs typeface="Arial" charset="0"/>
              </a:rPr>
              <a:t>Sistema de Posgrado</a:t>
            </a:r>
            <a:endParaRPr lang="es-ES" sz="2800" b="1" kern="0" dirty="0">
              <a:solidFill>
                <a:schemeClr val="bg1"/>
              </a:solidFill>
              <a:latin typeface="Verdana"/>
              <a:cs typeface="Arial" charset="0"/>
            </a:endParaRPr>
          </a:p>
        </p:txBody>
      </p:sp>
      <p:pic>
        <p:nvPicPr>
          <p:cNvPr id="9" name="Imagen 8"/>
          <p:cNvPicPr>
            <a:picLocks noChangeAspect="1"/>
          </p:cNvPicPr>
          <p:nvPr/>
        </p:nvPicPr>
        <p:blipFill>
          <a:blip r:embed="rId4"/>
          <a:stretch>
            <a:fillRect/>
          </a:stretch>
        </p:blipFill>
        <p:spPr>
          <a:xfrm>
            <a:off x="0" y="-1315267"/>
            <a:ext cx="12288688" cy="8200651"/>
          </a:xfrm>
          <a:prstGeom prst="rect">
            <a:avLst/>
          </a:prstGeom>
        </p:spPr>
      </p:pic>
      <p:sp>
        <p:nvSpPr>
          <p:cNvPr id="11" name="Rectángulo 10"/>
          <p:cNvSpPr/>
          <p:nvPr/>
        </p:nvSpPr>
        <p:spPr>
          <a:xfrm>
            <a:off x="5962" y="6525344"/>
            <a:ext cx="12186037" cy="338554"/>
          </a:xfrm>
          <a:prstGeom prst="rect">
            <a:avLst/>
          </a:prstGeom>
          <a:solidFill>
            <a:srgbClr val="004E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089515" cy="2047725"/>
          </a:xfrm>
          <a:prstGeom prst="rect">
            <a:avLst/>
          </a:prstGeom>
        </p:spPr>
      </p:pic>
      <p:sp>
        <p:nvSpPr>
          <p:cNvPr id="3" name="Rectángulo 2"/>
          <p:cNvSpPr/>
          <p:nvPr/>
        </p:nvSpPr>
        <p:spPr>
          <a:xfrm>
            <a:off x="8261716" y="6525344"/>
            <a:ext cx="3677289" cy="338554"/>
          </a:xfrm>
          <a:prstGeom prst="rect">
            <a:avLst/>
          </a:prstGeom>
        </p:spPr>
        <p:txBody>
          <a:bodyPr wrap="none">
            <a:spAutoFit/>
          </a:bodyPr>
          <a:lstStyle/>
          <a:p>
            <a:pPr algn="r"/>
            <a:r>
              <a:rPr lang="es-ES" sz="1600" b="1" dirty="0">
                <a:solidFill>
                  <a:schemeClr val="bg1"/>
                </a:solidFill>
              </a:rPr>
              <a:t>http://www.un.org/es/agenda2030.html</a:t>
            </a:r>
          </a:p>
        </p:txBody>
      </p:sp>
    </p:spTree>
    <p:extLst>
      <p:ext uri="{BB962C8B-B14F-4D97-AF65-F5344CB8AC3E}">
        <p14:creationId xmlns:p14="http://schemas.microsoft.com/office/powerpoint/2010/main" val="18700303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TotalTime>
  <Words>2057</Words>
  <Application>Microsoft Office PowerPoint</Application>
  <PresentationFormat>Panorámica</PresentationFormat>
  <Paragraphs>269</Paragraphs>
  <Slides>47</Slides>
  <Notes>40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47</vt:i4>
      </vt:variant>
    </vt:vector>
  </HeadingPairs>
  <TitlesOfParts>
    <vt:vector size="55" baseType="lpstr">
      <vt:lpstr>Arial</vt:lpstr>
      <vt:lpstr>BookmanOldStyle</vt:lpstr>
      <vt:lpstr>Calibri</vt:lpstr>
      <vt:lpstr>Calibri Light</vt:lpstr>
      <vt:lpstr>Tahoma</vt:lpstr>
      <vt:lpstr>Trebuchet MS</vt:lpstr>
      <vt:lpstr>Verdana</vt:lpstr>
      <vt:lpstr>Tema de Office</vt:lpstr>
      <vt:lpstr>Presentación de PowerPoint</vt:lpstr>
      <vt:lpstr>Presentación de PowerPoint</vt:lpstr>
      <vt:lpstr>Información del MES</vt:lpstr>
      <vt:lpstr>AGENDA 2030 PARA EL DESARROLLO SOSTENIBLE</vt:lpstr>
      <vt:lpstr>AGENDA 2030 PARA EL DESARROLLO SOSTENIBLE</vt:lpstr>
      <vt:lpstr>UNIVERSIDAD</vt:lpstr>
      <vt:lpstr>Modelo de formación continua</vt:lpstr>
      <vt:lpstr>Sistema de Posgrado</vt:lpstr>
      <vt:lpstr>Sistema de Posgrado</vt:lpstr>
      <vt:lpstr>Objetivo 1. Fin a la Pobreza</vt:lpstr>
      <vt:lpstr>Objetivo 1. Fin a la Pobreza</vt:lpstr>
      <vt:lpstr>Matrículas en las instituciones de Educación Superior en Cuba</vt:lpstr>
      <vt:lpstr>Matrículas en las instituciones de Educación Superior en Cuba</vt:lpstr>
      <vt:lpstr>Objetivo 1. Fin a la Pobreza</vt:lpstr>
      <vt:lpstr>Educación Superior: Más de 78 mil plazas a aspirantes</vt:lpstr>
      <vt:lpstr>Doctorados otorgados 1977-2016</vt:lpstr>
      <vt:lpstr>Sistema de Posgrado</vt:lpstr>
      <vt:lpstr>Presentación de PowerPoint</vt:lpstr>
      <vt:lpstr>Objetivo 2. Hambre cero</vt:lpstr>
      <vt:lpstr>Objetivo 2. Hambre cero</vt:lpstr>
      <vt:lpstr>Sistema de Posgrado</vt:lpstr>
      <vt:lpstr>Objetivo 3. Salud y Bienestar</vt:lpstr>
      <vt:lpstr>Objetivo 3. Salud y Bienestar</vt:lpstr>
      <vt:lpstr>Objetivo 3. Salud y Bienestar</vt:lpstr>
      <vt:lpstr>Objetivo 3. Salud y Bienestar</vt:lpstr>
      <vt:lpstr>Sistema de Posgrado</vt:lpstr>
      <vt:lpstr>Objetivo 4. Educación de Calidad</vt:lpstr>
      <vt:lpstr>El Sistema Universitario de Programas de Acreditación</vt:lpstr>
      <vt:lpstr>Objetivo 4. Educación de Calidad</vt:lpstr>
      <vt:lpstr>Objetivo 1. Hambre cero</vt:lpstr>
      <vt:lpstr>Objetivo 5. Igualdad de Género</vt:lpstr>
      <vt:lpstr>Objetivo 1. Hambre cero</vt:lpstr>
      <vt:lpstr>Objetivo 9. Industria, Innovación e Infraestructura </vt:lpstr>
      <vt:lpstr>Presentación de PowerPoint</vt:lpstr>
      <vt:lpstr>Objetivo 10. Reducción de las desigualdades</vt:lpstr>
      <vt:lpstr>Presentación de PowerPoint</vt:lpstr>
      <vt:lpstr>Objetivo 11. Ciudades y Comunidades Sostenibles</vt:lpstr>
      <vt:lpstr>Presentación de PowerPoint</vt:lpstr>
      <vt:lpstr>Objetivo 13. Acción por el clima</vt:lpstr>
      <vt:lpstr>Presentación de PowerPoint</vt:lpstr>
      <vt:lpstr>Objetivo 17. Alianzas para lograr los objetivos</vt:lpstr>
      <vt:lpstr>Objetivo 17. Alianzas para lograr los objetivos</vt:lpstr>
      <vt:lpstr>Objetivo 17. Alianzas para lograr los objetivos</vt:lpstr>
      <vt:lpstr>Contribución de las universidades cubanas a la consecución de los ODS</vt:lpstr>
      <vt:lpstr>Contribución de las universidades cubanas a la consecución de los ODS</vt:lpstr>
      <vt:lpstr>DESAFÍO</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Adán Rául</dc:creator>
  <cp:lastModifiedBy>Usuario de Windows</cp:lastModifiedBy>
  <cp:revision>68</cp:revision>
  <dcterms:created xsi:type="dcterms:W3CDTF">2018-09-07T22:19:46Z</dcterms:created>
  <dcterms:modified xsi:type="dcterms:W3CDTF">2019-06-11T22:34:15Z</dcterms:modified>
</cp:coreProperties>
</file>