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5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7" r:id="rId2"/>
    <p:sldId id="355" r:id="rId3"/>
    <p:sldId id="288" r:id="rId4"/>
    <p:sldId id="289" r:id="rId5"/>
    <p:sldId id="308" r:id="rId6"/>
    <p:sldId id="286" r:id="rId7"/>
    <p:sldId id="309" r:id="rId8"/>
    <p:sldId id="311" r:id="rId9"/>
    <p:sldId id="310" r:id="rId10"/>
    <p:sldId id="356" r:id="rId11"/>
    <p:sldId id="357" r:id="rId12"/>
    <p:sldId id="313" r:id="rId13"/>
    <p:sldId id="314" r:id="rId14"/>
    <p:sldId id="316" r:id="rId15"/>
    <p:sldId id="315" r:id="rId16"/>
    <p:sldId id="317" r:id="rId17"/>
    <p:sldId id="318" r:id="rId18"/>
    <p:sldId id="319" r:id="rId19"/>
    <p:sldId id="321" r:id="rId20"/>
    <p:sldId id="322" r:id="rId21"/>
    <p:sldId id="323" r:id="rId22"/>
    <p:sldId id="325" r:id="rId23"/>
    <p:sldId id="326" r:id="rId24"/>
    <p:sldId id="329" r:id="rId25"/>
    <p:sldId id="330" r:id="rId26"/>
    <p:sldId id="354" r:id="rId27"/>
    <p:sldId id="327" r:id="rId28"/>
    <p:sldId id="332" r:id="rId29"/>
    <p:sldId id="358" r:id="rId30"/>
    <p:sldId id="333" r:id="rId31"/>
    <p:sldId id="328" r:id="rId32"/>
    <p:sldId id="335" r:id="rId33"/>
    <p:sldId id="337" r:id="rId34"/>
    <p:sldId id="339" r:id="rId35"/>
    <p:sldId id="341" r:id="rId36"/>
    <p:sldId id="343" r:id="rId37"/>
    <p:sldId id="345" r:id="rId38"/>
    <p:sldId id="346" r:id="rId39"/>
    <p:sldId id="348" r:id="rId40"/>
    <p:sldId id="349" r:id="rId41"/>
    <p:sldId id="353" r:id="rId42"/>
    <p:sldId id="352" r:id="rId43"/>
    <p:sldId id="350" r:id="rId44"/>
    <p:sldId id="287" r:id="rId4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rmando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E9E"/>
    <a:srgbClr val="06589C"/>
    <a:srgbClr val="F01927"/>
    <a:srgbClr val="00599C"/>
    <a:srgbClr val="0000FF"/>
    <a:srgbClr val="1270FA"/>
    <a:srgbClr val="B7DBFF"/>
    <a:srgbClr val="85C2FF"/>
    <a:srgbClr val="3F9FFF"/>
    <a:srgbClr val="ABD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636" autoAdjust="0"/>
  </p:normalViewPr>
  <p:slideViewPr>
    <p:cSldViewPr>
      <p:cViewPr varScale="1">
        <p:scale>
          <a:sx n="57" d="100"/>
          <a:sy n="57" d="100"/>
        </p:scale>
        <p:origin x="1236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Matrícula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71C-4372-9C9B-78D976618C9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71C-4372-9C9B-78D976618C96}"/>
              </c:ext>
            </c:extLst>
          </c:dPt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Hoja1!$A$2:$A$3</c:f>
              <c:strCache>
                <c:ptCount val="2"/>
                <c:pt idx="0">
                  <c:v>FAR-MININT</c:v>
                </c:pt>
                <c:pt idx="1">
                  <c:v>MES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88899</c:v>
                </c:pt>
                <c:pt idx="1">
                  <c:v>151914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71C-4372-9C9B-78D976618C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Programas de Especialidades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B0A-41D1-AEB0-29F648F23E7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B0A-41D1-AEB0-29F648F23E7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B0A-41D1-AEB0-29F648F23E73}"/>
              </c:ext>
            </c:extLst>
          </c:dPt>
          <c:dLbls>
            <c:dLbl>
              <c:idx val="0"/>
              <c:layout>
                <c:manualLayout>
                  <c:x val="0.17655353108913824"/>
                  <c:y val="-0.11421751749805577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580690108506464"/>
                      <c:h val="0.1639859460059993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B0A-41D1-AEB0-29F648F23E73}"/>
                </c:ext>
              </c:extLst>
            </c:dLbl>
            <c:dLbl>
              <c:idx val="1"/>
              <c:layout>
                <c:manualLayout>
                  <c:x val="-0.18874804912350013"/>
                  <c:y val="7.3674306113213836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346757767655449"/>
                      <c:h val="0.195269622819686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B0A-41D1-AEB0-29F648F23E73}"/>
                </c:ext>
              </c:extLst>
            </c:dLbl>
            <c:dLbl>
              <c:idx val="2"/>
              <c:layout>
                <c:manualLayout>
                  <c:x val="-0.31225187942080512"/>
                  <c:y val="-1.2446880902121966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86497796541125"/>
                      <c:h val="0.1872632207532496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2B0A-41D1-AEB0-29F648F23E73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Hoja1!$A$2:$A$4</c:f>
              <c:strCache>
                <c:ptCount val="3"/>
                <c:pt idx="0">
                  <c:v>Excelencia</c:v>
                </c:pt>
                <c:pt idx="1">
                  <c:v>Certificada</c:v>
                </c:pt>
                <c:pt idx="2">
                  <c:v>Calificada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26</c:v>
                </c:pt>
                <c:pt idx="1">
                  <c:v>14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B0A-41D1-AEB0-29F648F23E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3423882919422886E-2"/>
          <c:y val="0.82286145573971603"/>
          <c:w val="0.87427043545330729"/>
          <c:h val="0.140538429180938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Rectores Cuba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4A9-405C-99D0-D94FE91A1CC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4A9-405C-99D0-D94FE91A1CC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4A9-405C-99D0-D94FE91A1CCE}"/>
              </c:ext>
            </c:extLst>
          </c:dPt>
          <c:dLbls>
            <c:dLbl>
              <c:idx val="0"/>
              <c:layout>
                <c:manualLayout>
                  <c:x val="0.17178903757583519"/>
                  <c:y val="-0.20581137258310364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05438384745218"/>
                      <c:h val="0.218980093187257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4A9-405C-99D0-D94FE91A1CCE}"/>
                </c:ext>
              </c:extLst>
            </c:dLbl>
            <c:dLbl>
              <c:idx val="1"/>
              <c:layout>
                <c:manualLayout>
                  <c:x val="-0.1785834253416882"/>
                  <c:y val="-8.4919252951779226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616001392461011"/>
                      <c:h val="0.222002856148569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4A9-405C-99D0-D94FE91A1CCE}"/>
                </c:ext>
              </c:extLst>
            </c:dLbl>
            <c:dLbl>
              <c:idx val="2"/>
              <c:layout>
                <c:manualLayout>
                  <c:x val="-0.31666107356541146"/>
                  <c:y val="-6.0948464285220515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4A9-405C-99D0-D94FE91A1CCE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Hoja1!$A$2:$A$3</c:f>
              <c:strCache>
                <c:ptCount val="2"/>
                <c:pt idx="0">
                  <c:v>Mujeres</c:v>
                </c:pt>
                <c:pt idx="1">
                  <c:v>Hombres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14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4A9-405C-99D0-D94FE91A1C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3423882919422886E-2"/>
          <c:y val="0.82286145573971603"/>
          <c:w val="0.87427043545330729"/>
          <c:h val="0.140538429180938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Ingreso a la Educación Superior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941-48C1-B2CF-1436992E926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941-48C1-B2CF-1436992E926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941-48C1-B2CF-1436992E926C}"/>
              </c:ext>
            </c:extLst>
          </c:dPt>
          <c:dLbls>
            <c:dLbl>
              <c:idx val="0"/>
              <c:layout>
                <c:manualLayout>
                  <c:x val="0.17178903757583519"/>
                  <c:y val="-0.20581137258310364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05438384745218"/>
                      <c:h val="0.218980093187257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941-48C1-B2CF-1436992E926C}"/>
                </c:ext>
              </c:extLst>
            </c:dLbl>
            <c:dLbl>
              <c:idx val="1"/>
              <c:layout>
                <c:manualLayout>
                  <c:x val="-0.1785834253416882"/>
                  <c:y val="-8.4919252951779226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616001392461011"/>
                      <c:h val="0.222002856148569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941-48C1-B2CF-1436992E926C}"/>
                </c:ext>
              </c:extLst>
            </c:dLbl>
            <c:dLbl>
              <c:idx val="2"/>
              <c:layout>
                <c:manualLayout>
                  <c:x val="-0.31666107356541146"/>
                  <c:y val="-6.0948464285220515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941-48C1-B2CF-1436992E926C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Hoja1!$A$2:$A$3</c:f>
              <c:strCache>
                <c:ptCount val="2"/>
                <c:pt idx="0">
                  <c:v>Mujeres</c:v>
                </c:pt>
                <c:pt idx="1">
                  <c:v>Hombres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41508</c:v>
                </c:pt>
                <c:pt idx="1">
                  <c:v>20251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941-48C1-B2CF-1436992E92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3423882919422886E-2"/>
          <c:y val="0.82286145573971603"/>
          <c:w val="0.87427043545330729"/>
          <c:h val="0.140538429180938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Ingreso a la Educación Superior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76E-4A13-B9B8-684EB4EBDA7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76E-4A13-B9B8-684EB4EBDA7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76E-4A13-B9B8-684EB4EBDA7E}"/>
              </c:ext>
            </c:extLst>
          </c:dPt>
          <c:dLbls>
            <c:dLbl>
              <c:idx val="0"/>
              <c:layout>
                <c:manualLayout>
                  <c:x val="0.17178903757583519"/>
                  <c:y val="-0.20581137258310364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05438384745218"/>
                      <c:h val="0.218980093187257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76E-4A13-B9B8-684EB4EBDA7E}"/>
                </c:ext>
              </c:extLst>
            </c:dLbl>
            <c:dLbl>
              <c:idx val="1"/>
              <c:layout>
                <c:manualLayout>
                  <c:x val="-0.17858338829176584"/>
                  <c:y val="0.1364804028866769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616001392461011"/>
                      <c:h val="0.222002856148569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776E-4A13-B9B8-684EB4EBDA7E}"/>
                </c:ext>
              </c:extLst>
            </c:dLbl>
            <c:dLbl>
              <c:idx val="2"/>
              <c:layout>
                <c:manualLayout>
                  <c:x val="-0.26253308340050474"/>
                  <c:y val="-1.9670686708569023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76E-4A13-B9B8-684EB4EBDA7E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Hoja1!$A$2:$A$4</c:f>
              <c:strCache>
                <c:ptCount val="3"/>
                <c:pt idx="0">
                  <c:v>Blancos</c:v>
                </c:pt>
                <c:pt idx="1">
                  <c:v>Negros</c:v>
                </c:pt>
                <c:pt idx="2">
                  <c:v>Mestizos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150603</c:v>
                </c:pt>
                <c:pt idx="1">
                  <c:v>33384</c:v>
                </c:pt>
                <c:pt idx="2">
                  <c:v>53455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76E-4A13-B9B8-684EB4EBDA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3423882919422886E-2"/>
          <c:y val="0.82286145573971603"/>
          <c:w val="0.87427043545330729"/>
          <c:h val="0.140538429180938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Matrícula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3F2-461C-8155-54029EF26B1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3F2-461C-8155-54029EF26B1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3F2-461C-8155-54029EF26B13}"/>
              </c:ext>
            </c:extLst>
          </c:dPt>
          <c:dLbls>
            <c:dLbl>
              <c:idx val="2"/>
              <c:layout>
                <c:manualLayout>
                  <c:x val="0.17817132548890277"/>
                  <c:y val="-3.700481774884446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3F2-461C-8155-54029EF26B13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Hoja1!$A$2:$A$4</c:f>
              <c:strCache>
                <c:ptCount val="3"/>
                <c:pt idx="0">
                  <c:v>Curso Diurno</c:v>
                </c:pt>
                <c:pt idx="1">
                  <c:v>Otros</c:v>
                </c:pt>
                <c:pt idx="2">
                  <c:v>Ciclo Corto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139769</c:v>
                </c:pt>
                <c:pt idx="1">
                  <c:v>82087</c:v>
                </c:pt>
                <c:pt idx="2">
                  <c:v>3371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3F2-461C-8155-54029EF26B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093423872764055"/>
          <c:y val="0.83084249744606697"/>
          <c:w val="0.57896735973399038"/>
          <c:h val="0.140538429180938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Matrícula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91C-4635-8F96-4E373ACDCB0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91C-4635-8F96-4E373ACDCB0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91C-4635-8F96-4E373ACDCB0E}"/>
              </c:ext>
            </c:extLst>
          </c:dPt>
          <c:dLbls>
            <c:dLbl>
              <c:idx val="0"/>
              <c:layout>
                <c:manualLayout>
                  <c:x val="0.19240286432820597"/>
                  <c:y val="-4.32906499392302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91C-4635-8F96-4E373ACDCB0E}"/>
                </c:ext>
              </c:extLst>
            </c:dLbl>
            <c:dLbl>
              <c:idx val="1"/>
              <c:layout>
                <c:manualLayout>
                  <c:x val="-6.4134288109401985E-2"/>
                  <c:y val="1.443021664641007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91C-4635-8F96-4E373ACDCB0E}"/>
                </c:ext>
              </c:extLst>
            </c:dLbl>
            <c:dLbl>
              <c:idx val="2"/>
              <c:layout>
                <c:manualLayout>
                  <c:x val="0.17817132548890277"/>
                  <c:y val="-3.700481774884446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91C-4635-8F96-4E373ACDCB0E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Hoja1!$A$2:$A$3</c:f>
              <c:strCache>
                <c:ptCount val="2"/>
                <c:pt idx="0">
                  <c:v>Municipios</c:v>
                </c:pt>
                <c:pt idx="1">
                  <c:v>Cabecera Provincial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42199</c:v>
                </c:pt>
                <c:pt idx="1">
                  <c:v>208985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91C-4635-8F96-4E373ACDCB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087394329922938"/>
          <c:y val="0.8438461185936561"/>
          <c:w val="0.54542525577966083"/>
          <c:h val="0.127293448113523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Matrícula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2E3-45EA-849C-109BB35408B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2E3-45EA-849C-109BB35408B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2E3-45EA-849C-109BB35408B3}"/>
              </c:ext>
            </c:extLst>
          </c:dPt>
          <c:dLbls>
            <c:dLbl>
              <c:idx val="2"/>
              <c:layout>
                <c:manualLayout>
                  <c:x val="0.17817132548890277"/>
                  <c:y val="-3.700481774884446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42E3-45EA-849C-109BB35408B3}"/>
                </c:ext>
              </c:extLst>
            </c:dLbl>
            <c:numFmt formatCode="General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Hoja1!$A$2:$A$4</c:f>
              <c:strCache>
                <c:ptCount val="3"/>
                <c:pt idx="0">
                  <c:v>Blancos</c:v>
                </c:pt>
                <c:pt idx="1">
                  <c:v>Mestizos</c:v>
                </c:pt>
                <c:pt idx="2">
                  <c:v>Negros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64.2</c:v>
                </c:pt>
                <c:pt idx="1">
                  <c:v>23.6</c:v>
                </c:pt>
                <c:pt idx="2">
                  <c:v>12.2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2E3-45EA-849C-109BB35408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779660677443264"/>
          <c:y val="0.81653296075956994"/>
          <c:w val="0.57896735973399038"/>
          <c:h val="0.140538429180938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Matrícula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0DB-4535-AAC0-E36764C49A0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0DB-4535-AAC0-E36764C49A0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0DB-4535-AAC0-E36764C49A06}"/>
              </c:ext>
            </c:extLst>
          </c:dPt>
          <c:dLbls>
            <c:dLbl>
              <c:idx val="0"/>
              <c:layout>
                <c:manualLayout>
                  <c:x val="4.4894001676581273E-2"/>
                  <c:y val="-4.32906499392302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0DB-4535-AAC0-E36764C49A06}"/>
                </c:ext>
              </c:extLst>
            </c:dLbl>
            <c:dLbl>
              <c:idx val="1"/>
              <c:layout>
                <c:manualLayout>
                  <c:x val="1.9240286432820594E-2"/>
                  <c:y val="4.8100722154700258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0DB-4535-AAC0-E36764C49A06}"/>
                </c:ext>
              </c:extLst>
            </c:dLbl>
            <c:dLbl>
              <c:idx val="2"/>
              <c:layout>
                <c:manualLayout>
                  <c:x val="0.17817132548890277"/>
                  <c:y val="-3.700481774884446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0DB-4535-AAC0-E36764C49A06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Hoja1!$A$2:$A$3</c:f>
              <c:strCache>
                <c:ptCount val="2"/>
                <c:pt idx="0">
                  <c:v>Becarios</c:v>
                </c:pt>
                <c:pt idx="1">
                  <c:v>Externos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44.63</c:v>
                </c:pt>
                <c:pt idx="1">
                  <c:v>55.39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0DB-4535-AAC0-E36764C49A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766722889375928"/>
          <c:y val="0.83422597416271604"/>
          <c:w val="0.54542525577966083"/>
          <c:h val="0.127293448113523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Matrícula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1A4-44FF-A6CB-38EE3EFB837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1A4-44FF-A6CB-38EE3EFB837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1A4-44FF-A6CB-38EE3EFB8376}"/>
              </c:ext>
            </c:extLst>
          </c:dPt>
          <c:dLbls>
            <c:dLbl>
              <c:idx val="0"/>
              <c:layout>
                <c:manualLayout>
                  <c:x val="0.15263505798930352"/>
                  <c:y val="-3.81587644973258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1A4-44FF-A6CB-38EE3EFB8376}"/>
                </c:ext>
              </c:extLst>
            </c:dLbl>
            <c:dLbl>
              <c:idx val="1"/>
              <c:layout>
                <c:manualLayout>
                  <c:x val="0.16535464615507875"/>
                  <c:y val="-9.5396911243313832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670142018708809"/>
                      <c:h val="0.1766750796226188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1A4-44FF-A6CB-38EE3EFB8376}"/>
                </c:ext>
              </c:extLst>
            </c:dLbl>
            <c:dLbl>
              <c:idx val="2"/>
              <c:layout>
                <c:manualLayout>
                  <c:x val="-0.20341626104200472"/>
                  <c:y val="1.1537768162970974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1A4-44FF-A6CB-38EE3EFB8376}"/>
                </c:ext>
              </c:extLst>
            </c:dLbl>
            <c:numFmt formatCode="General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Hoja1!$A$2:$A$4</c:f>
              <c:strCache>
                <c:ptCount val="3"/>
                <c:pt idx="0">
                  <c:v>A.Latina</c:v>
                </c:pt>
                <c:pt idx="1">
                  <c:v>Africa Subsahariana</c:v>
                </c:pt>
                <c:pt idx="2">
                  <c:v>Otras regiones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14.1</c:v>
                </c:pt>
                <c:pt idx="1">
                  <c:v>75.8</c:v>
                </c:pt>
                <c:pt idx="2">
                  <c:v>10.1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1A4-44FF-A6CB-38EE3EFB83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779660677443264"/>
          <c:y val="0.81653296075956994"/>
          <c:w val="0.57896735973399038"/>
          <c:h val="0.140538429180938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ES"/>
              <a:t>Instituciones de la educación superior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5.2692038495188102E-2"/>
          <c:y val="0.19486111111111112"/>
          <c:w val="0.90286351706036749"/>
          <c:h val="0.7208876494604841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946-4385-A15A-9804A3AE1580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946-4385-A15A-9804A3AE1580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946-4385-A15A-9804A3AE158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Hoja1!$B$5:$D$5</c:f>
              <c:strCache>
                <c:ptCount val="3"/>
                <c:pt idx="0">
                  <c:v>1958</c:v>
                </c:pt>
                <c:pt idx="1">
                  <c:v>1976-77</c:v>
                </c:pt>
                <c:pt idx="2">
                  <c:v>2017-18</c:v>
                </c:pt>
              </c:strCache>
            </c:strRef>
          </c:cat>
          <c:val>
            <c:numRef>
              <c:f>Hoja1!$B$6:$D$6</c:f>
              <c:numCache>
                <c:formatCode>General</c:formatCode>
                <c:ptCount val="3"/>
                <c:pt idx="0">
                  <c:v>3</c:v>
                </c:pt>
                <c:pt idx="1">
                  <c:v>28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946-4385-A15A-9804A3AE15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0734160"/>
        <c:axId val="250158368"/>
      </c:barChart>
      <c:catAx>
        <c:axId val="420734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50158368"/>
        <c:crosses val="autoZero"/>
        <c:auto val="1"/>
        <c:lblAlgn val="ctr"/>
        <c:lblOffset val="100"/>
        <c:noMultiLvlLbl val="0"/>
      </c:catAx>
      <c:valAx>
        <c:axId val="250158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20734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tx1"/>
          </a:solidFill>
        </a:defRPr>
      </a:pPr>
      <a:endParaRPr lang="es-MX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Programas de Maestrías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015-4726-A08C-C340B1227FD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015-4726-A08C-C340B1227FD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015-4726-A08C-C340B1227FDF}"/>
              </c:ext>
            </c:extLst>
          </c:dPt>
          <c:dLbls>
            <c:dLbl>
              <c:idx val="0"/>
              <c:layout>
                <c:manualLayout>
                  <c:x val="0.18069709558198183"/>
                  <c:y val="-0.2171367067972295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901142394573752"/>
                      <c:h val="0.2323186879589372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015-4726-A08C-C340B1227FDF}"/>
                </c:ext>
              </c:extLst>
            </c:dLbl>
            <c:dLbl>
              <c:idx val="1"/>
              <c:layout>
                <c:manualLayout>
                  <c:x val="-0.17660304504265617"/>
                  <c:y val="5.5239871935796499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012060012282993"/>
                      <c:h val="0.2481803313192414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015-4726-A08C-C340B1227FDF}"/>
                </c:ext>
              </c:extLst>
            </c:dLbl>
            <c:dLbl>
              <c:idx val="2"/>
              <c:layout>
                <c:manualLayout>
                  <c:x val="-0.28338074848118266"/>
                  <c:y val="2.5277930739491767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62119307025748"/>
                      <c:h val="0.19274176517063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6015-4726-A08C-C340B1227FDF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Hoja1!$A$2:$A$4</c:f>
              <c:strCache>
                <c:ptCount val="3"/>
                <c:pt idx="0">
                  <c:v>Excelencia</c:v>
                </c:pt>
                <c:pt idx="1">
                  <c:v>Certificada</c:v>
                </c:pt>
                <c:pt idx="2">
                  <c:v>Calificada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140</c:v>
                </c:pt>
                <c:pt idx="1">
                  <c:v>100</c:v>
                </c:pt>
                <c:pt idx="2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015-4726-A08C-C340B1227F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3423882919422886E-2"/>
          <c:y val="0.82286145573971603"/>
          <c:w val="0.87427043545330729"/>
          <c:h val="0.140538429180938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Programas de Doctorados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BDD-45AE-91CF-91E68FBB27A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BDD-45AE-91CF-91E68FBB27A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BDD-45AE-91CF-91E68FBB27A2}"/>
              </c:ext>
            </c:extLst>
          </c:dPt>
          <c:dLbls>
            <c:dLbl>
              <c:idx val="0"/>
              <c:layout>
                <c:manualLayout>
                  <c:x val="0.17178903757583519"/>
                  <c:y val="-0.20581137258310364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05438384745218"/>
                      <c:h val="0.218980093187257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BDD-45AE-91CF-91E68FBB27A2}"/>
                </c:ext>
              </c:extLst>
            </c:dLbl>
            <c:dLbl>
              <c:idx val="1"/>
              <c:layout>
                <c:manualLayout>
                  <c:x val="-0.1785834253416882"/>
                  <c:y val="-8.4919252951779226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616001392461011"/>
                      <c:h val="0.222002856148569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EBDD-45AE-91CF-91E68FBB27A2}"/>
                </c:ext>
              </c:extLst>
            </c:dLbl>
            <c:dLbl>
              <c:idx val="2"/>
              <c:layout>
                <c:manualLayout>
                  <c:x val="-0.31666107356541146"/>
                  <c:y val="-6.0948464285220515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BDD-45AE-91CF-91E68FBB27A2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Hoja1!$A$2:$A$3</c:f>
              <c:strCache>
                <c:ptCount val="2"/>
                <c:pt idx="0">
                  <c:v>Excelencia</c:v>
                </c:pt>
                <c:pt idx="1">
                  <c:v>Certificado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42</c:v>
                </c:pt>
                <c:pt idx="1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BDD-45AE-91CF-91E68FBB27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3423882919422886E-2"/>
          <c:y val="0.82286145573971603"/>
          <c:w val="0.87427043545330729"/>
          <c:h val="0.140538429180938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image" Target="../media/image64.jpg"/><Relationship Id="rId4" Type="http://schemas.openxmlformats.org/officeDocument/2006/relationships/image" Target="../media/image67.jp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image" Target="../media/image64.jpg"/><Relationship Id="rId4" Type="http://schemas.openxmlformats.org/officeDocument/2006/relationships/image" Target="../media/image6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FCA09A-B583-4F40-A3BA-427AAC2847D2}" type="doc">
      <dgm:prSet loTypeId="urn:microsoft.com/office/officeart/2005/8/layout/process4" loCatId="list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361D93CE-88EA-4E2A-8565-C7D707B31713}">
      <dgm:prSet phldrT="[Texto]" custT="1"/>
      <dgm:spPr/>
      <dgm:t>
        <a:bodyPr/>
        <a:lstStyle/>
        <a:p>
          <a:r>
            <a:rPr lang="es-ES_tradnl" altLang="es-ES" sz="3000" b="1" dirty="0" smtClean="0">
              <a:latin typeface="Trebuchet MS" panose="020B0603020202020204" pitchFamily="34" charset="0"/>
            </a:rPr>
            <a:t>17 OBJETIVOS DE DESARROLLO SOSTENIBLE</a:t>
          </a:r>
          <a:endParaRPr lang="es-ES" sz="3000" b="1" dirty="0">
            <a:latin typeface="Trebuchet MS" panose="020B0603020202020204" pitchFamily="34" charset="0"/>
          </a:endParaRPr>
        </a:p>
      </dgm:t>
    </dgm:pt>
    <dgm:pt modelId="{FF01ACA7-80E0-4BC1-8C9B-281B66244DDC}" type="parTrans" cxnId="{3CF1CC88-6186-4221-9E9E-FCC0AFF9AC76}">
      <dgm:prSet/>
      <dgm:spPr/>
      <dgm:t>
        <a:bodyPr/>
        <a:lstStyle/>
        <a:p>
          <a:endParaRPr lang="es-ES" sz="3000" b="1" dirty="0">
            <a:solidFill>
              <a:srgbClr val="002060"/>
            </a:solidFill>
            <a:latin typeface="Trebuchet MS" panose="020B0603020202020204" pitchFamily="34" charset="0"/>
          </a:endParaRPr>
        </a:p>
      </dgm:t>
    </dgm:pt>
    <dgm:pt modelId="{3FFAB049-9D85-4B35-80C0-1D7A0E34B9B5}" type="sibTrans" cxnId="{3CF1CC88-6186-4221-9E9E-FCC0AFF9AC76}">
      <dgm:prSet/>
      <dgm:spPr/>
      <dgm:t>
        <a:bodyPr/>
        <a:lstStyle/>
        <a:p>
          <a:endParaRPr lang="es-ES" sz="3000" b="1" dirty="0">
            <a:solidFill>
              <a:srgbClr val="002060"/>
            </a:solidFill>
            <a:latin typeface="Trebuchet MS" panose="020B0603020202020204" pitchFamily="34" charset="0"/>
          </a:endParaRPr>
        </a:p>
      </dgm:t>
    </dgm:pt>
    <dgm:pt modelId="{BE3EA6DB-AC6C-4DA6-BC52-871D754772E3}">
      <dgm:prSet phldrT="[Texto]" custT="1"/>
      <dgm:spPr/>
      <dgm:t>
        <a:bodyPr/>
        <a:lstStyle/>
        <a:p>
          <a:r>
            <a:rPr lang="es-ES" sz="3600" b="1" dirty="0" smtClean="0">
              <a:latin typeface="Trebuchet MS" panose="020B0603020202020204" pitchFamily="34" charset="0"/>
            </a:rPr>
            <a:t>4. EDUCACIÓN DE CALIDAD</a:t>
          </a:r>
          <a:endParaRPr lang="es-ES" sz="3600" b="1" dirty="0">
            <a:latin typeface="Trebuchet MS" panose="020B0603020202020204" pitchFamily="34" charset="0"/>
          </a:endParaRPr>
        </a:p>
      </dgm:t>
    </dgm:pt>
    <dgm:pt modelId="{D1520CE4-2FC5-425B-A295-C1AAA5D52121}" type="parTrans" cxnId="{86180258-1E38-4D60-B783-7D4842ED5821}">
      <dgm:prSet/>
      <dgm:spPr/>
      <dgm:t>
        <a:bodyPr/>
        <a:lstStyle/>
        <a:p>
          <a:endParaRPr lang="es-ES" sz="3000" b="1" dirty="0">
            <a:solidFill>
              <a:srgbClr val="002060"/>
            </a:solidFill>
            <a:latin typeface="Trebuchet MS" panose="020B0603020202020204" pitchFamily="34" charset="0"/>
          </a:endParaRPr>
        </a:p>
      </dgm:t>
    </dgm:pt>
    <dgm:pt modelId="{4A8BDFF9-81AB-44C2-BBF2-67C63AC3568C}" type="sibTrans" cxnId="{86180258-1E38-4D60-B783-7D4842ED5821}">
      <dgm:prSet/>
      <dgm:spPr/>
      <dgm:t>
        <a:bodyPr/>
        <a:lstStyle/>
        <a:p>
          <a:endParaRPr lang="es-ES" sz="3000" b="1" dirty="0">
            <a:solidFill>
              <a:srgbClr val="002060"/>
            </a:solidFill>
            <a:latin typeface="Trebuchet MS" panose="020B0603020202020204" pitchFamily="34" charset="0"/>
          </a:endParaRPr>
        </a:p>
      </dgm:t>
    </dgm:pt>
    <dgm:pt modelId="{7191F5DC-9148-4FF5-A93C-4D0F81D07B4E}">
      <dgm:prSet phldrT="[Texto]" custT="1"/>
      <dgm:spPr/>
      <dgm:t>
        <a:bodyPr/>
        <a:lstStyle/>
        <a:p>
          <a:r>
            <a:rPr lang="es-MX" sz="3000" dirty="0" smtClean="0">
              <a:latin typeface="Trebuchet MS" panose="020B0603020202020204" pitchFamily="34" charset="0"/>
            </a:rPr>
            <a:t>PLANEACIÓN ESTRATÉGICA MES  (2017-2021)</a:t>
          </a:r>
          <a:endParaRPr lang="es-ES" sz="3000" b="1" dirty="0">
            <a:latin typeface="Trebuchet MS" panose="020B0603020202020204" pitchFamily="34" charset="0"/>
          </a:endParaRPr>
        </a:p>
      </dgm:t>
    </dgm:pt>
    <dgm:pt modelId="{4A5A9889-E910-493E-889D-007DFE416B21}" type="parTrans" cxnId="{38124C68-45D2-4C82-95D3-119B5B05A13B}">
      <dgm:prSet/>
      <dgm:spPr/>
      <dgm:t>
        <a:bodyPr/>
        <a:lstStyle/>
        <a:p>
          <a:endParaRPr lang="es-ES" sz="3000" b="1" dirty="0">
            <a:solidFill>
              <a:srgbClr val="002060"/>
            </a:solidFill>
            <a:latin typeface="Trebuchet MS" panose="020B0603020202020204" pitchFamily="34" charset="0"/>
          </a:endParaRPr>
        </a:p>
      </dgm:t>
    </dgm:pt>
    <dgm:pt modelId="{48020762-32AD-49C0-B878-1AE6A83B54BB}" type="sibTrans" cxnId="{38124C68-45D2-4C82-95D3-119B5B05A13B}">
      <dgm:prSet/>
      <dgm:spPr/>
      <dgm:t>
        <a:bodyPr/>
        <a:lstStyle/>
        <a:p>
          <a:endParaRPr lang="es-ES" sz="3000" b="1" dirty="0">
            <a:solidFill>
              <a:srgbClr val="002060"/>
            </a:solidFill>
            <a:latin typeface="Trebuchet MS" panose="020B0603020202020204" pitchFamily="34" charset="0"/>
          </a:endParaRPr>
        </a:p>
      </dgm:t>
    </dgm:pt>
    <dgm:pt modelId="{A26B48D5-C300-4D84-AD9E-44B24EDCD005}" type="pres">
      <dgm:prSet presAssocID="{EBFCA09A-B583-4F40-A3BA-427AAC2847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39B7E5A-D573-4D41-98C4-548C34C702A5}" type="pres">
      <dgm:prSet presAssocID="{7191F5DC-9148-4FF5-A93C-4D0F81D07B4E}" presName="boxAndChildren" presStyleCnt="0"/>
      <dgm:spPr/>
      <dgm:t>
        <a:bodyPr/>
        <a:lstStyle/>
        <a:p>
          <a:endParaRPr lang="es-ES"/>
        </a:p>
      </dgm:t>
    </dgm:pt>
    <dgm:pt modelId="{09B5066C-AD95-496D-829F-956222E6C8C9}" type="pres">
      <dgm:prSet presAssocID="{7191F5DC-9148-4FF5-A93C-4D0F81D07B4E}" presName="parentTextBox" presStyleLbl="node1" presStyleIdx="0" presStyleCnt="3"/>
      <dgm:spPr/>
      <dgm:t>
        <a:bodyPr/>
        <a:lstStyle/>
        <a:p>
          <a:endParaRPr lang="es-ES"/>
        </a:p>
      </dgm:t>
    </dgm:pt>
    <dgm:pt modelId="{316920B2-B798-44D3-B459-A5A9E3B83812}" type="pres">
      <dgm:prSet presAssocID="{4A8BDFF9-81AB-44C2-BBF2-67C63AC3568C}" presName="sp" presStyleCnt="0"/>
      <dgm:spPr/>
      <dgm:t>
        <a:bodyPr/>
        <a:lstStyle/>
        <a:p>
          <a:endParaRPr lang="es-ES"/>
        </a:p>
      </dgm:t>
    </dgm:pt>
    <dgm:pt modelId="{E82AB75C-43B5-44E0-87A2-2B455DBF1AA0}" type="pres">
      <dgm:prSet presAssocID="{BE3EA6DB-AC6C-4DA6-BC52-871D754772E3}" presName="arrowAndChildren" presStyleCnt="0"/>
      <dgm:spPr/>
      <dgm:t>
        <a:bodyPr/>
        <a:lstStyle/>
        <a:p>
          <a:endParaRPr lang="es-ES"/>
        </a:p>
      </dgm:t>
    </dgm:pt>
    <dgm:pt modelId="{5840663A-A130-4711-AE65-4FC9568A84EE}" type="pres">
      <dgm:prSet presAssocID="{BE3EA6DB-AC6C-4DA6-BC52-871D754772E3}" presName="parentTextArrow" presStyleLbl="node1" presStyleIdx="1" presStyleCnt="3"/>
      <dgm:spPr/>
      <dgm:t>
        <a:bodyPr/>
        <a:lstStyle/>
        <a:p>
          <a:endParaRPr lang="es-ES"/>
        </a:p>
      </dgm:t>
    </dgm:pt>
    <dgm:pt modelId="{54C5241F-D727-4E11-B2A9-E4C3657DA238}" type="pres">
      <dgm:prSet presAssocID="{3FFAB049-9D85-4B35-80C0-1D7A0E34B9B5}" presName="sp" presStyleCnt="0"/>
      <dgm:spPr/>
      <dgm:t>
        <a:bodyPr/>
        <a:lstStyle/>
        <a:p>
          <a:endParaRPr lang="es-ES"/>
        </a:p>
      </dgm:t>
    </dgm:pt>
    <dgm:pt modelId="{C92182F5-63DF-4B78-B87B-9C09730C6018}" type="pres">
      <dgm:prSet presAssocID="{361D93CE-88EA-4E2A-8565-C7D707B31713}" presName="arrowAndChildren" presStyleCnt="0"/>
      <dgm:spPr/>
      <dgm:t>
        <a:bodyPr/>
        <a:lstStyle/>
        <a:p>
          <a:endParaRPr lang="es-ES"/>
        </a:p>
      </dgm:t>
    </dgm:pt>
    <dgm:pt modelId="{40C3ABC1-4DD4-4D21-ADC4-81E08A9B1653}" type="pres">
      <dgm:prSet presAssocID="{361D93CE-88EA-4E2A-8565-C7D707B31713}" presName="parentTextArrow" presStyleLbl="node1" presStyleIdx="2" presStyleCnt="3" custLinFactNeighborY="-31746"/>
      <dgm:spPr/>
      <dgm:t>
        <a:bodyPr/>
        <a:lstStyle/>
        <a:p>
          <a:endParaRPr lang="es-ES"/>
        </a:p>
      </dgm:t>
    </dgm:pt>
  </dgm:ptLst>
  <dgm:cxnLst>
    <dgm:cxn modelId="{950D249D-97B1-4D97-B9B9-76CA16357338}" type="presOf" srcId="{7191F5DC-9148-4FF5-A93C-4D0F81D07B4E}" destId="{09B5066C-AD95-496D-829F-956222E6C8C9}" srcOrd="0" destOrd="0" presId="urn:microsoft.com/office/officeart/2005/8/layout/process4"/>
    <dgm:cxn modelId="{1F4867C7-C203-4F98-A036-0FB8EDCD5D25}" type="presOf" srcId="{EBFCA09A-B583-4F40-A3BA-427AAC2847D2}" destId="{A26B48D5-C300-4D84-AD9E-44B24EDCD005}" srcOrd="0" destOrd="0" presId="urn:microsoft.com/office/officeart/2005/8/layout/process4"/>
    <dgm:cxn modelId="{17124CF1-8525-4F28-9132-6AB9F1AF77F5}" type="presOf" srcId="{361D93CE-88EA-4E2A-8565-C7D707B31713}" destId="{40C3ABC1-4DD4-4D21-ADC4-81E08A9B1653}" srcOrd="0" destOrd="0" presId="urn:microsoft.com/office/officeart/2005/8/layout/process4"/>
    <dgm:cxn modelId="{38124C68-45D2-4C82-95D3-119B5B05A13B}" srcId="{EBFCA09A-B583-4F40-A3BA-427AAC2847D2}" destId="{7191F5DC-9148-4FF5-A93C-4D0F81D07B4E}" srcOrd="2" destOrd="0" parTransId="{4A5A9889-E910-493E-889D-007DFE416B21}" sibTransId="{48020762-32AD-49C0-B878-1AE6A83B54BB}"/>
    <dgm:cxn modelId="{3CF1CC88-6186-4221-9E9E-FCC0AFF9AC76}" srcId="{EBFCA09A-B583-4F40-A3BA-427AAC2847D2}" destId="{361D93CE-88EA-4E2A-8565-C7D707B31713}" srcOrd="0" destOrd="0" parTransId="{FF01ACA7-80E0-4BC1-8C9B-281B66244DDC}" sibTransId="{3FFAB049-9D85-4B35-80C0-1D7A0E34B9B5}"/>
    <dgm:cxn modelId="{82E482AB-46A6-468B-ACF7-CF667630AF5E}" type="presOf" srcId="{BE3EA6DB-AC6C-4DA6-BC52-871D754772E3}" destId="{5840663A-A130-4711-AE65-4FC9568A84EE}" srcOrd="0" destOrd="0" presId="urn:microsoft.com/office/officeart/2005/8/layout/process4"/>
    <dgm:cxn modelId="{86180258-1E38-4D60-B783-7D4842ED5821}" srcId="{EBFCA09A-B583-4F40-A3BA-427AAC2847D2}" destId="{BE3EA6DB-AC6C-4DA6-BC52-871D754772E3}" srcOrd="1" destOrd="0" parTransId="{D1520CE4-2FC5-425B-A295-C1AAA5D52121}" sibTransId="{4A8BDFF9-81AB-44C2-BBF2-67C63AC3568C}"/>
    <dgm:cxn modelId="{F5E6F831-28ED-4305-A0CD-1434AF93935B}" type="presParOf" srcId="{A26B48D5-C300-4D84-AD9E-44B24EDCD005}" destId="{C39B7E5A-D573-4D41-98C4-548C34C702A5}" srcOrd="0" destOrd="0" presId="urn:microsoft.com/office/officeart/2005/8/layout/process4"/>
    <dgm:cxn modelId="{B05C016F-3564-4B4D-8F90-50B614A13159}" type="presParOf" srcId="{C39B7E5A-D573-4D41-98C4-548C34C702A5}" destId="{09B5066C-AD95-496D-829F-956222E6C8C9}" srcOrd="0" destOrd="0" presId="urn:microsoft.com/office/officeart/2005/8/layout/process4"/>
    <dgm:cxn modelId="{5BC87A7B-3C59-45AE-98D3-679C979DD796}" type="presParOf" srcId="{A26B48D5-C300-4D84-AD9E-44B24EDCD005}" destId="{316920B2-B798-44D3-B459-A5A9E3B83812}" srcOrd="1" destOrd="0" presId="urn:microsoft.com/office/officeart/2005/8/layout/process4"/>
    <dgm:cxn modelId="{A74E4EDB-E234-4193-9AAC-FB4CF7A875E5}" type="presParOf" srcId="{A26B48D5-C300-4D84-AD9E-44B24EDCD005}" destId="{E82AB75C-43B5-44E0-87A2-2B455DBF1AA0}" srcOrd="2" destOrd="0" presId="urn:microsoft.com/office/officeart/2005/8/layout/process4"/>
    <dgm:cxn modelId="{233F5D66-7892-49A7-946D-9FA8F8469E7A}" type="presParOf" srcId="{E82AB75C-43B5-44E0-87A2-2B455DBF1AA0}" destId="{5840663A-A130-4711-AE65-4FC9568A84EE}" srcOrd="0" destOrd="0" presId="urn:microsoft.com/office/officeart/2005/8/layout/process4"/>
    <dgm:cxn modelId="{6F9C06D0-3326-43D6-8196-E63B95D72B64}" type="presParOf" srcId="{A26B48D5-C300-4D84-AD9E-44B24EDCD005}" destId="{54C5241F-D727-4E11-B2A9-E4C3657DA238}" srcOrd="3" destOrd="0" presId="urn:microsoft.com/office/officeart/2005/8/layout/process4"/>
    <dgm:cxn modelId="{9F5D73E1-8FC2-4C59-A7B3-BCCF39F0578F}" type="presParOf" srcId="{A26B48D5-C300-4D84-AD9E-44B24EDCD005}" destId="{C92182F5-63DF-4B78-B87B-9C09730C6018}" srcOrd="4" destOrd="0" presId="urn:microsoft.com/office/officeart/2005/8/layout/process4"/>
    <dgm:cxn modelId="{7DB85F65-9DF8-4A2D-B876-B0B62C656D7C}" type="presParOf" srcId="{C92182F5-63DF-4B78-B87B-9C09730C6018}" destId="{40C3ABC1-4DD4-4D21-ADC4-81E08A9B165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3E502F-106B-45FF-8C5A-63E7FB1B6BC4}" type="doc">
      <dgm:prSet loTypeId="urn:microsoft.com/office/officeart/2005/8/layout/StepDownProcess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0DA4AF0-06B8-4AB9-AE0C-744E1C57C48A}">
      <dgm:prSet phldrT="[Texto]"/>
      <dgm:spPr/>
      <dgm:t>
        <a:bodyPr/>
        <a:lstStyle/>
        <a:p>
          <a:r>
            <a:rPr lang="es-ES" dirty="0" smtClean="0">
              <a:latin typeface="Trebuchet MS" panose="020B0603020202020204" pitchFamily="34" charset="0"/>
            </a:rPr>
            <a:t>Objetivos de desarrollo sostenibles</a:t>
          </a:r>
          <a:endParaRPr lang="es-ES" dirty="0">
            <a:latin typeface="Trebuchet MS" panose="020B0603020202020204" pitchFamily="34" charset="0"/>
          </a:endParaRPr>
        </a:p>
      </dgm:t>
    </dgm:pt>
    <dgm:pt modelId="{10E0DDDB-81D9-424B-83D1-305D531F2131}" type="parTrans" cxnId="{018AE9FA-B3FC-4041-8008-ACC2C54D8C56}">
      <dgm:prSet/>
      <dgm:spPr/>
      <dgm:t>
        <a:bodyPr/>
        <a:lstStyle/>
        <a:p>
          <a:endParaRPr lang="es-ES"/>
        </a:p>
      </dgm:t>
    </dgm:pt>
    <dgm:pt modelId="{6A9715A9-CE94-4BEF-AF72-E8D3B0C8F383}" type="sibTrans" cxnId="{018AE9FA-B3FC-4041-8008-ACC2C54D8C56}">
      <dgm:prSet/>
      <dgm:spPr/>
      <dgm:t>
        <a:bodyPr/>
        <a:lstStyle/>
        <a:p>
          <a:endParaRPr lang="es-ES"/>
        </a:p>
      </dgm:t>
    </dgm:pt>
    <dgm:pt modelId="{3B4D0670-3BF1-4CC2-AAAA-E3EF24BEAC42}">
      <dgm:prSet phldrT="[Texto]" custT="1"/>
      <dgm:spPr/>
      <dgm:t>
        <a:bodyPr/>
        <a:lstStyle/>
        <a:p>
          <a:r>
            <a:rPr lang="es-ES" sz="2400" dirty="0" smtClean="0">
              <a:latin typeface="Trebuchet MS" panose="020B0603020202020204" pitchFamily="34" charset="0"/>
            </a:rPr>
            <a:t>Herramientas para la planificación</a:t>
          </a:r>
          <a:endParaRPr lang="es-ES" sz="2400" dirty="0">
            <a:latin typeface="Trebuchet MS" panose="020B0603020202020204" pitchFamily="34" charset="0"/>
          </a:endParaRPr>
        </a:p>
      </dgm:t>
    </dgm:pt>
    <dgm:pt modelId="{4D763394-4CB2-4FDD-ADAF-FC8489460BD7}" type="parTrans" cxnId="{71D44CF8-1358-48E2-9452-D72D33F6C8A8}">
      <dgm:prSet/>
      <dgm:spPr/>
      <dgm:t>
        <a:bodyPr/>
        <a:lstStyle/>
        <a:p>
          <a:endParaRPr lang="es-ES"/>
        </a:p>
      </dgm:t>
    </dgm:pt>
    <dgm:pt modelId="{41F1E3C6-163D-4541-B91C-C087DC77443D}" type="sibTrans" cxnId="{71D44CF8-1358-48E2-9452-D72D33F6C8A8}">
      <dgm:prSet/>
      <dgm:spPr/>
      <dgm:t>
        <a:bodyPr/>
        <a:lstStyle/>
        <a:p>
          <a:endParaRPr lang="es-ES"/>
        </a:p>
      </dgm:t>
    </dgm:pt>
    <dgm:pt modelId="{A89C97A8-0BD9-4418-9C93-BC697488A3FE}">
      <dgm:prSet phldrT="[Texto]" custT="1"/>
      <dgm:spPr/>
      <dgm:t>
        <a:bodyPr/>
        <a:lstStyle/>
        <a:p>
          <a:r>
            <a:rPr lang="es-MX" sz="2400" dirty="0" smtClean="0"/>
            <a:t>Creación de sociedades inclusivas y justas</a:t>
          </a:r>
          <a:endParaRPr lang="es-ES" sz="2400" dirty="0"/>
        </a:p>
      </dgm:t>
    </dgm:pt>
    <dgm:pt modelId="{2613BBCF-87E2-4239-9618-485E0530BF0F}" type="parTrans" cxnId="{461B8C0A-E8D3-4D4D-BEFF-BE6D32E6844C}">
      <dgm:prSet/>
      <dgm:spPr/>
      <dgm:t>
        <a:bodyPr/>
        <a:lstStyle/>
        <a:p>
          <a:endParaRPr lang="es-ES"/>
        </a:p>
      </dgm:t>
    </dgm:pt>
    <dgm:pt modelId="{0D717F8E-1CE7-4B1A-884B-50849759963D}" type="sibTrans" cxnId="{461B8C0A-E8D3-4D4D-BEFF-BE6D32E6844C}">
      <dgm:prSet/>
      <dgm:spPr/>
      <dgm:t>
        <a:bodyPr/>
        <a:lstStyle/>
        <a:p>
          <a:endParaRPr lang="es-ES"/>
        </a:p>
      </dgm:t>
    </dgm:pt>
    <dgm:pt modelId="{BF296077-6BB0-4B23-B48A-4E458BDAB840}">
      <dgm:prSet phldrT="[Texto]" custT="1"/>
      <dgm:spPr/>
      <dgm:t>
        <a:bodyPr/>
        <a:lstStyle/>
        <a:p>
          <a:r>
            <a:rPr lang="es-MX" sz="2400" dirty="0" smtClean="0">
              <a:latin typeface="Trebuchet MS" panose="020B0603020202020204" pitchFamily="34" charset="0"/>
            </a:rPr>
            <a:t>Para las personas de hoy y de futuras generaciones</a:t>
          </a:r>
          <a:endParaRPr lang="es-ES" sz="2400" dirty="0">
            <a:latin typeface="Trebuchet MS" panose="020B0603020202020204" pitchFamily="34" charset="0"/>
          </a:endParaRPr>
        </a:p>
      </dgm:t>
    </dgm:pt>
    <dgm:pt modelId="{893C4DD2-0E27-45AB-951C-1C59F18AF301}" type="parTrans" cxnId="{ECA35F2A-AA74-42CF-9C4A-556ED699EE6B}">
      <dgm:prSet/>
      <dgm:spPr/>
      <dgm:t>
        <a:bodyPr/>
        <a:lstStyle/>
        <a:p>
          <a:endParaRPr lang="es-ES"/>
        </a:p>
      </dgm:t>
    </dgm:pt>
    <dgm:pt modelId="{A66A4806-7D7A-4940-A572-51A0AB4FA01E}" type="sibTrans" cxnId="{ECA35F2A-AA74-42CF-9C4A-556ED699EE6B}">
      <dgm:prSet/>
      <dgm:spPr/>
      <dgm:t>
        <a:bodyPr/>
        <a:lstStyle/>
        <a:p>
          <a:endParaRPr lang="es-ES"/>
        </a:p>
      </dgm:t>
    </dgm:pt>
    <dgm:pt modelId="{B0EBC0C4-7BAD-475A-8ACA-D88D13718559}">
      <dgm:prSet phldrT="[Texto]" custT="1"/>
      <dgm:spPr/>
      <dgm:t>
        <a:bodyPr/>
        <a:lstStyle/>
        <a:p>
          <a:r>
            <a:rPr lang="es-ES" sz="2400" smtClean="0"/>
            <a:t>Desarrollo     de las universidades</a:t>
          </a:r>
          <a:endParaRPr lang="es-ES" sz="2400" dirty="0"/>
        </a:p>
      </dgm:t>
    </dgm:pt>
    <dgm:pt modelId="{1F1FEA05-533A-4808-98D6-0EFE642AFEFF}" type="parTrans" cxnId="{E2B9F4A7-3889-4191-855C-F2613D20785C}">
      <dgm:prSet/>
      <dgm:spPr/>
      <dgm:t>
        <a:bodyPr/>
        <a:lstStyle/>
        <a:p>
          <a:endParaRPr lang="es-ES"/>
        </a:p>
      </dgm:t>
    </dgm:pt>
    <dgm:pt modelId="{26FC60BD-9C57-46A1-AF37-F4623938E1FE}" type="sibTrans" cxnId="{E2B9F4A7-3889-4191-855C-F2613D20785C}">
      <dgm:prSet/>
      <dgm:spPr/>
      <dgm:t>
        <a:bodyPr/>
        <a:lstStyle/>
        <a:p>
          <a:endParaRPr lang="es-ES"/>
        </a:p>
      </dgm:t>
    </dgm:pt>
    <dgm:pt modelId="{7900A06F-5F14-4233-A483-393FA471D1DB}">
      <dgm:prSet phldrT="[Texto]" custT="1"/>
      <dgm:spPr/>
      <dgm:t>
        <a:bodyPr/>
        <a:lstStyle/>
        <a:p>
          <a:r>
            <a:rPr lang="es-ES" sz="2400" dirty="0" smtClean="0">
              <a:latin typeface="Trebuchet MS" panose="020B0603020202020204" pitchFamily="34" charset="0"/>
            </a:rPr>
            <a:t>Formación continua</a:t>
          </a:r>
          <a:endParaRPr lang="es-ES" sz="2400" dirty="0">
            <a:latin typeface="Trebuchet MS" panose="020B0603020202020204" pitchFamily="34" charset="0"/>
          </a:endParaRPr>
        </a:p>
      </dgm:t>
    </dgm:pt>
    <dgm:pt modelId="{7B59DF16-78CF-4D3C-B057-3A0CF1719346}" type="parTrans" cxnId="{5D5159BB-3800-48A1-9024-2D11722004AB}">
      <dgm:prSet/>
      <dgm:spPr/>
      <dgm:t>
        <a:bodyPr/>
        <a:lstStyle/>
        <a:p>
          <a:endParaRPr lang="es-ES"/>
        </a:p>
      </dgm:t>
    </dgm:pt>
    <dgm:pt modelId="{B1BF3B78-F1BA-4A3A-9ACE-9BE98012EE13}" type="sibTrans" cxnId="{5D5159BB-3800-48A1-9024-2D11722004AB}">
      <dgm:prSet/>
      <dgm:spPr/>
      <dgm:t>
        <a:bodyPr/>
        <a:lstStyle/>
        <a:p>
          <a:endParaRPr lang="es-ES"/>
        </a:p>
      </dgm:t>
    </dgm:pt>
    <dgm:pt modelId="{E6BD1B66-3FE9-4DAA-8589-9C798F66D7C2}" type="pres">
      <dgm:prSet presAssocID="{163E502F-106B-45FF-8C5A-63E7FB1B6BC4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64743362-1A5E-4595-929F-3C42B259D2C8}" type="pres">
      <dgm:prSet presAssocID="{50DA4AF0-06B8-4AB9-AE0C-744E1C57C48A}" presName="composite" presStyleCnt="0"/>
      <dgm:spPr/>
      <dgm:t>
        <a:bodyPr/>
        <a:lstStyle/>
        <a:p>
          <a:endParaRPr lang="es-ES"/>
        </a:p>
      </dgm:t>
    </dgm:pt>
    <dgm:pt modelId="{D31D34A1-6799-4D20-95E8-947923FC8D45}" type="pres">
      <dgm:prSet presAssocID="{50DA4AF0-06B8-4AB9-AE0C-744E1C57C48A}" presName="bentUpArrow1" presStyleLbl="alignImgPlace1" presStyleIdx="0" presStyleCnt="2"/>
      <dgm:spPr/>
      <dgm:t>
        <a:bodyPr/>
        <a:lstStyle/>
        <a:p>
          <a:endParaRPr lang="es-ES"/>
        </a:p>
      </dgm:t>
    </dgm:pt>
    <dgm:pt modelId="{A1052E09-E7BD-4AED-9D4C-33A6536FD035}" type="pres">
      <dgm:prSet presAssocID="{50DA4AF0-06B8-4AB9-AE0C-744E1C57C48A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1D662B8-E462-48B0-AC02-B01B8C08FC06}" type="pres">
      <dgm:prSet presAssocID="{50DA4AF0-06B8-4AB9-AE0C-744E1C57C48A}" presName="ChildText" presStyleLbl="revTx" presStyleIdx="0" presStyleCnt="3" custScaleX="401668" custLinFactX="60750" custLinFactNeighborX="100000" custLinFactNeighborY="-21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B5CA48-D600-491D-B767-8648DAFF3962}" type="pres">
      <dgm:prSet presAssocID="{6A9715A9-CE94-4BEF-AF72-E8D3B0C8F383}" presName="sibTrans" presStyleCnt="0"/>
      <dgm:spPr/>
      <dgm:t>
        <a:bodyPr/>
        <a:lstStyle/>
        <a:p>
          <a:endParaRPr lang="es-ES"/>
        </a:p>
      </dgm:t>
    </dgm:pt>
    <dgm:pt modelId="{F53766F1-197B-4A43-8A54-8318D53BAA6E}" type="pres">
      <dgm:prSet presAssocID="{A89C97A8-0BD9-4418-9C93-BC697488A3FE}" presName="composite" presStyleCnt="0"/>
      <dgm:spPr/>
      <dgm:t>
        <a:bodyPr/>
        <a:lstStyle/>
        <a:p>
          <a:endParaRPr lang="es-ES"/>
        </a:p>
      </dgm:t>
    </dgm:pt>
    <dgm:pt modelId="{EB64AE53-D84D-4C14-AA7B-3DA742593765}" type="pres">
      <dgm:prSet presAssocID="{A89C97A8-0BD9-4418-9C93-BC697488A3FE}" presName="bentUpArrow1" presStyleLbl="alignImgPlace1" presStyleIdx="1" presStyleCnt="2"/>
      <dgm:spPr/>
      <dgm:t>
        <a:bodyPr/>
        <a:lstStyle/>
        <a:p>
          <a:endParaRPr lang="es-ES"/>
        </a:p>
      </dgm:t>
    </dgm:pt>
    <dgm:pt modelId="{2AC81D96-B596-4F7C-8B58-01248D4D4AAB}" type="pres">
      <dgm:prSet presAssocID="{A89C97A8-0BD9-4418-9C93-BC697488A3FE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15A383C-DE28-49E9-A23A-77DCBDB376AE}" type="pres">
      <dgm:prSet presAssocID="{A89C97A8-0BD9-4418-9C93-BC697488A3FE}" presName="ChildText" presStyleLbl="revTx" presStyleIdx="1" presStyleCnt="3" custScaleX="340452" custLinFactX="27917" custLinFactNeighborX="100000" custLinFactNeighborY="278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88DD90-2124-46B5-90F4-F686A9F51D65}" type="pres">
      <dgm:prSet presAssocID="{0D717F8E-1CE7-4B1A-884B-50849759963D}" presName="sibTrans" presStyleCnt="0"/>
      <dgm:spPr/>
      <dgm:t>
        <a:bodyPr/>
        <a:lstStyle/>
        <a:p>
          <a:endParaRPr lang="es-ES"/>
        </a:p>
      </dgm:t>
    </dgm:pt>
    <dgm:pt modelId="{96C04D95-5111-431E-9827-A8061B151CAB}" type="pres">
      <dgm:prSet presAssocID="{B0EBC0C4-7BAD-475A-8ACA-D88D13718559}" presName="composite" presStyleCnt="0"/>
      <dgm:spPr/>
      <dgm:t>
        <a:bodyPr/>
        <a:lstStyle/>
        <a:p>
          <a:endParaRPr lang="es-ES"/>
        </a:p>
      </dgm:t>
    </dgm:pt>
    <dgm:pt modelId="{EC72298C-CD65-443F-957E-69C1514D84EC}" type="pres">
      <dgm:prSet presAssocID="{B0EBC0C4-7BAD-475A-8ACA-D88D13718559}" presName="ParentText" presStyleLbl="node1" presStyleIdx="2" presStyleCnt="3" custScaleX="112253" custLinFactNeighborX="-7384" custLinFactNeighborY="99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8BB543-51BE-42D9-A5B4-1C9A7443EAC0}" type="pres">
      <dgm:prSet presAssocID="{B0EBC0C4-7BAD-475A-8ACA-D88D13718559}" presName="FinalChildText" presStyleLbl="revTx" presStyleIdx="2" presStyleCnt="3" custScaleX="132935" custLinFactNeighborX="15768" custLinFactNeighborY="14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D5159BB-3800-48A1-9024-2D11722004AB}" srcId="{B0EBC0C4-7BAD-475A-8ACA-D88D13718559}" destId="{7900A06F-5F14-4233-A483-393FA471D1DB}" srcOrd="0" destOrd="0" parTransId="{7B59DF16-78CF-4D3C-B057-3A0CF1719346}" sibTransId="{B1BF3B78-F1BA-4A3A-9ACE-9BE98012EE13}"/>
    <dgm:cxn modelId="{879F0E10-113D-40DB-9260-C2A6FA5E3AB5}" type="presOf" srcId="{A89C97A8-0BD9-4418-9C93-BC697488A3FE}" destId="{2AC81D96-B596-4F7C-8B58-01248D4D4AAB}" srcOrd="0" destOrd="0" presId="urn:microsoft.com/office/officeart/2005/8/layout/StepDownProcess"/>
    <dgm:cxn modelId="{3422C9EC-2A74-4737-AE1E-4280EE35AD37}" type="presOf" srcId="{3B4D0670-3BF1-4CC2-AAAA-E3EF24BEAC42}" destId="{D1D662B8-E462-48B0-AC02-B01B8C08FC06}" srcOrd="0" destOrd="0" presId="urn:microsoft.com/office/officeart/2005/8/layout/StepDownProcess"/>
    <dgm:cxn modelId="{78EE3851-6DDB-4977-8C9F-7EC2F4086B8C}" type="presOf" srcId="{7900A06F-5F14-4233-A483-393FA471D1DB}" destId="{5D8BB543-51BE-42D9-A5B4-1C9A7443EAC0}" srcOrd="0" destOrd="0" presId="urn:microsoft.com/office/officeart/2005/8/layout/StepDownProcess"/>
    <dgm:cxn modelId="{018AE9FA-B3FC-4041-8008-ACC2C54D8C56}" srcId="{163E502F-106B-45FF-8C5A-63E7FB1B6BC4}" destId="{50DA4AF0-06B8-4AB9-AE0C-744E1C57C48A}" srcOrd="0" destOrd="0" parTransId="{10E0DDDB-81D9-424B-83D1-305D531F2131}" sibTransId="{6A9715A9-CE94-4BEF-AF72-E8D3B0C8F383}"/>
    <dgm:cxn modelId="{F46E8072-5121-4A58-AFA6-6918A22CD5B7}" type="presOf" srcId="{BF296077-6BB0-4B23-B48A-4E458BDAB840}" destId="{B15A383C-DE28-49E9-A23A-77DCBDB376AE}" srcOrd="0" destOrd="0" presId="urn:microsoft.com/office/officeart/2005/8/layout/StepDownProcess"/>
    <dgm:cxn modelId="{71D44CF8-1358-48E2-9452-D72D33F6C8A8}" srcId="{50DA4AF0-06B8-4AB9-AE0C-744E1C57C48A}" destId="{3B4D0670-3BF1-4CC2-AAAA-E3EF24BEAC42}" srcOrd="0" destOrd="0" parTransId="{4D763394-4CB2-4FDD-ADAF-FC8489460BD7}" sibTransId="{41F1E3C6-163D-4541-B91C-C087DC77443D}"/>
    <dgm:cxn modelId="{E3E6025B-0E83-4531-8A47-0294E01C9CBB}" type="presOf" srcId="{163E502F-106B-45FF-8C5A-63E7FB1B6BC4}" destId="{E6BD1B66-3FE9-4DAA-8589-9C798F66D7C2}" srcOrd="0" destOrd="0" presId="urn:microsoft.com/office/officeart/2005/8/layout/StepDownProcess"/>
    <dgm:cxn modelId="{B2EDE131-69D4-43C3-9BCF-18EEF507CCCB}" type="presOf" srcId="{B0EBC0C4-7BAD-475A-8ACA-D88D13718559}" destId="{EC72298C-CD65-443F-957E-69C1514D84EC}" srcOrd="0" destOrd="0" presId="urn:microsoft.com/office/officeart/2005/8/layout/StepDownProcess"/>
    <dgm:cxn modelId="{ECA35F2A-AA74-42CF-9C4A-556ED699EE6B}" srcId="{A89C97A8-0BD9-4418-9C93-BC697488A3FE}" destId="{BF296077-6BB0-4B23-B48A-4E458BDAB840}" srcOrd="0" destOrd="0" parTransId="{893C4DD2-0E27-45AB-951C-1C59F18AF301}" sibTransId="{A66A4806-7D7A-4940-A572-51A0AB4FA01E}"/>
    <dgm:cxn modelId="{513ACB94-A319-49CB-93E6-642BEE92E0AF}" type="presOf" srcId="{50DA4AF0-06B8-4AB9-AE0C-744E1C57C48A}" destId="{A1052E09-E7BD-4AED-9D4C-33A6536FD035}" srcOrd="0" destOrd="0" presId="urn:microsoft.com/office/officeart/2005/8/layout/StepDownProcess"/>
    <dgm:cxn modelId="{461B8C0A-E8D3-4D4D-BEFF-BE6D32E6844C}" srcId="{163E502F-106B-45FF-8C5A-63E7FB1B6BC4}" destId="{A89C97A8-0BD9-4418-9C93-BC697488A3FE}" srcOrd="1" destOrd="0" parTransId="{2613BBCF-87E2-4239-9618-485E0530BF0F}" sibTransId="{0D717F8E-1CE7-4B1A-884B-50849759963D}"/>
    <dgm:cxn modelId="{E2B9F4A7-3889-4191-855C-F2613D20785C}" srcId="{163E502F-106B-45FF-8C5A-63E7FB1B6BC4}" destId="{B0EBC0C4-7BAD-475A-8ACA-D88D13718559}" srcOrd="2" destOrd="0" parTransId="{1F1FEA05-533A-4808-98D6-0EFE642AFEFF}" sibTransId="{26FC60BD-9C57-46A1-AF37-F4623938E1FE}"/>
    <dgm:cxn modelId="{AB8FF7BD-51DF-4A74-8697-79D4548ADF17}" type="presParOf" srcId="{E6BD1B66-3FE9-4DAA-8589-9C798F66D7C2}" destId="{64743362-1A5E-4595-929F-3C42B259D2C8}" srcOrd="0" destOrd="0" presId="urn:microsoft.com/office/officeart/2005/8/layout/StepDownProcess"/>
    <dgm:cxn modelId="{6D8EED7F-245C-455D-9745-837B1AAD3F8B}" type="presParOf" srcId="{64743362-1A5E-4595-929F-3C42B259D2C8}" destId="{D31D34A1-6799-4D20-95E8-947923FC8D45}" srcOrd="0" destOrd="0" presId="urn:microsoft.com/office/officeart/2005/8/layout/StepDownProcess"/>
    <dgm:cxn modelId="{07A69F38-FE2F-416E-BF64-545D896C7128}" type="presParOf" srcId="{64743362-1A5E-4595-929F-3C42B259D2C8}" destId="{A1052E09-E7BD-4AED-9D4C-33A6536FD035}" srcOrd="1" destOrd="0" presId="urn:microsoft.com/office/officeart/2005/8/layout/StepDownProcess"/>
    <dgm:cxn modelId="{2B4A36E6-6122-4354-9505-8C4D244B0484}" type="presParOf" srcId="{64743362-1A5E-4595-929F-3C42B259D2C8}" destId="{D1D662B8-E462-48B0-AC02-B01B8C08FC06}" srcOrd="2" destOrd="0" presId="urn:microsoft.com/office/officeart/2005/8/layout/StepDownProcess"/>
    <dgm:cxn modelId="{84B4403C-3D9A-4806-90BE-D96B5D4125D6}" type="presParOf" srcId="{E6BD1B66-3FE9-4DAA-8589-9C798F66D7C2}" destId="{B3B5CA48-D600-491D-B767-8648DAFF3962}" srcOrd="1" destOrd="0" presId="urn:microsoft.com/office/officeart/2005/8/layout/StepDownProcess"/>
    <dgm:cxn modelId="{42A46D9D-CC40-4F2E-A20F-A2A6B1EE6287}" type="presParOf" srcId="{E6BD1B66-3FE9-4DAA-8589-9C798F66D7C2}" destId="{F53766F1-197B-4A43-8A54-8318D53BAA6E}" srcOrd="2" destOrd="0" presId="urn:microsoft.com/office/officeart/2005/8/layout/StepDownProcess"/>
    <dgm:cxn modelId="{FCD30EAF-974E-4C6C-A597-3B68627423CC}" type="presParOf" srcId="{F53766F1-197B-4A43-8A54-8318D53BAA6E}" destId="{EB64AE53-D84D-4C14-AA7B-3DA742593765}" srcOrd="0" destOrd="0" presId="urn:microsoft.com/office/officeart/2005/8/layout/StepDownProcess"/>
    <dgm:cxn modelId="{8AE77A50-475C-4668-A49E-811D1F48EA88}" type="presParOf" srcId="{F53766F1-197B-4A43-8A54-8318D53BAA6E}" destId="{2AC81D96-B596-4F7C-8B58-01248D4D4AAB}" srcOrd="1" destOrd="0" presId="urn:microsoft.com/office/officeart/2005/8/layout/StepDownProcess"/>
    <dgm:cxn modelId="{1B35F201-ECD5-4A0D-A3C3-9EED7E613637}" type="presParOf" srcId="{F53766F1-197B-4A43-8A54-8318D53BAA6E}" destId="{B15A383C-DE28-49E9-A23A-77DCBDB376AE}" srcOrd="2" destOrd="0" presId="urn:microsoft.com/office/officeart/2005/8/layout/StepDownProcess"/>
    <dgm:cxn modelId="{08F22851-A2CE-41FB-8F83-A7F8AD2BAE03}" type="presParOf" srcId="{E6BD1B66-3FE9-4DAA-8589-9C798F66D7C2}" destId="{D988DD90-2124-46B5-90F4-F686A9F51D65}" srcOrd="3" destOrd="0" presId="urn:microsoft.com/office/officeart/2005/8/layout/StepDownProcess"/>
    <dgm:cxn modelId="{05C5BA82-F607-4D16-9AC4-30215A320975}" type="presParOf" srcId="{E6BD1B66-3FE9-4DAA-8589-9C798F66D7C2}" destId="{96C04D95-5111-431E-9827-A8061B151CAB}" srcOrd="4" destOrd="0" presId="urn:microsoft.com/office/officeart/2005/8/layout/StepDownProcess"/>
    <dgm:cxn modelId="{0442D08E-E056-4973-85D1-C673505CC89C}" type="presParOf" srcId="{96C04D95-5111-431E-9827-A8061B151CAB}" destId="{EC72298C-CD65-443F-957E-69C1514D84EC}" srcOrd="0" destOrd="0" presId="urn:microsoft.com/office/officeart/2005/8/layout/StepDownProcess"/>
    <dgm:cxn modelId="{0664E19E-B53B-4F0D-9A38-5100CDFC3354}" type="presParOf" srcId="{96C04D95-5111-431E-9827-A8061B151CAB}" destId="{5D8BB543-51BE-42D9-A5B4-1C9A7443EAC0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929B71D-A45C-4FF3-AAB1-53E86683DFB4}" type="doc">
      <dgm:prSet loTypeId="urn:microsoft.com/office/officeart/2005/8/layout/pyramid2" loCatId="list" qsTypeId="urn:microsoft.com/office/officeart/2005/8/quickstyle/simple1" qsCatId="simple" csTypeId="urn:microsoft.com/office/officeart/2005/8/colors/accent1_3" csCatId="accent1" phldr="1"/>
      <dgm:spPr/>
    </dgm:pt>
    <dgm:pt modelId="{A5D520E5-CB94-4FE8-988A-275DDF911894}">
      <dgm:prSet phldrT="[Texto]" custT="1"/>
      <dgm:spPr>
        <a:xfrm>
          <a:off x="3513669" y="524760"/>
          <a:ext cx="3396768" cy="1190093"/>
        </a:xfr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77B7E7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ES" sz="2000" b="1" dirty="0" smtClean="0">
              <a:solidFill>
                <a:srgbClr val="17347D">
                  <a:hueOff val="0"/>
                  <a:satOff val="0"/>
                  <a:lumOff val="0"/>
                  <a:alphaOff val="0"/>
                </a:srgb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Formación de Posgrado </a:t>
          </a:r>
          <a:endParaRPr lang="en-US" sz="2000" b="1" dirty="0">
            <a:solidFill>
              <a:srgbClr val="17347D">
                <a:hueOff val="0"/>
                <a:satOff val="0"/>
                <a:lumOff val="0"/>
                <a:alphaOff val="0"/>
              </a:srgb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B5EA9359-6890-47BA-BF1A-FF2E5C76D3C6}" type="parTrans" cxnId="{56B73C6E-E1D4-459F-8299-764D533052DC}">
      <dgm:prSet/>
      <dgm:spPr/>
      <dgm:t>
        <a:bodyPr/>
        <a:lstStyle/>
        <a:p>
          <a:endParaRPr lang="en-US"/>
        </a:p>
      </dgm:t>
    </dgm:pt>
    <dgm:pt modelId="{A854F552-0925-4C1D-B33A-C90CC6406D93}" type="sibTrans" cxnId="{56B73C6E-E1D4-459F-8299-764D533052DC}">
      <dgm:prSet/>
      <dgm:spPr/>
      <dgm:t>
        <a:bodyPr/>
        <a:lstStyle/>
        <a:p>
          <a:endParaRPr lang="en-US"/>
        </a:p>
      </dgm:t>
    </dgm:pt>
    <dgm:pt modelId="{7D64F3FC-5811-49EF-9FF0-8E13036B71DA}">
      <dgm:prSet phldrT="[Texto]" custT="1"/>
      <dgm:spPr>
        <a:xfrm>
          <a:off x="3114328" y="3202470"/>
          <a:ext cx="4195450" cy="1349804"/>
        </a:xfr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77B7E7">
              <a:shade val="80000"/>
              <a:hueOff val="183603"/>
              <a:satOff val="13114"/>
              <a:lumOff val="19055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ES" sz="1800" b="1" dirty="0" smtClean="0">
              <a:solidFill>
                <a:srgbClr val="17347D">
                  <a:hueOff val="0"/>
                  <a:satOff val="0"/>
                  <a:lumOff val="0"/>
                  <a:alphaOff val="0"/>
                </a:srgb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Formación de perfil amplio en carreras de pregrado</a:t>
          </a:r>
          <a:endParaRPr lang="en-US" sz="1800" b="1" dirty="0">
            <a:solidFill>
              <a:srgbClr val="17347D">
                <a:hueOff val="0"/>
                <a:satOff val="0"/>
                <a:lumOff val="0"/>
                <a:alphaOff val="0"/>
              </a:srgb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C1A58841-51DF-4347-907E-1A9AC25D873E}" type="parTrans" cxnId="{1E98F8F8-F97A-46AC-B916-14F1A9312613}">
      <dgm:prSet/>
      <dgm:spPr/>
      <dgm:t>
        <a:bodyPr/>
        <a:lstStyle/>
        <a:p>
          <a:endParaRPr lang="en-US"/>
        </a:p>
      </dgm:t>
    </dgm:pt>
    <dgm:pt modelId="{BC69129F-3824-48D4-A8CB-FE743DCF17FB}" type="sibTrans" cxnId="{1E98F8F8-F97A-46AC-B916-14F1A9312613}">
      <dgm:prSet/>
      <dgm:spPr/>
      <dgm:t>
        <a:bodyPr/>
        <a:lstStyle/>
        <a:p>
          <a:endParaRPr lang="en-US"/>
        </a:p>
      </dgm:t>
    </dgm:pt>
    <dgm:pt modelId="{1E9AAE92-35E8-4378-B729-9252BA3CAAEF}">
      <dgm:prSet phldrT="[Texto]" custT="1"/>
      <dgm:spPr>
        <a:xfrm>
          <a:off x="3513669" y="1863615"/>
          <a:ext cx="3396768" cy="1190093"/>
        </a:xfr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77B7E7">
              <a:shade val="80000"/>
              <a:hueOff val="91801"/>
              <a:satOff val="6557"/>
              <a:lumOff val="9528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ES" sz="2000" b="1" dirty="0" smtClean="0">
              <a:solidFill>
                <a:srgbClr val="17347D">
                  <a:hueOff val="0"/>
                  <a:satOff val="0"/>
                  <a:lumOff val="0"/>
                  <a:alphaOff val="0"/>
                </a:srgb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Preparación para el empleo</a:t>
          </a:r>
          <a:endParaRPr lang="en-US" sz="2000" b="1" dirty="0">
            <a:solidFill>
              <a:srgbClr val="17347D">
                <a:hueOff val="0"/>
                <a:satOff val="0"/>
                <a:lumOff val="0"/>
                <a:alphaOff val="0"/>
              </a:srgb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88266560-05A7-45B0-9B4B-8873F7277201}" type="sibTrans" cxnId="{FE392F9C-BAB6-4584-8ACC-B4707F92148D}">
      <dgm:prSet/>
      <dgm:spPr/>
      <dgm:t>
        <a:bodyPr/>
        <a:lstStyle/>
        <a:p>
          <a:endParaRPr lang="en-US"/>
        </a:p>
      </dgm:t>
    </dgm:pt>
    <dgm:pt modelId="{3E0208C3-FF49-43D2-BA67-7F2F8FF000D0}" type="parTrans" cxnId="{FE392F9C-BAB6-4584-8ACC-B4707F92148D}">
      <dgm:prSet/>
      <dgm:spPr/>
      <dgm:t>
        <a:bodyPr/>
        <a:lstStyle/>
        <a:p>
          <a:endParaRPr lang="en-US"/>
        </a:p>
      </dgm:t>
    </dgm:pt>
    <dgm:pt modelId="{8C8FCB76-2F76-409A-9188-830CB5DDAC5E}" type="pres">
      <dgm:prSet presAssocID="{5929B71D-A45C-4FF3-AAB1-53E86683DFB4}" presName="compositeShape" presStyleCnt="0">
        <dgm:presLayoutVars>
          <dgm:dir/>
          <dgm:resizeHandles/>
        </dgm:presLayoutVars>
      </dgm:prSet>
      <dgm:spPr/>
    </dgm:pt>
    <dgm:pt modelId="{C6E462D2-26DC-47BF-B74B-E96C58A09D67}" type="pres">
      <dgm:prSet presAssocID="{5929B71D-A45C-4FF3-AAB1-53E86683DFB4}" presName="pyramid" presStyleLbl="node1" presStyleIdx="0" presStyleCnt="1" custLinFactNeighborX="768"/>
      <dgm:spPr>
        <a:xfrm>
          <a:off x="940905" y="0"/>
          <a:ext cx="5225797" cy="5225797"/>
        </a:xfrm>
        <a:prstGeom prst="triangle">
          <a:avLst/>
        </a:prstGeom>
        <a:solidFill>
          <a:srgbClr val="77B7E7">
            <a:shade val="8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14FA613C-9CD7-438C-AA6E-9DF32BED8066}" type="pres">
      <dgm:prSet presAssocID="{5929B71D-A45C-4FF3-AAB1-53E86683DFB4}" presName="theList" presStyleCnt="0"/>
      <dgm:spPr/>
    </dgm:pt>
    <dgm:pt modelId="{AA0C5FF0-6992-4969-A39D-1FBB0ED09169}" type="pres">
      <dgm:prSet presAssocID="{A5D520E5-CB94-4FE8-988A-275DDF911894}" presName="aNode" presStyleLbl="fgAcc1" presStyleIdx="0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4E5A2E5C-576D-4CC2-8F70-204FDA2C5355}" type="pres">
      <dgm:prSet presAssocID="{A5D520E5-CB94-4FE8-988A-275DDF911894}" presName="aSpace" presStyleCnt="0"/>
      <dgm:spPr/>
    </dgm:pt>
    <dgm:pt modelId="{21DE3834-D05A-4AE8-9424-8FFEBD7F63C7}" type="pres">
      <dgm:prSet presAssocID="{1E9AAE92-35E8-4378-B729-9252BA3CAAEF}" presName="aNode" presStyleLbl="fgAcc1" presStyleIdx="1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7D6FA603-4A64-4285-8DE5-B0E5EDEC82B5}" type="pres">
      <dgm:prSet presAssocID="{1E9AAE92-35E8-4378-B729-9252BA3CAAEF}" presName="aSpace" presStyleCnt="0"/>
      <dgm:spPr/>
    </dgm:pt>
    <dgm:pt modelId="{38ACC27E-19EF-45CD-A08C-5ED6F4248ADD}" type="pres">
      <dgm:prSet presAssocID="{7D64F3FC-5811-49EF-9FF0-8E13036B71DA}" presName="aNode" presStyleLbl="fgAcc1" presStyleIdx="2" presStyleCnt="3" custScaleX="123513" custScaleY="11342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D00FE96F-6740-4A95-B009-B0F26DA6952E}" type="pres">
      <dgm:prSet presAssocID="{7D64F3FC-5811-49EF-9FF0-8E13036B71DA}" presName="aSpace" presStyleCnt="0"/>
      <dgm:spPr/>
    </dgm:pt>
  </dgm:ptLst>
  <dgm:cxnLst>
    <dgm:cxn modelId="{EA37A4DB-EFBD-4308-BEB6-BED675FF9D00}" type="presOf" srcId="{5929B71D-A45C-4FF3-AAB1-53E86683DFB4}" destId="{8C8FCB76-2F76-409A-9188-830CB5DDAC5E}" srcOrd="0" destOrd="0" presId="urn:microsoft.com/office/officeart/2005/8/layout/pyramid2"/>
    <dgm:cxn modelId="{5066863D-179F-4E49-8DE9-F0DCBA78084C}" type="presOf" srcId="{1E9AAE92-35E8-4378-B729-9252BA3CAAEF}" destId="{21DE3834-D05A-4AE8-9424-8FFEBD7F63C7}" srcOrd="0" destOrd="0" presId="urn:microsoft.com/office/officeart/2005/8/layout/pyramid2"/>
    <dgm:cxn modelId="{9FB58EB4-4B94-4B8B-8956-ED2946F88B1E}" type="presOf" srcId="{7D64F3FC-5811-49EF-9FF0-8E13036B71DA}" destId="{38ACC27E-19EF-45CD-A08C-5ED6F4248ADD}" srcOrd="0" destOrd="0" presId="urn:microsoft.com/office/officeart/2005/8/layout/pyramid2"/>
    <dgm:cxn modelId="{56B73C6E-E1D4-459F-8299-764D533052DC}" srcId="{5929B71D-A45C-4FF3-AAB1-53E86683DFB4}" destId="{A5D520E5-CB94-4FE8-988A-275DDF911894}" srcOrd="0" destOrd="0" parTransId="{B5EA9359-6890-47BA-BF1A-FF2E5C76D3C6}" sibTransId="{A854F552-0925-4C1D-B33A-C90CC6406D93}"/>
    <dgm:cxn modelId="{1E98F8F8-F97A-46AC-B916-14F1A9312613}" srcId="{5929B71D-A45C-4FF3-AAB1-53E86683DFB4}" destId="{7D64F3FC-5811-49EF-9FF0-8E13036B71DA}" srcOrd="2" destOrd="0" parTransId="{C1A58841-51DF-4347-907E-1A9AC25D873E}" sibTransId="{BC69129F-3824-48D4-A8CB-FE743DCF17FB}"/>
    <dgm:cxn modelId="{FE392F9C-BAB6-4584-8ACC-B4707F92148D}" srcId="{5929B71D-A45C-4FF3-AAB1-53E86683DFB4}" destId="{1E9AAE92-35E8-4378-B729-9252BA3CAAEF}" srcOrd="1" destOrd="0" parTransId="{3E0208C3-FF49-43D2-BA67-7F2F8FF000D0}" sibTransId="{88266560-05A7-45B0-9B4B-8873F7277201}"/>
    <dgm:cxn modelId="{84C258A4-7699-46A8-B6C9-578F28890B14}" type="presOf" srcId="{A5D520E5-CB94-4FE8-988A-275DDF911894}" destId="{AA0C5FF0-6992-4969-A39D-1FBB0ED09169}" srcOrd="0" destOrd="0" presId="urn:microsoft.com/office/officeart/2005/8/layout/pyramid2"/>
    <dgm:cxn modelId="{04100546-AC6B-498F-A502-869E4AA8B608}" type="presParOf" srcId="{8C8FCB76-2F76-409A-9188-830CB5DDAC5E}" destId="{C6E462D2-26DC-47BF-B74B-E96C58A09D67}" srcOrd="0" destOrd="0" presId="urn:microsoft.com/office/officeart/2005/8/layout/pyramid2"/>
    <dgm:cxn modelId="{164BAA9F-BCC6-4133-8A5B-E3B936A6B173}" type="presParOf" srcId="{8C8FCB76-2F76-409A-9188-830CB5DDAC5E}" destId="{14FA613C-9CD7-438C-AA6E-9DF32BED8066}" srcOrd="1" destOrd="0" presId="urn:microsoft.com/office/officeart/2005/8/layout/pyramid2"/>
    <dgm:cxn modelId="{7DC2E01D-41F1-4B9A-9EE2-94DAF3D4067B}" type="presParOf" srcId="{14FA613C-9CD7-438C-AA6E-9DF32BED8066}" destId="{AA0C5FF0-6992-4969-A39D-1FBB0ED09169}" srcOrd="0" destOrd="0" presId="urn:microsoft.com/office/officeart/2005/8/layout/pyramid2"/>
    <dgm:cxn modelId="{BBEE1A00-F8A9-428A-943E-78649CD632B6}" type="presParOf" srcId="{14FA613C-9CD7-438C-AA6E-9DF32BED8066}" destId="{4E5A2E5C-576D-4CC2-8F70-204FDA2C5355}" srcOrd="1" destOrd="0" presId="urn:microsoft.com/office/officeart/2005/8/layout/pyramid2"/>
    <dgm:cxn modelId="{B64E9DB0-8EC2-445C-AD2A-55B165FA7272}" type="presParOf" srcId="{14FA613C-9CD7-438C-AA6E-9DF32BED8066}" destId="{21DE3834-D05A-4AE8-9424-8FFEBD7F63C7}" srcOrd="2" destOrd="0" presId="urn:microsoft.com/office/officeart/2005/8/layout/pyramid2"/>
    <dgm:cxn modelId="{BEDF9F6D-09CF-4AA8-B19D-7059EA446837}" type="presParOf" srcId="{14FA613C-9CD7-438C-AA6E-9DF32BED8066}" destId="{7D6FA603-4A64-4285-8DE5-B0E5EDEC82B5}" srcOrd="3" destOrd="0" presId="urn:microsoft.com/office/officeart/2005/8/layout/pyramid2"/>
    <dgm:cxn modelId="{A6D2284F-AE40-4006-8B82-D4361CB59F5E}" type="presParOf" srcId="{14FA613C-9CD7-438C-AA6E-9DF32BED8066}" destId="{38ACC27E-19EF-45CD-A08C-5ED6F4248ADD}" srcOrd="4" destOrd="0" presId="urn:microsoft.com/office/officeart/2005/8/layout/pyramid2"/>
    <dgm:cxn modelId="{BCB6E299-863A-44D9-A007-C613FC4EB208}" type="presParOf" srcId="{14FA613C-9CD7-438C-AA6E-9DF32BED8066}" destId="{D00FE96F-6740-4A95-B009-B0F26DA6952E}" srcOrd="5" destOrd="0" presId="urn:microsoft.com/office/officeart/2005/8/layout/pyramid2"/>
  </dgm:cxnLst>
  <dgm:bg>
    <a:solidFill>
      <a:schemeClr val="lt1">
        <a:hueOff val="0"/>
        <a:satOff val="0"/>
        <a:lumOff val="0"/>
      </a:schemeClr>
    </a:solidFill>
  </dgm:bg>
  <dgm:whole>
    <a:ln w="50800"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DBCFFB-1CF5-4021-BBA8-3C8D8286BE3D}" type="doc">
      <dgm:prSet loTypeId="urn:microsoft.com/office/officeart/2005/8/layout/hierarchy3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FACE0C7-AC91-431E-AEAF-5599DEE7C87B}">
      <dgm:prSet phldrT="[Texto]"/>
      <dgm:spPr/>
      <dgm:t>
        <a:bodyPr/>
        <a:lstStyle/>
        <a:p>
          <a:r>
            <a:rPr lang="es-E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Superación</a:t>
          </a:r>
          <a:r>
            <a:rPr lang="es-ES" dirty="0" smtClean="0"/>
            <a:t> </a:t>
          </a:r>
          <a:r>
            <a:rPr lang="es-E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profesional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F231AD7-5D4C-46F4-BD15-244A2DA1AEBE}" type="parTrans" cxnId="{1DEDD56A-62CF-4F4B-B966-4D4082C8E245}">
      <dgm:prSet/>
      <dgm:spPr/>
      <dgm:t>
        <a:bodyPr/>
        <a:lstStyle/>
        <a:p>
          <a:endParaRPr lang="es-ES"/>
        </a:p>
      </dgm:t>
    </dgm:pt>
    <dgm:pt modelId="{850F49BA-FD66-478F-87C8-29A84DEB0C3E}" type="sibTrans" cxnId="{1DEDD56A-62CF-4F4B-B966-4D4082C8E245}">
      <dgm:prSet/>
      <dgm:spPr/>
      <dgm:t>
        <a:bodyPr/>
        <a:lstStyle/>
        <a:p>
          <a:endParaRPr lang="es-ES"/>
        </a:p>
      </dgm:t>
    </dgm:pt>
    <dgm:pt modelId="{9838EF97-047A-4C61-81F3-1579F9821DB6}">
      <dgm:prSet phldrT="[Texto]" custT="1"/>
      <dgm:spPr/>
      <dgm:t>
        <a:bodyPr/>
        <a:lstStyle/>
        <a:p>
          <a:r>
            <a:rPr lang="es-ES" sz="2000" b="1" dirty="0" smtClean="0"/>
            <a:t>Cursos</a:t>
          </a:r>
          <a:endParaRPr lang="es-ES" sz="2000" b="1" dirty="0"/>
        </a:p>
      </dgm:t>
    </dgm:pt>
    <dgm:pt modelId="{FF111C1D-7C78-4699-AFDB-66F29B00B693}" type="parTrans" cxnId="{BB95E4DD-89B4-4921-8017-EA71C4253DEB}">
      <dgm:prSet/>
      <dgm:spPr/>
      <dgm:t>
        <a:bodyPr/>
        <a:lstStyle/>
        <a:p>
          <a:endParaRPr lang="es-ES"/>
        </a:p>
      </dgm:t>
    </dgm:pt>
    <dgm:pt modelId="{D21A9B85-5EC7-49B1-8441-BFBE9D4766C8}" type="sibTrans" cxnId="{BB95E4DD-89B4-4921-8017-EA71C4253DEB}">
      <dgm:prSet/>
      <dgm:spPr/>
      <dgm:t>
        <a:bodyPr/>
        <a:lstStyle/>
        <a:p>
          <a:endParaRPr lang="es-ES"/>
        </a:p>
      </dgm:t>
    </dgm:pt>
    <dgm:pt modelId="{78BA0EAA-6FF4-42F9-AB9B-3379260DC674}">
      <dgm:prSet phldrT="[Texto]" custT="1"/>
      <dgm:spPr/>
      <dgm:t>
        <a:bodyPr/>
        <a:lstStyle/>
        <a:p>
          <a:r>
            <a:rPr lang="es-ES" sz="2000" b="1" dirty="0" smtClean="0"/>
            <a:t>Diplomados</a:t>
          </a:r>
          <a:endParaRPr lang="es-ES" sz="2000" b="1" dirty="0"/>
        </a:p>
      </dgm:t>
    </dgm:pt>
    <dgm:pt modelId="{E255C9A0-290D-411A-B3F9-1D95EFE474BA}" type="parTrans" cxnId="{27D2F2EA-02A1-45B1-AE69-7397A5AAF87A}">
      <dgm:prSet/>
      <dgm:spPr/>
      <dgm:t>
        <a:bodyPr/>
        <a:lstStyle/>
        <a:p>
          <a:endParaRPr lang="es-ES"/>
        </a:p>
      </dgm:t>
    </dgm:pt>
    <dgm:pt modelId="{9B7782D5-FDD0-412A-A522-5D33BDA320C4}" type="sibTrans" cxnId="{27D2F2EA-02A1-45B1-AE69-7397A5AAF87A}">
      <dgm:prSet/>
      <dgm:spPr/>
      <dgm:t>
        <a:bodyPr/>
        <a:lstStyle/>
        <a:p>
          <a:endParaRPr lang="es-ES"/>
        </a:p>
      </dgm:t>
    </dgm:pt>
    <dgm:pt modelId="{DB4588FF-E383-4BB6-953F-4AC04B6FAEC1}">
      <dgm:prSet phldrT="[Texto]"/>
      <dgm:spPr/>
      <dgm:t>
        <a:bodyPr/>
        <a:lstStyle/>
        <a:p>
          <a:r>
            <a:rPr lang="es-E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Posgrado</a:t>
          </a:r>
          <a:r>
            <a:rPr lang="es-ES" dirty="0" smtClean="0"/>
            <a:t> </a:t>
          </a:r>
          <a:r>
            <a:rPr lang="es-E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Académico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FF6BC1-04E3-4F43-B9E7-70D7F391C3BF}" type="parTrans" cxnId="{53E9F880-E61D-449B-B9DC-D2B8893AD0E5}">
      <dgm:prSet/>
      <dgm:spPr/>
      <dgm:t>
        <a:bodyPr/>
        <a:lstStyle/>
        <a:p>
          <a:endParaRPr lang="es-ES"/>
        </a:p>
      </dgm:t>
    </dgm:pt>
    <dgm:pt modelId="{54045B1C-83FA-4836-A780-49586B685055}" type="sibTrans" cxnId="{53E9F880-E61D-449B-B9DC-D2B8893AD0E5}">
      <dgm:prSet/>
      <dgm:spPr/>
      <dgm:t>
        <a:bodyPr/>
        <a:lstStyle/>
        <a:p>
          <a:endParaRPr lang="es-ES"/>
        </a:p>
      </dgm:t>
    </dgm:pt>
    <dgm:pt modelId="{69BF7FF4-186A-40EF-B180-4C372FBE8634}">
      <dgm:prSet phldrT="[Texto]" custT="1"/>
      <dgm:spPr/>
      <dgm:t>
        <a:bodyPr/>
        <a:lstStyle/>
        <a:p>
          <a:r>
            <a:rPr lang="es-ES" sz="2000" b="1" dirty="0" smtClean="0"/>
            <a:t>Maestrías</a:t>
          </a:r>
          <a:endParaRPr lang="es-ES" sz="2000" b="1" dirty="0"/>
        </a:p>
      </dgm:t>
    </dgm:pt>
    <dgm:pt modelId="{E079E575-03A3-49FA-99E3-7736EDAD662B}" type="parTrans" cxnId="{FFF2B479-6145-4717-BFF7-945BCED0B317}">
      <dgm:prSet/>
      <dgm:spPr/>
      <dgm:t>
        <a:bodyPr/>
        <a:lstStyle/>
        <a:p>
          <a:endParaRPr lang="es-ES"/>
        </a:p>
      </dgm:t>
    </dgm:pt>
    <dgm:pt modelId="{8BC0812B-C88F-47D9-B8C5-BB29DB89B44F}" type="sibTrans" cxnId="{FFF2B479-6145-4717-BFF7-945BCED0B317}">
      <dgm:prSet/>
      <dgm:spPr/>
      <dgm:t>
        <a:bodyPr/>
        <a:lstStyle/>
        <a:p>
          <a:endParaRPr lang="es-ES"/>
        </a:p>
      </dgm:t>
    </dgm:pt>
    <dgm:pt modelId="{CC3EC9B6-9AB1-42E0-BC92-FF1282F4D26B}">
      <dgm:prSet phldrT="[Texto]" custT="1"/>
      <dgm:spPr/>
      <dgm:t>
        <a:bodyPr/>
        <a:lstStyle/>
        <a:p>
          <a:r>
            <a:rPr lang="es-ES" sz="2000" b="1" dirty="0" smtClean="0"/>
            <a:t>Doctorados</a:t>
          </a:r>
          <a:endParaRPr lang="es-ES" sz="2000" b="1" dirty="0"/>
        </a:p>
      </dgm:t>
    </dgm:pt>
    <dgm:pt modelId="{81FCA9B7-3687-49F9-8A19-027F5C1C629A}" type="parTrans" cxnId="{ED119EEC-589A-444D-B511-86238FF0CD5A}">
      <dgm:prSet/>
      <dgm:spPr/>
      <dgm:t>
        <a:bodyPr/>
        <a:lstStyle/>
        <a:p>
          <a:endParaRPr lang="es-ES"/>
        </a:p>
      </dgm:t>
    </dgm:pt>
    <dgm:pt modelId="{6CA98BAE-6948-49A6-BBFF-49DD01E5441B}" type="sibTrans" cxnId="{ED119EEC-589A-444D-B511-86238FF0CD5A}">
      <dgm:prSet/>
      <dgm:spPr/>
      <dgm:t>
        <a:bodyPr/>
        <a:lstStyle/>
        <a:p>
          <a:endParaRPr lang="es-ES"/>
        </a:p>
      </dgm:t>
    </dgm:pt>
    <dgm:pt modelId="{58DEDD63-A6C2-4B5E-9D03-BE515C5BF207}">
      <dgm:prSet custT="1"/>
      <dgm:spPr/>
      <dgm:t>
        <a:bodyPr/>
        <a:lstStyle/>
        <a:p>
          <a:r>
            <a:rPr lang="es-ES" sz="2000" b="1" dirty="0" smtClean="0"/>
            <a:t>Entrenamientos</a:t>
          </a:r>
          <a:endParaRPr lang="es-ES" sz="2000" b="1" dirty="0"/>
        </a:p>
      </dgm:t>
    </dgm:pt>
    <dgm:pt modelId="{A5347ADD-4B9A-4D8F-9010-8E68852E4940}" type="parTrans" cxnId="{2E4419F9-AE7F-44F6-B840-740BFB30C041}">
      <dgm:prSet/>
      <dgm:spPr/>
      <dgm:t>
        <a:bodyPr/>
        <a:lstStyle/>
        <a:p>
          <a:endParaRPr lang="es-ES"/>
        </a:p>
      </dgm:t>
    </dgm:pt>
    <dgm:pt modelId="{7934BF30-BC33-48CE-9F79-C48FFD0D3D9B}" type="sibTrans" cxnId="{2E4419F9-AE7F-44F6-B840-740BFB30C041}">
      <dgm:prSet/>
      <dgm:spPr/>
      <dgm:t>
        <a:bodyPr/>
        <a:lstStyle/>
        <a:p>
          <a:endParaRPr lang="es-ES"/>
        </a:p>
      </dgm:t>
    </dgm:pt>
    <dgm:pt modelId="{E143DB58-AAB9-429D-BFFE-7C4AAA099062}">
      <dgm:prSet custT="1"/>
      <dgm:spPr/>
      <dgm:t>
        <a:bodyPr/>
        <a:lstStyle/>
        <a:p>
          <a:r>
            <a:rPr lang="es-ES" sz="2000" b="1" dirty="0" smtClean="0"/>
            <a:t>Especialidades</a:t>
          </a:r>
          <a:endParaRPr lang="es-ES" sz="2000" b="1" dirty="0"/>
        </a:p>
      </dgm:t>
    </dgm:pt>
    <dgm:pt modelId="{A1505E9E-4B15-4AC3-80A6-CC626532CD5B}" type="parTrans" cxnId="{731E5CBE-C6AE-428B-A58A-30522DB3225F}">
      <dgm:prSet/>
      <dgm:spPr/>
      <dgm:t>
        <a:bodyPr/>
        <a:lstStyle/>
        <a:p>
          <a:endParaRPr lang="es-ES"/>
        </a:p>
      </dgm:t>
    </dgm:pt>
    <dgm:pt modelId="{2B854EAC-9F2E-4500-B39D-78EEB0BB9DB1}" type="sibTrans" cxnId="{731E5CBE-C6AE-428B-A58A-30522DB3225F}">
      <dgm:prSet/>
      <dgm:spPr/>
      <dgm:t>
        <a:bodyPr/>
        <a:lstStyle/>
        <a:p>
          <a:endParaRPr lang="es-ES"/>
        </a:p>
      </dgm:t>
    </dgm:pt>
    <dgm:pt modelId="{7D19CE0D-D152-463B-BD06-8A2CA7696C0E}" type="pres">
      <dgm:prSet presAssocID="{92DBCFFB-1CF5-4021-BBA8-3C8D8286BE3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858B8F35-29EF-443B-BFC2-33D8E595B4E4}" type="pres">
      <dgm:prSet presAssocID="{4FACE0C7-AC91-431E-AEAF-5599DEE7C87B}" presName="root" presStyleCnt="0"/>
      <dgm:spPr/>
    </dgm:pt>
    <dgm:pt modelId="{DCFC33FB-1ADA-450B-8743-64CD5E35C78D}" type="pres">
      <dgm:prSet presAssocID="{4FACE0C7-AC91-431E-AEAF-5599DEE7C87B}" presName="rootComposite" presStyleCnt="0"/>
      <dgm:spPr/>
    </dgm:pt>
    <dgm:pt modelId="{E306F814-7C89-44CC-82F5-631801BAECC1}" type="pres">
      <dgm:prSet presAssocID="{4FACE0C7-AC91-431E-AEAF-5599DEE7C87B}" presName="rootText" presStyleLbl="node1" presStyleIdx="0" presStyleCnt="2" custScaleX="134135" custScaleY="116798"/>
      <dgm:spPr/>
      <dgm:t>
        <a:bodyPr/>
        <a:lstStyle/>
        <a:p>
          <a:endParaRPr lang="es-ES"/>
        </a:p>
      </dgm:t>
    </dgm:pt>
    <dgm:pt modelId="{2FF1954A-F18E-4FAC-ADCC-CDA9416E34D2}" type="pres">
      <dgm:prSet presAssocID="{4FACE0C7-AC91-431E-AEAF-5599DEE7C87B}" presName="rootConnector" presStyleLbl="node1" presStyleIdx="0" presStyleCnt="2"/>
      <dgm:spPr/>
      <dgm:t>
        <a:bodyPr/>
        <a:lstStyle/>
        <a:p>
          <a:endParaRPr lang="es-ES"/>
        </a:p>
      </dgm:t>
    </dgm:pt>
    <dgm:pt modelId="{9A7A93D9-523D-4B15-85D8-58C584332BCE}" type="pres">
      <dgm:prSet presAssocID="{4FACE0C7-AC91-431E-AEAF-5599DEE7C87B}" presName="childShape" presStyleCnt="0"/>
      <dgm:spPr/>
    </dgm:pt>
    <dgm:pt modelId="{54D209A9-D11E-4499-B6B6-594C713D7EB3}" type="pres">
      <dgm:prSet presAssocID="{FF111C1D-7C78-4699-AFDB-66F29B00B693}" presName="Name13" presStyleLbl="parChTrans1D2" presStyleIdx="0" presStyleCnt="6"/>
      <dgm:spPr/>
      <dgm:t>
        <a:bodyPr/>
        <a:lstStyle/>
        <a:p>
          <a:endParaRPr lang="es-ES"/>
        </a:p>
      </dgm:t>
    </dgm:pt>
    <dgm:pt modelId="{FFDCC056-BA2D-47C4-A776-36C78383DD91}" type="pres">
      <dgm:prSet presAssocID="{9838EF97-047A-4C61-81F3-1579F9821DB6}" presName="childText" presStyleLbl="bgAcc1" presStyleIdx="0" presStyleCnt="6" custScaleX="16874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307CE4E-9836-4889-A13C-665503053849}" type="pres">
      <dgm:prSet presAssocID="{A5347ADD-4B9A-4D8F-9010-8E68852E4940}" presName="Name13" presStyleLbl="parChTrans1D2" presStyleIdx="1" presStyleCnt="6"/>
      <dgm:spPr/>
      <dgm:t>
        <a:bodyPr/>
        <a:lstStyle/>
        <a:p>
          <a:endParaRPr lang="es-ES"/>
        </a:p>
      </dgm:t>
    </dgm:pt>
    <dgm:pt modelId="{A6F38B53-3573-4D13-B668-7B5BEA678C83}" type="pres">
      <dgm:prSet presAssocID="{58DEDD63-A6C2-4B5E-9D03-BE515C5BF207}" presName="childText" presStyleLbl="bgAcc1" presStyleIdx="1" presStyleCnt="6" custScaleX="16874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2AA4102-646C-4E06-BD4D-ED9E5A88C116}" type="pres">
      <dgm:prSet presAssocID="{E255C9A0-290D-411A-B3F9-1D95EFE474BA}" presName="Name13" presStyleLbl="parChTrans1D2" presStyleIdx="2" presStyleCnt="6"/>
      <dgm:spPr/>
      <dgm:t>
        <a:bodyPr/>
        <a:lstStyle/>
        <a:p>
          <a:endParaRPr lang="es-ES"/>
        </a:p>
      </dgm:t>
    </dgm:pt>
    <dgm:pt modelId="{D6BB3509-12A3-4042-A132-E6A49B80ED2C}" type="pres">
      <dgm:prSet presAssocID="{78BA0EAA-6FF4-42F9-AB9B-3379260DC674}" presName="childText" presStyleLbl="bgAcc1" presStyleIdx="2" presStyleCnt="6" custScaleX="16874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7E6E9C-CB61-4B25-A71B-8E189EF9FFAE}" type="pres">
      <dgm:prSet presAssocID="{DB4588FF-E383-4BB6-953F-4AC04B6FAEC1}" presName="root" presStyleCnt="0"/>
      <dgm:spPr/>
    </dgm:pt>
    <dgm:pt modelId="{0297F97B-5560-4CDB-9393-FACAE70C5753}" type="pres">
      <dgm:prSet presAssocID="{DB4588FF-E383-4BB6-953F-4AC04B6FAEC1}" presName="rootComposite" presStyleCnt="0"/>
      <dgm:spPr/>
    </dgm:pt>
    <dgm:pt modelId="{3B6CFD47-61EE-4DB6-A33D-BD016A5E4699}" type="pres">
      <dgm:prSet presAssocID="{DB4588FF-E383-4BB6-953F-4AC04B6FAEC1}" presName="rootText" presStyleLbl="node1" presStyleIdx="1" presStyleCnt="2" custScaleX="144183" custScaleY="117442"/>
      <dgm:spPr/>
      <dgm:t>
        <a:bodyPr/>
        <a:lstStyle/>
        <a:p>
          <a:endParaRPr lang="es-ES"/>
        </a:p>
      </dgm:t>
    </dgm:pt>
    <dgm:pt modelId="{166C4D1B-41C9-47C3-A718-4DFA69A062AD}" type="pres">
      <dgm:prSet presAssocID="{DB4588FF-E383-4BB6-953F-4AC04B6FAEC1}" presName="rootConnector" presStyleLbl="node1" presStyleIdx="1" presStyleCnt="2"/>
      <dgm:spPr/>
      <dgm:t>
        <a:bodyPr/>
        <a:lstStyle/>
        <a:p>
          <a:endParaRPr lang="es-ES"/>
        </a:p>
      </dgm:t>
    </dgm:pt>
    <dgm:pt modelId="{CAABFEDE-784C-4774-99E3-AA5B200E726E}" type="pres">
      <dgm:prSet presAssocID="{DB4588FF-E383-4BB6-953F-4AC04B6FAEC1}" presName="childShape" presStyleCnt="0"/>
      <dgm:spPr/>
    </dgm:pt>
    <dgm:pt modelId="{59DEA0CF-BB51-4AF8-8781-DB323FE940A4}" type="pres">
      <dgm:prSet presAssocID="{E079E575-03A3-49FA-99E3-7736EDAD662B}" presName="Name13" presStyleLbl="parChTrans1D2" presStyleIdx="3" presStyleCnt="6"/>
      <dgm:spPr/>
      <dgm:t>
        <a:bodyPr/>
        <a:lstStyle/>
        <a:p>
          <a:endParaRPr lang="es-ES"/>
        </a:p>
      </dgm:t>
    </dgm:pt>
    <dgm:pt modelId="{199A9318-9838-4F92-A422-4876B28E005B}" type="pres">
      <dgm:prSet presAssocID="{69BF7FF4-186A-40EF-B180-4C372FBE8634}" presName="childText" presStyleLbl="bgAcc1" presStyleIdx="3" presStyleCnt="6" custScaleX="17753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CA89C59-D1C9-4C23-9A9C-92C97D48E9EA}" type="pres">
      <dgm:prSet presAssocID="{A1505E9E-4B15-4AC3-80A6-CC626532CD5B}" presName="Name13" presStyleLbl="parChTrans1D2" presStyleIdx="4" presStyleCnt="6"/>
      <dgm:spPr/>
      <dgm:t>
        <a:bodyPr/>
        <a:lstStyle/>
        <a:p>
          <a:endParaRPr lang="es-ES"/>
        </a:p>
      </dgm:t>
    </dgm:pt>
    <dgm:pt modelId="{7B5D832B-A0D8-408E-B32F-020672D45D51}" type="pres">
      <dgm:prSet presAssocID="{E143DB58-AAB9-429D-BFFE-7C4AAA099062}" presName="childText" presStyleLbl="bgAcc1" presStyleIdx="4" presStyleCnt="6" custScaleX="17753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29FCF4E-9007-4495-A0A0-C46E75959560}" type="pres">
      <dgm:prSet presAssocID="{81FCA9B7-3687-49F9-8A19-027F5C1C629A}" presName="Name13" presStyleLbl="parChTrans1D2" presStyleIdx="5" presStyleCnt="6"/>
      <dgm:spPr/>
      <dgm:t>
        <a:bodyPr/>
        <a:lstStyle/>
        <a:p>
          <a:endParaRPr lang="es-ES"/>
        </a:p>
      </dgm:t>
    </dgm:pt>
    <dgm:pt modelId="{5DC9FDE8-C1EE-4943-A853-9391A7F3FE1D}" type="pres">
      <dgm:prSet presAssocID="{CC3EC9B6-9AB1-42E0-BC92-FF1282F4D26B}" presName="childText" presStyleLbl="bgAcc1" presStyleIdx="5" presStyleCnt="6" custScaleX="17753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31E5CBE-C6AE-428B-A58A-30522DB3225F}" srcId="{DB4588FF-E383-4BB6-953F-4AC04B6FAEC1}" destId="{E143DB58-AAB9-429D-BFFE-7C4AAA099062}" srcOrd="1" destOrd="0" parTransId="{A1505E9E-4B15-4AC3-80A6-CC626532CD5B}" sibTransId="{2B854EAC-9F2E-4500-B39D-78EEB0BB9DB1}"/>
    <dgm:cxn modelId="{BB95E4DD-89B4-4921-8017-EA71C4253DEB}" srcId="{4FACE0C7-AC91-431E-AEAF-5599DEE7C87B}" destId="{9838EF97-047A-4C61-81F3-1579F9821DB6}" srcOrd="0" destOrd="0" parTransId="{FF111C1D-7C78-4699-AFDB-66F29B00B693}" sibTransId="{D21A9B85-5EC7-49B1-8441-BFBE9D4766C8}"/>
    <dgm:cxn modelId="{A7F44DE4-3777-4096-B142-C47228F240F1}" type="presOf" srcId="{58DEDD63-A6C2-4B5E-9D03-BE515C5BF207}" destId="{A6F38B53-3573-4D13-B668-7B5BEA678C83}" srcOrd="0" destOrd="0" presId="urn:microsoft.com/office/officeart/2005/8/layout/hierarchy3"/>
    <dgm:cxn modelId="{4D50C9D8-0863-4D16-AA21-F3855393F406}" type="presOf" srcId="{E143DB58-AAB9-429D-BFFE-7C4AAA099062}" destId="{7B5D832B-A0D8-408E-B32F-020672D45D51}" srcOrd="0" destOrd="0" presId="urn:microsoft.com/office/officeart/2005/8/layout/hierarchy3"/>
    <dgm:cxn modelId="{FFF2B479-6145-4717-BFF7-945BCED0B317}" srcId="{DB4588FF-E383-4BB6-953F-4AC04B6FAEC1}" destId="{69BF7FF4-186A-40EF-B180-4C372FBE8634}" srcOrd="0" destOrd="0" parTransId="{E079E575-03A3-49FA-99E3-7736EDAD662B}" sibTransId="{8BC0812B-C88F-47D9-B8C5-BB29DB89B44F}"/>
    <dgm:cxn modelId="{606CE7FC-EC16-4C2B-8B13-4177F62B9FE3}" type="presOf" srcId="{4FACE0C7-AC91-431E-AEAF-5599DEE7C87B}" destId="{2FF1954A-F18E-4FAC-ADCC-CDA9416E34D2}" srcOrd="1" destOrd="0" presId="urn:microsoft.com/office/officeart/2005/8/layout/hierarchy3"/>
    <dgm:cxn modelId="{C8D7814A-B922-46C8-A696-CBBCB4916AB2}" type="presOf" srcId="{78BA0EAA-6FF4-42F9-AB9B-3379260DC674}" destId="{D6BB3509-12A3-4042-A132-E6A49B80ED2C}" srcOrd="0" destOrd="0" presId="urn:microsoft.com/office/officeart/2005/8/layout/hierarchy3"/>
    <dgm:cxn modelId="{1DEDD56A-62CF-4F4B-B966-4D4082C8E245}" srcId="{92DBCFFB-1CF5-4021-BBA8-3C8D8286BE3D}" destId="{4FACE0C7-AC91-431E-AEAF-5599DEE7C87B}" srcOrd="0" destOrd="0" parTransId="{DF231AD7-5D4C-46F4-BD15-244A2DA1AEBE}" sibTransId="{850F49BA-FD66-478F-87C8-29A84DEB0C3E}"/>
    <dgm:cxn modelId="{09E5F4EA-A130-4E21-A182-70E133B092C2}" type="presOf" srcId="{81FCA9B7-3687-49F9-8A19-027F5C1C629A}" destId="{729FCF4E-9007-4495-A0A0-C46E75959560}" srcOrd="0" destOrd="0" presId="urn:microsoft.com/office/officeart/2005/8/layout/hierarchy3"/>
    <dgm:cxn modelId="{3BC36CA1-4492-45D1-9671-BF2CD1ED5F28}" type="presOf" srcId="{DB4588FF-E383-4BB6-953F-4AC04B6FAEC1}" destId="{166C4D1B-41C9-47C3-A718-4DFA69A062AD}" srcOrd="1" destOrd="0" presId="urn:microsoft.com/office/officeart/2005/8/layout/hierarchy3"/>
    <dgm:cxn modelId="{B335368B-546E-43E3-98DF-65D8A7A3F653}" type="presOf" srcId="{DB4588FF-E383-4BB6-953F-4AC04B6FAEC1}" destId="{3B6CFD47-61EE-4DB6-A33D-BD016A5E4699}" srcOrd="0" destOrd="0" presId="urn:microsoft.com/office/officeart/2005/8/layout/hierarchy3"/>
    <dgm:cxn modelId="{E80C2D28-D52B-4C84-A9A2-6C2CBC50636F}" type="presOf" srcId="{92DBCFFB-1CF5-4021-BBA8-3C8D8286BE3D}" destId="{7D19CE0D-D152-463B-BD06-8A2CA7696C0E}" srcOrd="0" destOrd="0" presId="urn:microsoft.com/office/officeart/2005/8/layout/hierarchy3"/>
    <dgm:cxn modelId="{4FC43D2B-2911-4735-BC43-88E4687E3634}" type="presOf" srcId="{CC3EC9B6-9AB1-42E0-BC92-FF1282F4D26B}" destId="{5DC9FDE8-C1EE-4943-A853-9391A7F3FE1D}" srcOrd="0" destOrd="0" presId="urn:microsoft.com/office/officeart/2005/8/layout/hierarchy3"/>
    <dgm:cxn modelId="{50A8130E-9BA1-4B89-86F6-5F25E9C1A270}" type="presOf" srcId="{E079E575-03A3-49FA-99E3-7736EDAD662B}" destId="{59DEA0CF-BB51-4AF8-8781-DB323FE940A4}" srcOrd="0" destOrd="0" presId="urn:microsoft.com/office/officeart/2005/8/layout/hierarchy3"/>
    <dgm:cxn modelId="{7394CF76-F5BF-4042-91F1-64DE828EFC66}" type="presOf" srcId="{FF111C1D-7C78-4699-AFDB-66F29B00B693}" destId="{54D209A9-D11E-4499-B6B6-594C713D7EB3}" srcOrd="0" destOrd="0" presId="urn:microsoft.com/office/officeart/2005/8/layout/hierarchy3"/>
    <dgm:cxn modelId="{F16ACCD5-857A-4AC3-B1AB-68DED0E2D39D}" type="presOf" srcId="{A1505E9E-4B15-4AC3-80A6-CC626532CD5B}" destId="{6CA89C59-D1C9-4C23-9A9C-92C97D48E9EA}" srcOrd="0" destOrd="0" presId="urn:microsoft.com/office/officeart/2005/8/layout/hierarchy3"/>
    <dgm:cxn modelId="{B70B36A1-05A7-4107-9B8F-D9107D681690}" type="presOf" srcId="{4FACE0C7-AC91-431E-AEAF-5599DEE7C87B}" destId="{E306F814-7C89-44CC-82F5-631801BAECC1}" srcOrd="0" destOrd="0" presId="urn:microsoft.com/office/officeart/2005/8/layout/hierarchy3"/>
    <dgm:cxn modelId="{1ACC626F-C44A-4FA4-A83A-9E7E7AE2638B}" type="presOf" srcId="{E255C9A0-290D-411A-B3F9-1D95EFE474BA}" destId="{E2AA4102-646C-4E06-BD4D-ED9E5A88C116}" srcOrd="0" destOrd="0" presId="urn:microsoft.com/office/officeart/2005/8/layout/hierarchy3"/>
    <dgm:cxn modelId="{2E4419F9-AE7F-44F6-B840-740BFB30C041}" srcId="{4FACE0C7-AC91-431E-AEAF-5599DEE7C87B}" destId="{58DEDD63-A6C2-4B5E-9D03-BE515C5BF207}" srcOrd="1" destOrd="0" parTransId="{A5347ADD-4B9A-4D8F-9010-8E68852E4940}" sibTransId="{7934BF30-BC33-48CE-9F79-C48FFD0D3D9B}"/>
    <dgm:cxn modelId="{32C198E4-6664-4D53-A360-4350B17A06D4}" type="presOf" srcId="{69BF7FF4-186A-40EF-B180-4C372FBE8634}" destId="{199A9318-9838-4F92-A422-4876B28E005B}" srcOrd="0" destOrd="0" presId="urn:microsoft.com/office/officeart/2005/8/layout/hierarchy3"/>
    <dgm:cxn modelId="{ED119EEC-589A-444D-B511-86238FF0CD5A}" srcId="{DB4588FF-E383-4BB6-953F-4AC04B6FAEC1}" destId="{CC3EC9B6-9AB1-42E0-BC92-FF1282F4D26B}" srcOrd="2" destOrd="0" parTransId="{81FCA9B7-3687-49F9-8A19-027F5C1C629A}" sibTransId="{6CA98BAE-6948-49A6-BBFF-49DD01E5441B}"/>
    <dgm:cxn modelId="{53E9F880-E61D-449B-B9DC-D2B8893AD0E5}" srcId="{92DBCFFB-1CF5-4021-BBA8-3C8D8286BE3D}" destId="{DB4588FF-E383-4BB6-953F-4AC04B6FAEC1}" srcOrd="1" destOrd="0" parTransId="{1BFF6BC1-04E3-4F43-B9E7-70D7F391C3BF}" sibTransId="{54045B1C-83FA-4836-A780-49586B685055}"/>
    <dgm:cxn modelId="{32CF841E-18CA-4625-9AAD-8745F53A170E}" type="presOf" srcId="{9838EF97-047A-4C61-81F3-1579F9821DB6}" destId="{FFDCC056-BA2D-47C4-A776-36C78383DD91}" srcOrd="0" destOrd="0" presId="urn:microsoft.com/office/officeart/2005/8/layout/hierarchy3"/>
    <dgm:cxn modelId="{27D2F2EA-02A1-45B1-AE69-7397A5AAF87A}" srcId="{4FACE0C7-AC91-431E-AEAF-5599DEE7C87B}" destId="{78BA0EAA-6FF4-42F9-AB9B-3379260DC674}" srcOrd="2" destOrd="0" parTransId="{E255C9A0-290D-411A-B3F9-1D95EFE474BA}" sibTransId="{9B7782D5-FDD0-412A-A522-5D33BDA320C4}"/>
    <dgm:cxn modelId="{34CC824F-6C11-41ED-9B2E-138C9B9455D5}" type="presOf" srcId="{A5347ADD-4B9A-4D8F-9010-8E68852E4940}" destId="{D307CE4E-9836-4889-A13C-665503053849}" srcOrd="0" destOrd="0" presId="urn:microsoft.com/office/officeart/2005/8/layout/hierarchy3"/>
    <dgm:cxn modelId="{AC3C5CA7-F283-42B1-850D-693BBFE9E840}" type="presParOf" srcId="{7D19CE0D-D152-463B-BD06-8A2CA7696C0E}" destId="{858B8F35-29EF-443B-BFC2-33D8E595B4E4}" srcOrd="0" destOrd="0" presId="urn:microsoft.com/office/officeart/2005/8/layout/hierarchy3"/>
    <dgm:cxn modelId="{C0D4AFE2-96F7-4185-BF5E-0040346EC13C}" type="presParOf" srcId="{858B8F35-29EF-443B-BFC2-33D8E595B4E4}" destId="{DCFC33FB-1ADA-450B-8743-64CD5E35C78D}" srcOrd="0" destOrd="0" presId="urn:microsoft.com/office/officeart/2005/8/layout/hierarchy3"/>
    <dgm:cxn modelId="{D7C6A6A3-2A7A-4F38-89ED-9B23B7DC897C}" type="presParOf" srcId="{DCFC33FB-1ADA-450B-8743-64CD5E35C78D}" destId="{E306F814-7C89-44CC-82F5-631801BAECC1}" srcOrd="0" destOrd="0" presId="urn:microsoft.com/office/officeart/2005/8/layout/hierarchy3"/>
    <dgm:cxn modelId="{2CF511EF-2144-4DF5-9FC5-9269458AD6B7}" type="presParOf" srcId="{DCFC33FB-1ADA-450B-8743-64CD5E35C78D}" destId="{2FF1954A-F18E-4FAC-ADCC-CDA9416E34D2}" srcOrd="1" destOrd="0" presId="urn:microsoft.com/office/officeart/2005/8/layout/hierarchy3"/>
    <dgm:cxn modelId="{0FA626A5-29B3-4D73-B0A1-7B6D5EF08EE2}" type="presParOf" srcId="{858B8F35-29EF-443B-BFC2-33D8E595B4E4}" destId="{9A7A93D9-523D-4B15-85D8-58C584332BCE}" srcOrd="1" destOrd="0" presId="urn:microsoft.com/office/officeart/2005/8/layout/hierarchy3"/>
    <dgm:cxn modelId="{1E861C2B-0A6D-43AB-A744-205EDA0997D7}" type="presParOf" srcId="{9A7A93D9-523D-4B15-85D8-58C584332BCE}" destId="{54D209A9-D11E-4499-B6B6-594C713D7EB3}" srcOrd="0" destOrd="0" presId="urn:microsoft.com/office/officeart/2005/8/layout/hierarchy3"/>
    <dgm:cxn modelId="{3A91A040-979F-4E60-9306-7CD30B4B3EF8}" type="presParOf" srcId="{9A7A93D9-523D-4B15-85D8-58C584332BCE}" destId="{FFDCC056-BA2D-47C4-A776-36C78383DD91}" srcOrd="1" destOrd="0" presId="urn:microsoft.com/office/officeart/2005/8/layout/hierarchy3"/>
    <dgm:cxn modelId="{FFBB048B-DF69-46A5-94ED-D3903BFA4670}" type="presParOf" srcId="{9A7A93D9-523D-4B15-85D8-58C584332BCE}" destId="{D307CE4E-9836-4889-A13C-665503053849}" srcOrd="2" destOrd="0" presId="urn:microsoft.com/office/officeart/2005/8/layout/hierarchy3"/>
    <dgm:cxn modelId="{D89ED50D-9F66-45FE-8D96-C03B66104380}" type="presParOf" srcId="{9A7A93D9-523D-4B15-85D8-58C584332BCE}" destId="{A6F38B53-3573-4D13-B668-7B5BEA678C83}" srcOrd="3" destOrd="0" presId="urn:microsoft.com/office/officeart/2005/8/layout/hierarchy3"/>
    <dgm:cxn modelId="{7D817F22-C82C-4B22-AE52-EAF3917615FB}" type="presParOf" srcId="{9A7A93D9-523D-4B15-85D8-58C584332BCE}" destId="{E2AA4102-646C-4E06-BD4D-ED9E5A88C116}" srcOrd="4" destOrd="0" presId="urn:microsoft.com/office/officeart/2005/8/layout/hierarchy3"/>
    <dgm:cxn modelId="{1C589366-8AC3-4022-B417-DAF9E82826C4}" type="presParOf" srcId="{9A7A93D9-523D-4B15-85D8-58C584332BCE}" destId="{D6BB3509-12A3-4042-A132-E6A49B80ED2C}" srcOrd="5" destOrd="0" presId="urn:microsoft.com/office/officeart/2005/8/layout/hierarchy3"/>
    <dgm:cxn modelId="{369AC75E-7296-41C1-A6C9-9A4B5C56AE40}" type="presParOf" srcId="{7D19CE0D-D152-463B-BD06-8A2CA7696C0E}" destId="{107E6E9C-CB61-4B25-A71B-8E189EF9FFAE}" srcOrd="1" destOrd="0" presId="urn:microsoft.com/office/officeart/2005/8/layout/hierarchy3"/>
    <dgm:cxn modelId="{B383FA55-9223-4AA4-A505-66D6C2667CA3}" type="presParOf" srcId="{107E6E9C-CB61-4B25-A71B-8E189EF9FFAE}" destId="{0297F97B-5560-4CDB-9393-FACAE70C5753}" srcOrd="0" destOrd="0" presId="urn:microsoft.com/office/officeart/2005/8/layout/hierarchy3"/>
    <dgm:cxn modelId="{D4B197FC-3423-4BBC-A377-C4D3DE0E653D}" type="presParOf" srcId="{0297F97B-5560-4CDB-9393-FACAE70C5753}" destId="{3B6CFD47-61EE-4DB6-A33D-BD016A5E4699}" srcOrd="0" destOrd="0" presId="urn:microsoft.com/office/officeart/2005/8/layout/hierarchy3"/>
    <dgm:cxn modelId="{F19C3C68-E7F6-4069-9B1D-8FDB334F4093}" type="presParOf" srcId="{0297F97B-5560-4CDB-9393-FACAE70C5753}" destId="{166C4D1B-41C9-47C3-A718-4DFA69A062AD}" srcOrd="1" destOrd="0" presId="urn:microsoft.com/office/officeart/2005/8/layout/hierarchy3"/>
    <dgm:cxn modelId="{630881D7-D19A-4892-ADCA-711D705E6B2C}" type="presParOf" srcId="{107E6E9C-CB61-4B25-A71B-8E189EF9FFAE}" destId="{CAABFEDE-784C-4774-99E3-AA5B200E726E}" srcOrd="1" destOrd="0" presId="urn:microsoft.com/office/officeart/2005/8/layout/hierarchy3"/>
    <dgm:cxn modelId="{1573D3CB-9AC6-4AC9-8E7E-A0FAFAB18423}" type="presParOf" srcId="{CAABFEDE-784C-4774-99E3-AA5B200E726E}" destId="{59DEA0CF-BB51-4AF8-8781-DB323FE940A4}" srcOrd="0" destOrd="0" presId="urn:microsoft.com/office/officeart/2005/8/layout/hierarchy3"/>
    <dgm:cxn modelId="{BFAACD57-2893-4A3F-A118-306CBC64AC2E}" type="presParOf" srcId="{CAABFEDE-784C-4774-99E3-AA5B200E726E}" destId="{199A9318-9838-4F92-A422-4876B28E005B}" srcOrd="1" destOrd="0" presId="urn:microsoft.com/office/officeart/2005/8/layout/hierarchy3"/>
    <dgm:cxn modelId="{10D260AD-2084-475C-ABC3-26A0D9E82167}" type="presParOf" srcId="{CAABFEDE-784C-4774-99E3-AA5B200E726E}" destId="{6CA89C59-D1C9-4C23-9A9C-92C97D48E9EA}" srcOrd="2" destOrd="0" presId="urn:microsoft.com/office/officeart/2005/8/layout/hierarchy3"/>
    <dgm:cxn modelId="{F1FC187F-E19E-4380-8ACE-A749FBFBABAF}" type="presParOf" srcId="{CAABFEDE-784C-4774-99E3-AA5B200E726E}" destId="{7B5D832B-A0D8-408E-B32F-020672D45D51}" srcOrd="3" destOrd="0" presId="urn:microsoft.com/office/officeart/2005/8/layout/hierarchy3"/>
    <dgm:cxn modelId="{1810C07B-9718-4617-AA2B-EB32D4CE70E0}" type="presParOf" srcId="{CAABFEDE-784C-4774-99E3-AA5B200E726E}" destId="{729FCF4E-9007-4495-A0A0-C46E75959560}" srcOrd="4" destOrd="0" presId="urn:microsoft.com/office/officeart/2005/8/layout/hierarchy3"/>
    <dgm:cxn modelId="{2F22896B-E49E-4C38-89AC-F44E6E4AB487}" type="presParOf" srcId="{CAABFEDE-784C-4774-99E3-AA5B200E726E}" destId="{5DC9FDE8-C1EE-4943-A853-9391A7F3FE1D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818744E-3628-4D5F-B433-CEEE8D73E08A}" type="doc">
      <dgm:prSet loTypeId="urn:microsoft.com/office/officeart/2005/8/layout/radial3" loCatId="cycle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B97D31C4-57CA-4F56-8513-138B9A08EC92}">
      <dgm:prSet phldrT="[Texto]" custT="1"/>
      <dgm:spPr>
        <a:solidFill>
          <a:srgbClr val="FFFFD5"/>
        </a:solidFill>
      </dgm:spPr>
      <dgm:t>
        <a:bodyPr/>
        <a:lstStyle/>
        <a:p>
          <a:r>
            <a:rPr lang="es-ES" sz="2400" b="1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Ejes temáticos</a:t>
          </a:r>
          <a:endParaRPr lang="es-ES" sz="2400" b="1" dirty="0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C69A969C-CD25-4E95-953B-5DA587132ADA}" type="parTrans" cxnId="{BBB97C7C-DE5A-4B58-B30E-2DBEAB35DF19}">
      <dgm:prSet/>
      <dgm:spPr/>
      <dgm:t>
        <a:bodyPr/>
        <a:lstStyle/>
        <a:p>
          <a:endParaRPr lang="es-ES" sz="19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0977EFBD-A20F-41A5-A8A7-1FDEF3542953}" type="sibTrans" cxnId="{BBB97C7C-DE5A-4B58-B30E-2DBEAB35DF19}">
      <dgm:prSet/>
      <dgm:spPr/>
      <dgm:t>
        <a:bodyPr/>
        <a:lstStyle/>
        <a:p>
          <a:endParaRPr lang="es-ES" sz="19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9E831F92-0D23-4264-9E15-69570181709D}">
      <dgm:prSet phldrT="[Texto]" custT="1"/>
      <dgm:spPr/>
      <dgm:t>
        <a:bodyPr/>
        <a:lstStyle/>
        <a:p>
          <a:r>
            <a:rPr lang="es-ES" sz="1600" b="1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Demográfico</a:t>
          </a:r>
          <a:endParaRPr lang="es-ES" sz="1600" b="1" dirty="0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A9672291-B00A-49F5-8017-5A8680687C79}" type="parTrans" cxnId="{1AF2FB81-F218-401D-9461-A15EE0E91A02}">
      <dgm:prSet/>
      <dgm:spPr/>
      <dgm:t>
        <a:bodyPr/>
        <a:lstStyle/>
        <a:p>
          <a:endParaRPr lang="es-ES" sz="19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BD9FB276-69A8-40BE-A485-D6D0045F00F0}" type="sibTrans" cxnId="{1AF2FB81-F218-401D-9461-A15EE0E91A02}">
      <dgm:prSet/>
      <dgm:spPr/>
      <dgm:t>
        <a:bodyPr/>
        <a:lstStyle/>
        <a:p>
          <a:endParaRPr lang="es-ES" sz="19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1843C051-B956-4CC5-884B-E44A99EB15EC}">
      <dgm:prSet phldrT="[Texto]" custT="1"/>
      <dgm:spPr/>
      <dgm:t>
        <a:bodyPr/>
        <a:lstStyle/>
        <a:p>
          <a:r>
            <a:rPr lang="es-ES" sz="1600" b="1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Infra-estructura</a:t>
          </a:r>
          <a:endParaRPr lang="es-ES" sz="1600" b="1" dirty="0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5C37E70A-E502-461B-98A9-114A8B9688FB}" type="parTrans" cxnId="{71614AE8-9B3B-438C-80F6-BC9CC6F1F7DA}">
      <dgm:prSet/>
      <dgm:spPr/>
      <dgm:t>
        <a:bodyPr/>
        <a:lstStyle/>
        <a:p>
          <a:endParaRPr lang="es-ES" sz="19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FA201C44-2CE9-41B2-8644-5B458E93C7D7}" type="sibTrans" cxnId="{71614AE8-9B3B-438C-80F6-BC9CC6F1F7DA}">
      <dgm:prSet/>
      <dgm:spPr/>
      <dgm:t>
        <a:bodyPr/>
        <a:lstStyle/>
        <a:p>
          <a:endParaRPr lang="es-ES" sz="19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0EE9D9FD-FECB-4621-84D2-7E65F9CEFA5B}">
      <dgm:prSet phldrT="[Texto]" custT="1"/>
      <dgm:spPr/>
      <dgm:t>
        <a:bodyPr/>
        <a:lstStyle/>
        <a:p>
          <a:r>
            <a:rPr lang="es-ES" sz="1600" b="1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Gobierno, defensa y seguridad interior</a:t>
          </a:r>
          <a:endParaRPr lang="es-ES" sz="1600" b="1" dirty="0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2BFCD4DB-51F5-4074-B3F5-943EB83014D7}" type="parTrans" cxnId="{188884F5-52E8-4736-B9DB-3D79F0A47102}">
      <dgm:prSet/>
      <dgm:spPr/>
      <dgm:t>
        <a:bodyPr/>
        <a:lstStyle/>
        <a:p>
          <a:endParaRPr lang="es-ES" sz="19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354E0E87-C7DD-4780-ABF3-6A380D018A26}" type="sibTrans" cxnId="{188884F5-52E8-4736-B9DB-3D79F0A47102}">
      <dgm:prSet/>
      <dgm:spPr/>
      <dgm:t>
        <a:bodyPr/>
        <a:lstStyle/>
        <a:p>
          <a:endParaRPr lang="es-ES" sz="19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B8A5D3D3-09FB-4B2D-94CF-61F14741EEF1}">
      <dgm:prSet custT="1"/>
      <dgm:spPr>
        <a:solidFill>
          <a:schemeClr val="accent1"/>
        </a:solidFill>
      </dgm:spPr>
      <dgm:t>
        <a:bodyPr/>
        <a:lstStyle/>
        <a:p>
          <a:r>
            <a:rPr lang="es-ES" sz="2000" b="1" dirty="0" smtClean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Territorial</a:t>
          </a:r>
          <a:endParaRPr lang="es-ES" sz="2000" b="1" dirty="0">
            <a:solidFill>
              <a:schemeClr val="bg1"/>
            </a:solidFill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63A5E6FD-CC9D-4818-8388-2B19B733F25D}" type="parTrans" cxnId="{C71D0060-00E0-4904-9FC0-CE1A39BE0CE1}">
      <dgm:prSet/>
      <dgm:spPr/>
      <dgm:t>
        <a:bodyPr/>
        <a:lstStyle/>
        <a:p>
          <a:endParaRPr lang="es-ES" sz="19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76F08F3C-2802-4C5D-B60E-98DAECD0E927}" type="sibTrans" cxnId="{C71D0060-00E0-4904-9FC0-CE1A39BE0CE1}">
      <dgm:prSet/>
      <dgm:spPr/>
      <dgm:t>
        <a:bodyPr/>
        <a:lstStyle/>
        <a:p>
          <a:endParaRPr lang="es-ES" sz="19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B56146B0-7E04-4F0A-A9E2-E9082A831624}">
      <dgm:prSet custT="1"/>
      <dgm:spPr/>
      <dgm:t>
        <a:bodyPr/>
        <a:lstStyle/>
        <a:p>
          <a:r>
            <a:rPr lang="es-ES" sz="1600" b="1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Socio-cultural</a:t>
          </a:r>
          <a:endParaRPr lang="es-ES" sz="1600" b="1" dirty="0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8E712F4D-50D1-43CE-86DE-6AA61874563D}" type="parTrans" cxnId="{71EF2829-7681-42EE-92EB-5F6D0E0BB275}">
      <dgm:prSet/>
      <dgm:spPr/>
      <dgm:t>
        <a:bodyPr/>
        <a:lstStyle/>
        <a:p>
          <a:endParaRPr lang="es-ES" sz="19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17B83300-AEAB-414C-B64A-8AE36D8D878F}" type="sibTrans" cxnId="{71EF2829-7681-42EE-92EB-5F6D0E0BB275}">
      <dgm:prSet/>
      <dgm:spPr/>
      <dgm:t>
        <a:bodyPr/>
        <a:lstStyle/>
        <a:p>
          <a:endParaRPr lang="es-ES" sz="19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762A6ECE-C482-43EE-B78B-2C351BC26F16}">
      <dgm:prSet custT="1"/>
      <dgm:spPr/>
      <dgm:t>
        <a:bodyPr/>
        <a:lstStyle/>
        <a:p>
          <a:r>
            <a:rPr lang="es-ES" sz="1600" b="1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Medio ambiente y recursos naturales</a:t>
          </a:r>
          <a:endParaRPr lang="es-ES" sz="1600" b="1" dirty="0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E4887821-AE67-449C-9794-E25C2380735E}" type="parTrans" cxnId="{18C0D570-53BE-4E87-9472-648FD6F092F3}">
      <dgm:prSet/>
      <dgm:spPr/>
      <dgm:t>
        <a:bodyPr/>
        <a:lstStyle/>
        <a:p>
          <a:endParaRPr lang="es-ES" sz="19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BC05CB28-0043-4E73-B833-5CBA802970B7}" type="sibTrans" cxnId="{18C0D570-53BE-4E87-9472-648FD6F092F3}">
      <dgm:prSet/>
      <dgm:spPr/>
      <dgm:t>
        <a:bodyPr/>
        <a:lstStyle/>
        <a:p>
          <a:endParaRPr lang="es-ES" sz="19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C5F4000A-2DD0-49AA-A2C7-D13800B32BC4}">
      <dgm:prSet custT="1"/>
      <dgm:spPr/>
      <dgm:t>
        <a:bodyPr/>
        <a:lstStyle/>
        <a:p>
          <a:r>
            <a:rPr lang="es-ES" sz="1600" b="1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Potencial productivo, tecnológico y humano</a:t>
          </a:r>
          <a:endParaRPr lang="es-ES" sz="1600" b="1" dirty="0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F31C18CE-74F1-43EE-9CC4-F43131E56704}" type="parTrans" cxnId="{3EF8B844-BD96-4862-BE4E-53C62B4093CE}">
      <dgm:prSet/>
      <dgm:spPr/>
      <dgm:t>
        <a:bodyPr/>
        <a:lstStyle/>
        <a:p>
          <a:endParaRPr lang="es-ES" sz="19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A2BE88FD-B551-4981-8507-DBCEFCFCE35B}" type="sibTrans" cxnId="{3EF8B844-BD96-4862-BE4E-53C62B4093CE}">
      <dgm:prSet/>
      <dgm:spPr/>
      <dgm:t>
        <a:bodyPr/>
        <a:lstStyle/>
        <a:p>
          <a:endParaRPr lang="es-ES" sz="19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6F427953-8161-4A18-A020-123B9478ABB6}">
      <dgm:prSet custT="1"/>
      <dgm:spPr/>
      <dgm:t>
        <a:bodyPr/>
        <a:lstStyle/>
        <a:p>
          <a:r>
            <a:rPr lang="es-ES" sz="1600" b="1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Monetario, financiero y fiscal</a:t>
          </a:r>
          <a:endParaRPr lang="es-ES" sz="1600" b="1" dirty="0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95CD748C-E272-4AE9-9C64-EDD43DEADFE8}" type="parTrans" cxnId="{900D18F2-0CAD-4636-9ADD-160D5F69FB73}">
      <dgm:prSet/>
      <dgm:spPr/>
      <dgm:t>
        <a:bodyPr/>
        <a:lstStyle/>
        <a:p>
          <a:endParaRPr lang="es-ES" sz="19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82FCF81D-244C-49E5-B180-4454F2474AA0}" type="sibTrans" cxnId="{900D18F2-0CAD-4636-9ADD-160D5F69FB73}">
      <dgm:prSet/>
      <dgm:spPr/>
      <dgm:t>
        <a:bodyPr/>
        <a:lstStyle/>
        <a:p>
          <a:endParaRPr lang="es-ES" sz="19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318BEC6D-FFB6-4DBF-85D0-E98C91CDBA37}">
      <dgm:prSet custT="1"/>
      <dgm:spPr/>
      <dgm:t>
        <a:bodyPr/>
        <a:lstStyle/>
        <a:p>
          <a:r>
            <a:rPr lang="es-ES" sz="1600" b="1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Sector externo</a:t>
          </a:r>
          <a:endParaRPr lang="es-ES" sz="1600" b="1" dirty="0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EF05D4A4-7E37-4369-BD73-FA1166684020}" type="parTrans" cxnId="{930AABC3-D635-4ABF-BFFB-D3A240F74148}">
      <dgm:prSet/>
      <dgm:spPr/>
      <dgm:t>
        <a:bodyPr/>
        <a:lstStyle/>
        <a:p>
          <a:endParaRPr lang="es-ES" sz="19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DA3FED6F-8FCE-4F96-8E72-6CE6166929F1}" type="sibTrans" cxnId="{930AABC3-D635-4ABF-BFFB-D3A240F74148}">
      <dgm:prSet/>
      <dgm:spPr/>
      <dgm:t>
        <a:bodyPr/>
        <a:lstStyle/>
        <a:p>
          <a:endParaRPr lang="es-ES" sz="1900" b="1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7CABB0CB-005F-4447-993F-55A1C2AC459D}" type="pres">
      <dgm:prSet presAssocID="{5818744E-3628-4D5F-B433-CEEE8D73E08A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27A9245-CB37-44AF-9510-5F0F542271EF}" type="pres">
      <dgm:prSet presAssocID="{5818744E-3628-4D5F-B433-CEEE8D73E08A}" presName="radial" presStyleCnt="0">
        <dgm:presLayoutVars>
          <dgm:animLvl val="ctr"/>
        </dgm:presLayoutVars>
      </dgm:prSet>
      <dgm:spPr/>
    </dgm:pt>
    <dgm:pt modelId="{436D1FDF-C499-4BBD-ACFE-2E0AA10B4041}" type="pres">
      <dgm:prSet presAssocID="{B97D31C4-57CA-4F56-8513-138B9A08EC92}" presName="centerShape" presStyleLbl="vennNode1" presStyleIdx="0" presStyleCnt="10"/>
      <dgm:spPr/>
      <dgm:t>
        <a:bodyPr/>
        <a:lstStyle/>
        <a:p>
          <a:endParaRPr lang="es-ES"/>
        </a:p>
      </dgm:t>
    </dgm:pt>
    <dgm:pt modelId="{2E7173CE-797E-4DC9-A05F-630AD7931AE8}" type="pres">
      <dgm:prSet presAssocID="{762A6ECE-C482-43EE-B78B-2C351BC26F16}" presName="node" presStyleLbl="vennNode1" presStyleIdx="1" presStyleCnt="10" custScaleX="116195" custScaleY="11068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3AC4728-DBC6-4EF4-8457-331E0012E84D}" type="pres">
      <dgm:prSet presAssocID="{B56146B0-7E04-4F0A-A9E2-E9082A831624}" presName="node" presStyleLbl="vennNode1" presStyleIdx="2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C7D08B7-8C63-4564-87B6-3377BAFFBDD8}" type="pres">
      <dgm:prSet presAssocID="{B8A5D3D3-09FB-4B2D-94CF-61F14741EEF1}" presName="node" presStyleLbl="vennNode1" presStyleIdx="3" presStyleCnt="10" custScaleX="134444" custScaleY="12392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8C7391-F979-4FEB-8469-A5FF427DCD32}" type="pres">
      <dgm:prSet presAssocID="{9E831F92-0D23-4264-9E15-69570181709D}" presName="node" presStyleLbl="vennNode1" presStyleIdx="4" presStyleCnt="10" custScaleX="142686" custScaleY="139711" custRadScaleRad="98108" custRadScaleInc="-493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CBC5407-A3E4-4FF5-8C94-2D436ED69E2E}" type="pres">
      <dgm:prSet presAssocID="{1843C051-B956-4CC5-884B-E44A99EB15EC}" presName="node" presStyleLbl="vennNode1" presStyleIdx="5" presStyleCnt="10" custScaleX="121459" custScaleY="113771" custRadScaleRad="95950" custRadScaleInc="-2040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BDF70A3-B5F7-40DD-978C-E21BBAB1A179}" type="pres">
      <dgm:prSet presAssocID="{318BEC6D-FFB6-4DBF-85D0-E98C91CDBA37}" presName="node" presStyleLbl="vennNode1" presStyleIdx="6" presStyleCnt="10" custRadScaleRad="99363" custRadScaleInc="-1306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6B758EB-D13C-41D0-BA4F-D6AA291AAB48}" type="pres">
      <dgm:prSet presAssocID="{6F427953-8161-4A18-A020-123B9478ABB6}" presName="node" presStyleLbl="vennNode1" presStyleIdx="7" presStyleCnt="10" custScaleX="115353" custScaleY="98408" custRadScaleRad="104216" custRadScaleInc="-251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3DD57F-5FD2-402D-8304-A31A04006DA5}" type="pres">
      <dgm:prSet presAssocID="{C5F4000A-2DD0-49AA-A2C7-D13800B32BC4}" presName="node" presStyleLbl="vennNode1" presStyleIdx="8" presStyleCnt="10" custScaleX="123197" custScaleY="112443" custRadScaleRad="105109" custRadScaleInc="-2989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DD2979F-0D7E-4845-846B-9813DCC1CC88}" type="pres">
      <dgm:prSet presAssocID="{0EE9D9FD-FECB-4621-84D2-7E65F9CEFA5B}" presName="node" presStyleLbl="vennNode1" presStyleIdx="9" presStyleCnt="10" custScaleX="117144" custScaleY="112033" custRadScaleRad="109902" custRadScaleInc="-1607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AF2FB81-F218-401D-9461-A15EE0E91A02}" srcId="{B97D31C4-57CA-4F56-8513-138B9A08EC92}" destId="{9E831F92-0D23-4264-9E15-69570181709D}" srcOrd="3" destOrd="0" parTransId="{A9672291-B00A-49F5-8017-5A8680687C79}" sibTransId="{BD9FB276-69A8-40BE-A485-D6D0045F00F0}"/>
    <dgm:cxn modelId="{2AE01E3C-BF36-4497-8669-1FC146043A22}" type="presOf" srcId="{B97D31C4-57CA-4F56-8513-138B9A08EC92}" destId="{436D1FDF-C499-4BBD-ACFE-2E0AA10B4041}" srcOrd="0" destOrd="0" presId="urn:microsoft.com/office/officeart/2005/8/layout/radial3"/>
    <dgm:cxn modelId="{18C0D570-53BE-4E87-9472-648FD6F092F3}" srcId="{B97D31C4-57CA-4F56-8513-138B9A08EC92}" destId="{762A6ECE-C482-43EE-B78B-2C351BC26F16}" srcOrd="0" destOrd="0" parTransId="{E4887821-AE67-449C-9794-E25C2380735E}" sibTransId="{BC05CB28-0043-4E73-B833-5CBA802970B7}"/>
    <dgm:cxn modelId="{930AABC3-D635-4ABF-BFFB-D3A240F74148}" srcId="{B97D31C4-57CA-4F56-8513-138B9A08EC92}" destId="{318BEC6D-FFB6-4DBF-85D0-E98C91CDBA37}" srcOrd="5" destOrd="0" parTransId="{EF05D4A4-7E37-4369-BD73-FA1166684020}" sibTransId="{DA3FED6F-8FCE-4F96-8E72-6CE6166929F1}"/>
    <dgm:cxn modelId="{DC7B824C-0C06-4421-893B-25F42EE1FD05}" type="presOf" srcId="{5818744E-3628-4D5F-B433-CEEE8D73E08A}" destId="{7CABB0CB-005F-4447-993F-55A1C2AC459D}" srcOrd="0" destOrd="0" presId="urn:microsoft.com/office/officeart/2005/8/layout/radial3"/>
    <dgm:cxn modelId="{71EF2829-7681-42EE-92EB-5F6D0E0BB275}" srcId="{B97D31C4-57CA-4F56-8513-138B9A08EC92}" destId="{B56146B0-7E04-4F0A-A9E2-E9082A831624}" srcOrd="1" destOrd="0" parTransId="{8E712F4D-50D1-43CE-86DE-6AA61874563D}" sibTransId="{17B83300-AEAB-414C-B64A-8AE36D8D878F}"/>
    <dgm:cxn modelId="{10BC4227-59AB-456A-B4C5-C91C80F5D009}" type="presOf" srcId="{B8A5D3D3-09FB-4B2D-94CF-61F14741EEF1}" destId="{1C7D08B7-8C63-4564-87B6-3377BAFFBDD8}" srcOrd="0" destOrd="0" presId="urn:microsoft.com/office/officeart/2005/8/layout/radial3"/>
    <dgm:cxn modelId="{3495A377-14EF-4DE6-A195-FA859FEDA3DC}" type="presOf" srcId="{C5F4000A-2DD0-49AA-A2C7-D13800B32BC4}" destId="{693DD57F-5FD2-402D-8304-A31A04006DA5}" srcOrd="0" destOrd="0" presId="urn:microsoft.com/office/officeart/2005/8/layout/radial3"/>
    <dgm:cxn modelId="{8DFD9603-7E4E-4382-AEED-5F15B3230ABE}" type="presOf" srcId="{6F427953-8161-4A18-A020-123B9478ABB6}" destId="{76B758EB-D13C-41D0-BA4F-D6AA291AAB48}" srcOrd="0" destOrd="0" presId="urn:microsoft.com/office/officeart/2005/8/layout/radial3"/>
    <dgm:cxn modelId="{838CC2FB-F208-486C-8992-072ABD264E48}" type="presOf" srcId="{9E831F92-0D23-4264-9E15-69570181709D}" destId="{D48C7391-F979-4FEB-8469-A5FF427DCD32}" srcOrd="0" destOrd="0" presId="urn:microsoft.com/office/officeart/2005/8/layout/radial3"/>
    <dgm:cxn modelId="{A2CACFBF-EC32-4AE7-BE03-A35E218827A8}" type="presOf" srcId="{318BEC6D-FFB6-4DBF-85D0-E98C91CDBA37}" destId="{2BDF70A3-B5F7-40DD-978C-E21BBAB1A179}" srcOrd="0" destOrd="0" presId="urn:microsoft.com/office/officeart/2005/8/layout/radial3"/>
    <dgm:cxn modelId="{41E9338C-8D27-4A73-98E2-0AECB1B9554B}" type="presOf" srcId="{B56146B0-7E04-4F0A-A9E2-E9082A831624}" destId="{E3AC4728-DBC6-4EF4-8457-331E0012E84D}" srcOrd="0" destOrd="0" presId="urn:microsoft.com/office/officeart/2005/8/layout/radial3"/>
    <dgm:cxn modelId="{4B3659C3-F553-4CDD-B4AD-ED096AB9F60C}" type="presOf" srcId="{0EE9D9FD-FECB-4621-84D2-7E65F9CEFA5B}" destId="{CDD2979F-0D7E-4845-846B-9813DCC1CC88}" srcOrd="0" destOrd="0" presId="urn:microsoft.com/office/officeart/2005/8/layout/radial3"/>
    <dgm:cxn modelId="{BBB97C7C-DE5A-4B58-B30E-2DBEAB35DF19}" srcId="{5818744E-3628-4D5F-B433-CEEE8D73E08A}" destId="{B97D31C4-57CA-4F56-8513-138B9A08EC92}" srcOrd="0" destOrd="0" parTransId="{C69A969C-CD25-4E95-953B-5DA587132ADA}" sibTransId="{0977EFBD-A20F-41A5-A8A7-1FDEF3542953}"/>
    <dgm:cxn modelId="{3EF8B844-BD96-4862-BE4E-53C62B4093CE}" srcId="{B97D31C4-57CA-4F56-8513-138B9A08EC92}" destId="{C5F4000A-2DD0-49AA-A2C7-D13800B32BC4}" srcOrd="7" destOrd="0" parTransId="{F31C18CE-74F1-43EE-9CC4-F43131E56704}" sibTransId="{A2BE88FD-B551-4981-8507-DBCEFCFCE35B}"/>
    <dgm:cxn modelId="{5FBFAF1A-F197-40DF-A52B-8C6F4CF0ED12}" type="presOf" srcId="{1843C051-B956-4CC5-884B-E44A99EB15EC}" destId="{3CBC5407-A3E4-4FF5-8C94-2D436ED69E2E}" srcOrd="0" destOrd="0" presId="urn:microsoft.com/office/officeart/2005/8/layout/radial3"/>
    <dgm:cxn modelId="{188884F5-52E8-4736-B9DB-3D79F0A47102}" srcId="{B97D31C4-57CA-4F56-8513-138B9A08EC92}" destId="{0EE9D9FD-FECB-4621-84D2-7E65F9CEFA5B}" srcOrd="8" destOrd="0" parTransId="{2BFCD4DB-51F5-4074-B3F5-943EB83014D7}" sibTransId="{354E0E87-C7DD-4780-ABF3-6A380D018A26}"/>
    <dgm:cxn modelId="{86215F2E-4BAF-49CA-9FD5-643973C4061D}" type="presOf" srcId="{762A6ECE-C482-43EE-B78B-2C351BC26F16}" destId="{2E7173CE-797E-4DC9-A05F-630AD7931AE8}" srcOrd="0" destOrd="0" presId="urn:microsoft.com/office/officeart/2005/8/layout/radial3"/>
    <dgm:cxn modelId="{C71D0060-00E0-4904-9FC0-CE1A39BE0CE1}" srcId="{B97D31C4-57CA-4F56-8513-138B9A08EC92}" destId="{B8A5D3D3-09FB-4B2D-94CF-61F14741EEF1}" srcOrd="2" destOrd="0" parTransId="{63A5E6FD-CC9D-4818-8388-2B19B733F25D}" sibTransId="{76F08F3C-2802-4C5D-B60E-98DAECD0E927}"/>
    <dgm:cxn modelId="{900D18F2-0CAD-4636-9ADD-160D5F69FB73}" srcId="{B97D31C4-57CA-4F56-8513-138B9A08EC92}" destId="{6F427953-8161-4A18-A020-123B9478ABB6}" srcOrd="6" destOrd="0" parTransId="{95CD748C-E272-4AE9-9C64-EDD43DEADFE8}" sibTransId="{82FCF81D-244C-49E5-B180-4454F2474AA0}"/>
    <dgm:cxn modelId="{71614AE8-9B3B-438C-80F6-BC9CC6F1F7DA}" srcId="{B97D31C4-57CA-4F56-8513-138B9A08EC92}" destId="{1843C051-B956-4CC5-884B-E44A99EB15EC}" srcOrd="4" destOrd="0" parTransId="{5C37E70A-E502-461B-98A9-114A8B9688FB}" sibTransId="{FA201C44-2CE9-41B2-8644-5B458E93C7D7}"/>
    <dgm:cxn modelId="{A36D0916-6462-4793-92C7-515FDAD339A6}" type="presParOf" srcId="{7CABB0CB-005F-4447-993F-55A1C2AC459D}" destId="{A27A9245-CB37-44AF-9510-5F0F542271EF}" srcOrd="0" destOrd="0" presId="urn:microsoft.com/office/officeart/2005/8/layout/radial3"/>
    <dgm:cxn modelId="{76D992E4-5A7F-428D-A63A-271C2FCC244D}" type="presParOf" srcId="{A27A9245-CB37-44AF-9510-5F0F542271EF}" destId="{436D1FDF-C499-4BBD-ACFE-2E0AA10B4041}" srcOrd="0" destOrd="0" presId="urn:microsoft.com/office/officeart/2005/8/layout/radial3"/>
    <dgm:cxn modelId="{D697BFC3-ADC9-43A7-ADB6-03812563BD38}" type="presParOf" srcId="{A27A9245-CB37-44AF-9510-5F0F542271EF}" destId="{2E7173CE-797E-4DC9-A05F-630AD7931AE8}" srcOrd="1" destOrd="0" presId="urn:microsoft.com/office/officeart/2005/8/layout/radial3"/>
    <dgm:cxn modelId="{41C9590F-B0EB-4DA2-A84A-22CE4B636022}" type="presParOf" srcId="{A27A9245-CB37-44AF-9510-5F0F542271EF}" destId="{E3AC4728-DBC6-4EF4-8457-331E0012E84D}" srcOrd="2" destOrd="0" presId="urn:microsoft.com/office/officeart/2005/8/layout/radial3"/>
    <dgm:cxn modelId="{E65D20EF-71EF-46DE-9565-26CA9D051712}" type="presParOf" srcId="{A27A9245-CB37-44AF-9510-5F0F542271EF}" destId="{1C7D08B7-8C63-4564-87B6-3377BAFFBDD8}" srcOrd="3" destOrd="0" presId="urn:microsoft.com/office/officeart/2005/8/layout/radial3"/>
    <dgm:cxn modelId="{D743B138-36E1-4705-9608-936E0819E5DE}" type="presParOf" srcId="{A27A9245-CB37-44AF-9510-5F0F542271EF}" destId="{D48C7391-F979-4FEB-8469-A5FF427DCD32}" srcOrd="4" destOrd="0" presId="urn:microsoft.com/office/officeart/2005/8/layout/radial3"/>
    <dgm:cxn modelId="{F768ABC5-F8E2-4999-BE77-E4F935E762BD}" type="presParOf" srcId="{A27A9245-CB37-44AF-9510-5F0F542271EF}" destId="{3CBC5407-A3E4-4FF5-8C94-2D436ED69E2E}" srcOrd="5" destOrd="0" presId="urn:microsoft.com/office/officeart/2005/8/layout/radial3"/>
    <dgm:cxn modelId="{A0CCD6CF-6CAF-4B94-8B6A-742DC3DDDAB7}" type="presParOf" srcId="{A27A9245-CB37-44AF-9510-5F0F542271EF}" destId="{2BDF70A3-B5F7-40DD-978C-E21BBAB1A179}" srcOrd="6" destOrd="0" presId="urn:microsoft.com/office/officeart/2005/8/layout/radial3"/>
    <dgm:cxn modelId="{C20C879C-E017-4957-B114-340E506CC723}" type="presParOf" srcId="{A27A9245-CB37-44AF-9510-5F0F542271EF}" destId="{76B758EB-D13C-41D0-BA4F-D6AA291AAB48}" srcOrd="7" destOrd="0" presId="urn:microsoft.com/office/officeart/2005/8/layout/radial3"/>
    <dgm:cxn modelId="{F6A5C45C-3954-4707-A130-DCD6B9774FE5}" type="presParOf" srcId="{A27A9245-CB37-44AF-9510-5F0F542271EF}" destId="{693DD57F-5FD2-402D-8304-A31A04006DA5}" srcOrd="8" destOrd="0" presId="urn:microsoft.com/office/officeart/2005/8/layout/radial3"/>
    <dgm:cxn modelId="{C4EA684E-B673-4CE7-955A-A0E957F60007}" type="presParOf" srcId="{A27A9245-CB37-44AF-9510-5F0F542271EF}" destId="{CDD2979F-0D7E-4845-846B-9813DCC1CC88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818744E-3628-4D5F-B433-CEEE8D73E08A}" type="doc">
      <dgm:prSet loTypeId="urn:microsoft.com/office/officeart/2005/8/layout/venn3" loCatId="relationship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B97D31C4-57CA-4F56-8513-138B9A08EC92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ES" sz="2000" b="1" dirty="0" smtClean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más eficiente la administración pública</a:t>
          </a:r>
          <a:endParaRPr lang="es-ES" sz="2000" b="1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C69A969C-CD25-4E95-953B-5DA587132ADA}" type="parTrans" cxnId="{BBB97C7C-DE5A-4B58-B30E-2DBEAB35DF19}">
      <dgm:prSet/>
      <dgm:spPr/>
      <dgm:t>
        <a:bodyPr/>
        <a:lstStyle/>
        <a:p>
          <a:endParaRPr lang="es-ES" sz="1600" b="1">
            <a:latin typeface="+mn-lt"/>
            <a:cs typeface="Times New Roman" panose="02020603050405020304" pitchFamily="18" charset="0"/>
          </a:endParaRPr>
        </a:p>
      </dgm:t>
    </dgm:pt>
    <dgm:pt modelId="{0977EFBD-A20F-41A5-A8A7-1FDEF3542953}" type="sibTrans" cxnId="{BBB97C7C-DE5A-4B58-B30E-2DBEAB35DF19}">
      <dgm:prSet/>
      <dgm:spPr/>
      <dgm:t>
        <a:bodyPr/>
        <a:lstStyle/>
        <a:p>
          <a:endParaRPr lang="es-ES" sz="1600" b="1">
            <a:latin typeface="+mn-lt"/>
            <a:cs typeface="Times New Roman" panose="02020603050405020304" pitchFamily="18" charset="0"/>
          </a:endParaRPr>
        </a:p>
      </dgm:t>
    </dgm:pt>
    <dgm:pt modelId="{699FBE5F-6E39-42C5-A0F9-A77D4192D41B}">
      <dgm:prSet custT="1"/>
      <dgm:spPr/>
      <dgm:t>
        <a:bodyPr/>
        <a:lstStyle/>
        <a:p>
          <a:r>
            <a:rPr lang="es-ES" sz="1600" b="1" dirty="0" smtClean="0">
              <a:solidFill>
                <a:srgbClr val="00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producir, diseminar, adaptar, transformar, los conocimientos y las tecnologías</a:t>
          </a:r>
          <a:endParaRPr lang="es-ES" sz="1600" b="1" dirty="0">
            <a:latin typeface="+mn-lt"/>
          </a:endParaRPr>
        </a:p>
      </dgm:t>
    </dgm:pt>
    <dgm:pt modelId="{7B211A6F-4B59-4EF3-A993-99CFA96B0698}" type="parTrans" cxnId="{7AF90EBF-7A60-48DC-A19D-EA2DD333CFB0}">
      <dgm:prSet/>
      <dgm:spPr/>
      <dgm:t>
        <a:bodyPr/>
        <a:lstStyle/>
        <a:p>
          <a:endParaRPr lang="es-ES" sz="1600" b="1">
            <a:latin typeface="+mn-lt"/>
          </a:endParaRPr>
        </a:p>
      </dgm:t>
    </dgm:pt>
    <dgm:pt modelId="{5E52BE1D-6D75-4229-8ECA-9F05AD9A6435}" type="sibTrans" cxnId="{7AF90EBF-7A60-48DC-A19D-EA2DD333CFB0}">
      <dgm:prSet/>
      <dgm:spPr/>
      <dgm:t>
        <a:bodyPr/>
        <a:lstStyle/>
        <a:p>
          <a:endParaRPr lang="es-ES" sz="1600" b="1">
            <a:latin typeface="+mn-lt"/>
          </a:endParaRPr>
        </a:p>
      </dgm:t>
    </dgm:pt>
    <dgm:pt modelId="{5F28B2D1-7BE1-43B0-938B-AC0F817D7247}">
      <dgm:prSet custT="1"/>
      <dgm:spPr/>
      <dgm:t>
        <a:bodyPr/>
        <a:lstStyle/>
        <a:p>
          <a:r>
            <a:rPr lang="es-ES" sz="1600" b="1" dirty="0" smtClean="0">
              <a:solidFill>
                <a:srgbClr val="00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cuidar el medio ambiente</a:t>
          </a:r>
          <a:endParaRPr lang="es-ES" sz="1600" b="1" dirty="0">
            <a:latin typeface="+mn-lt"/>
          </a:endParaRPr>
        </a:p>
      </dgm:t>
    </dgm:pt>
    <dgm:pt modelId="{0DC6C1FE-0BA9-41F9-824F-31B249F86B46}" type="parTrans" cxnId="{34CE581C-15DB-4956-8721-3E96ED52DBC2}">
      <dgm:prSet/>
      <dgm:spPr/>
      <dgm:t>
        <a:bodyPr/>
        <a:lstStyle/>
        <a:p>
          <a:endParaRPr lang="es-ES" sz="1600" b="1">
            <a:latin typeface="+mn-lt"/>
          </a:endParaRPr>
        </a:p>
      </dgm:t>
    </dgm:pt>
    <dgm:pt modelId="{9AAD9C78-E381-4758-97BA-D3D33895BFFC}" type="sibTrans" cxnId="{34CE581C-15DB-4956-8721-3E96ED52DBC2}">
      <dgm:prSet/>
      <dgm:spPr/>
      <dgm:t>
        <a:bodyPr/>
        <a:lstStyle/>
        <a:p>
          <a:endParaRPr lang="es-ES" sz="1600" b="1">
            <a:latin typeface="+mn-lt"/>
          </a:endParaRPr>
        </a:p>
      </dgm:t>
    </dgm:pt>
    <dgm:pt modelId="{1C19358E-780F-4764-84C3-C0DBD86C79CA}">
      <dgm:prSet custT="1"/>
      <dgm:spPr/>
      <dgm:t>
        <a:bodyPr/>
        <a:lstStyle/>
        <a:p>
          <a:r>
            <a:rPr lang="es-ES" sz="1600" b="1" dirty="0" smtClean="0">
              <a:solidFill>
                <a:srgbClr val="00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manejar los riesgos</a:t>
          </a:r>
          <a:endParaRPr lang="es-ES" sz="1600" b="1" dirty="0">
            <a:latin typeface="+mn-lt"/>
          </a:endParaRPr>
        </a:p>
      </dgm:t>
    </dgm:pt>
    <dgm:pt modelId="{B1C1ABF1-7B6E-4556-A28B-B1D0D5CBCFAC}" type="parTrans" cxnId="{25B320E1-C83E-4844-8A6E-9593D40DFF48}">
      <dgm:prSet/>
      <dgm:spPr/>
      <dgm:t>
        <a:bodyPr/>
        <a:lstStyle/>
        <a:p>
          <a:endParaRPr lang="es-ES" sz="1600" b="1">
            <a:latin typeface="+mn-lt"/>
          </a:endParaRPr>
        </a:p>
      </dgm:t>
    </dgm:pt>
    <dgm:pt modelId="{72EB5E95-E425-49A4-9A19-836AC0A1EF83}" type="sibTrans" cxnId="{25B320E1-C83E-4844-8A6E-9593D40DFF48}">
      <dgm:prSet/>
      <dgm:spPr/>
      <dgm:t>
        <a:bodyPr/>
        <a:lstStyle/>
        <a:p>
          <a:endParaRPr lang="es-ES" sz="1600" b="1">
            <a:latin typeface="+mn-lt"/>
          </a:endParaRPr>
        </a:p>
      </dgm:t>
    </dgm:pt>
    <dgm:pt modelId="{F736A4CC-7F4A-44CE-8262-2F45DBCEF386}">
      <dgm:prSet custT="1"/>
      <dgm:spPr/>
      <dgm:t>
        <a:bodyPr/>
        <a:lstStyle/>
        <a:p>
          <a:r>
            <a:rPr lang="es-ES" sz="1600" b="1" dirty="0" smtClean="0">
              <a:solidFill>
                <a:srgbClr val="00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mejorar el hábitat</a:t>
          </a:r>
          <a:endParaRPr lang="es-ES" sz="1600" b="1" dirty="0">
            <a:latin typeface="+mn-lt"/>
          </a:endParaRPr>
        </a:p>
      </dgm:t>
    </dgm:pt>
    <dgm:pt modelId="{5ED9A851-B77D-4139-B3DD-F14DCC780306}" type="parTrans" cxnId="{8EF76F3B-3157-4776-83BE-2429582609C8}">
      <dgm:prSet/>
      <dgm:spPr/>
      <dgm:t>
        <a:bodyPr/>
        <a:lstStyle/>
        <a:p>
          <a:endParaRPr lang="es-ES" sz="1600" b="1">
            <a:latin typeface="+mn-lt"/>
          </a:endParaRPr>
        </a:p>
      </dgm:t>
    </dgm:pt>
    <dgm:pt modelId="{06C47799-D0FE-473E-9023-837B756085CC}" type="sibTrans" cxnId="{8EF76F3B-3157-4776-83BE-2429582609C8}">
      <dgm:prSet/>
      <dgm:spPr/>
      <dgm:t>
        <a:bodyPr/>
        <a:lstStyle/>
        <a:p>
          <a:endParaRPr lang="es-ES" sz="1600" b="1">
            <a:latin typeface="+mn-lt"/>
          </a:endParaRPr>
        </a:p>
      </dgm:t>
    </dgm:pt>
    <dgm:pt modelId="{BF4C4715-7A2F-4E9A-8239-5CABC6BE1429}">
      <dgm:prSet custT="1"/>
      <dgm:spPr/>
      <dgm:t>
        <a:bodyPr/>
        <a:lstStyle/>
        <a:p>
          <a:r>
            <a:rPr lang="es-ES" sz="1600" b="1" dirty="0" smtClean="0">
              <a:solidFill>
                <a:srgbClr val="00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cuidar la salud</a:t>
          </a:r>
          <a:endParaRPr lang="es-ES" sz="1600" b="1" dirty="0">
            <a:latin typeface="+mn-lt"/>
          </a:endParaRPr>
        </a:p>
      </dgm:t>
    </dgm:pt>
    <dgm:pt modelId="{A25F58C8-7FDA-4160-84A6-61AA46E15128}" type="parTrans" cxnId="{D9E754C4-E32B-494C-8EBB-AE2D40487392}">
      <dgm:prSet/>
      <dgm:spPr/>
      <dgm:t>
        <a:bodyPr/>
        <a:lstStyle/>
        <a:p>
          <a:endParaRPr lang="es-ES" sz="1600" b="1">
            <a:latin typeface="+mn-lt"/>
          </a:endParaRPr>
        </a:p>
      </dgm:t>
    </dgm:pt>
    <dgm:pt modelId="{274492EE-E2FE-4185-BEC7-5B801B6C016A}" type="sibTrans" cxnId="{D9E754C4-E32B-494C-8EBB-AE2D40487392}">
      <dgm:prSet/>
      <dgm:spPr/>
      <dgm:t>
        <a:bodyPr/>
        <a:lstStyle/>
        <a:p>
          <a:endParaRPr lang="es-ES" sz="1600" b="1">
            <a:latin typeface="+mn-lt"/>
          </a:endParaRPr>
        </a:p>
      </dgm:t>
    </dgm:pt>
    <dgm:pt modelId="{BBAA38FC-4A5C-4A95-A51F-53957A14A6DA}">
      <dgm:prSet custT="1"/>
      <dgm:spPr/>
      <dgm:t>
        <a:bodyPr/>
        <a:lstStyle/>
        <a:p>
          <a:r>
            <a:rPr lang="es-ES" sz="1600" b="1" dirty="0" smtClean="0">
              <a:solidFill>
                <a:srgbClr val="00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creación de capacidades humanas e institucionales</a:t>
          </a:r>
          <a:endParaRPr lang="es-ES" sz="1600" b="1" dirty="0">
            <a:latin typeface="+mn-lt"/>
            <a:cs typeface="Times New Roman" panose="02020603050405020304" pitchFamily="18" charset="0"/>
          </a:endParaRPr>
        </a:p>
      </dgm:t>
    </dgm:pt>
    <dgm:pt modelId="{28EB1402-62BD-41A9-A556-E8C2CECF4D5F}" type="parTrans" cxnId="{83B8DC47-2CAD-417D-82A7-6E2B131BFB71}">
      <dgm:prSet/>
      <dgm:spPr/>
      <dgm:t>
        <a:bodyPr/>
        <a:lstStyle/>
        <a:p>
          <a:endParaRPr lang="es-ES" sz="1600" b="1">
            <a:latin typeface="+mn-lt"/>
          </a:endParaRPr>
        </a:p>
      </dgm:t>
    </dgm:pt>
    <dgm:pt modelId="{DD6FA67D-B9E6-41C5-88BD-7D6AD75AEEB0}" type="sibTrans" cxnId="{83B8DC47-2CAD-417D-82A7-6E2B131BFB71}">
      <dgm:prSet/>
      <dgm:spPr/>
      <dgm:t>
        <a:bodyPr/>
        <a:lstStyle/>
        <a:p>
          <a:endParaRPr lang="es-ES" sz="1600" b="1">
            <a:latin typeface="+mn-lt"/>
          </a:endParaRPr>
        </a:p>
      </dgm:t>
    </dgm:pt>
    <dgm:pt modelId="{919F2E8F-66D2-480C-9862-0B44E07C22E7}">
      <dgm:prSet custT="1"/>
      <dgm:spPr/>
      <dgm:t>
        <a:bodyPr/>
        <a:lstStyle/>
        <a:p>
          <a:r>
            <a:rPr lang="es-ES" sz="1600" b="1" dirty="0" smtClean="0">
              <a:solidFill>
                <a:srgbClr val="00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favorecer la seguridad alimentaria</a:t>
          </a:r>
          <a:endParaRPr lang="es-ES" sz="1600" b="1" dirty="0">
            <a:latin typeface="+mn-lt"/>
            <a:cs typeface="Times New Roman" panose="02020603050405020304" pitchFamily="18" charset="0"/>
          </a:endParaRPr>
        </a:p>
      </dgm:t>
    </dgm:pt>
    <dgm:pt modelId="{43EA03DB-0B99-4227-A0D4-44434E1D6511}" type="parTrans" cxnId="{9788B8D9-EA72-483C-9F25-10951740C5F7}">
      <dgm:prSet/>
      <dgm:spPr/>
      <dgm:t>
        <a:bodyPr/>
        <a:lstStyle/>
        <a:p>
          <a:endParaRPr lang="es-ES" sz="1600" b="1">
            <a:latin typeface="+mn-lt"/>
          </a:endParaRPr>
        </a:p>
      </dgm:t>
    </dgm:pt>
    <dgm:pt modelId="{EFA5213D-1075-408D-A5DA-B6A4BFA5CBEF}" type="sibTrans" cxnId="{9788B8D9-EA72-483C-9F25-10951740C5F7}">
      <dgm:prSet/>
      <dgm:spPr/>
      <dgm:t>
        <a:bodyPr/>
        <a:lstStyle/>
        <a:p>
          <a:endParaRPr lang="es-ES" sz="1600" b="1">
            <a:latin typeface="+mn-lt"/>
          </a:endParaRPr>
        </a:p>
      </dgm:t>
    </dgm:pt>
    <dgm:pt modelId="{339CA771-5E1A-42A5-9DCE-825E708F4DDF}" type="pres">
      <dgm:prSet presAssocID="{5818744E-3628-4D5F-B433-CEEE8D73E08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C32133A-AD5C-49CC-B855-ACC7050ACF46}" type="pres">
      <dgm:prSet presAssocID="{BF4C4715-7A2F-4E9A-8239-5CABC6BE1429}" presName="Name5" presStyleLbl="venn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A88E739-0C3B-48FA-A736-A268A459B437}" type="pres">
      <dgm:prSet presAssocID="{274492EE-E2FE-4185-BEC7-5B801B6C016A}" presName="space" presStyleCnt="0"/>
      <dgm:spPr/>
    </dgm:pt>
    <dgm:pt modelId="{38D7E30F-40C7-4B14-8AB8-16A7AD849AD4}" type="pres">
      <dgm:prSet presAssocID="{F736A4CC-7F4A-44CE-8262-2F45DBCEF386}" presName="Name5" presStyleLbl="vennNode1" presStyleIdx="1" presStyleCnt="8" custScaleX="129585" custScaleY="12766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6C1D65-8800-40A7-A71D-0509F093C33C}" type="pres">
      <dgm:prSet presAssocID="{06C47799-D0FE-473E-9023-837B756085CC}" presName="space" presStyleCnt="0"/>
      <dgm:spPr/>
    </dgm:pt>
    <dgm:pt modelId="{983BBCD8-F8AC-4391-AD61-446A93558578}" type="pres">
      <dgm:prSet presAssocID="{919F2E8F-66D2-480C-9862-0B44E07C22E7}" presName="Name5" presStyleLbl="vennNode1" presStyleIdx="2" presStyleCnt="8" custScaleX="188883" custScaleY="18176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5EB605D-2F40-4134-A39A-466FF3692F2C}" type="pres">
      <dgm:prSet presAssocID="{EFA5213D-1075-408D-A5DA-B6A4BFA5CBEF}" presName="space" presStyleCnt="0"/>
      <dgm:spPr/>
    </dgm:pt>
    <dgm:pt modelId="{C56F640F-1287-4CE6-A251-0164FDA1A794}" type="pres">
      <dgm:prSet presAssocID="{BBAA38FC-4A5C-4A95-A51F-53957A14A6DA}" presName="Name5" presStyleLbl="vennNode1" presStyleIdx="3" presStyleCnt="8" custScaleX="221380" custScaleY="20321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EB5405D-DA7C-4DF1-8532-8CA36F5CD9AB}" type="pres">
      <dgm:prSet presAssocID="{DD6FA67D-B9E6-41C5-88BD-7D6AD75AEEB0}" presName="space" presStyleCnt="0"/>
      <dgm:spPr/>
    </dgm:pt>
    <dgm:pt modelId="{19C0D3CD-4DCB-47E6-9C05-1BBB5F179EE4}" type="pres">
      <dgm:prSet presAssocID="{5F28B2D1-7BE1-43B0-938B-AC0F817D7247}" presName="Name5" presStyleLbl="vennNode1" presStyleIdx="4" presStyleCnt="8" custScaleX="144367" custScaleY="12795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90A427-545A-4D7A-AFE9-A69E481F6EE2}" type="pres">
      <dgm:prSet presAssocID="{9AAD9C78-E381-4758-97BA-D3D33895BFFC}" presName="space" presStyleCnt="0"/>
      <dgm:spPr/>
    </dgm:pt>
    <dgm:pt modelId="{89BD7B68-3599-4345-B576-D69F4FE6B23B}" type="pres">
      <dgm:prSet presAssocID="{1C19358E-780F-4764-84C3-C0DBD86C79CA}" presName="Name5" presStyleLbl="vennNode1" presStyleIdx="5" presStyleCnt="8" custScaleX="133291" custScaleY="12930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D139F7-E538-49CE-9728-785501C68D22}" type="pres">
      <dgm:prSet presAssocID="{72EB5E95-E425-49A4-9A19-836AC0A1EF83}" presName="space" presStyleCnt="0"/>
      <dgm:spPr/>
    </dgm:pt>
    <dgm:pt modelId="{4F3576DF-CA75-4047-963C-C6B935792DB4}" type="pres">
      <dgm:prSet presAssocID="{699FBE5F-6E39-42C5-A0F9-A77D4192D41B}" presName="Name5" presStyleLbl="vennNode1" presStyleIdx="6" presStyleCnt="8" custScaleX="251387" custScaleY="23049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787FB44-CE9D-42BF-86C5-BAF09FAB81EF}" type="pres">
      <dgm:prSet presAssocID="{5E52BE1D-6D75-4229-8ECA-9F05AD9A6435}" presName="space" presStyleCnt="0"/>
      <dgm:spPr/>
    </dgm:pt>
    <dgm:pt modelId="{86EFB27C-0718-4649-B2AC-F28955ED73BD}" type="pres">
      <dgm:prSet presAssocID="{B97D31C4-57CA-4F56-8513-138B9A08EC92}" presName="Name5" presStyleLbl="vennNode1" presStyleIdx="7" presStyleCnt="8" custScaleX="281151" custScaleY="26299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C00E16A-C140-4EBE-94F1-5A2918076A0A}" type="presOf" srcId="{699FBE5F-6E39-42C5-A0F9-A77D4192D41B}" destId="{4F3576DF-CA75-4047-963C-C6B935792DB4}" srcOrd="0" destOrd="0" presId="urn:microsoft.com/office/officeart/2005/8/layout/venn3"/>
    <dgm:cxn modelId="{9788B8D9-EA72-483C-9F25-10951740C5F7}" srcId="{5818744E-3628-4D5F-B433-CEEE8D73E08A}" destId="{919F2E8F-66D2-480C-9862-0B44E07C22E7}" srcOrd="2" destOrd="0" parTransId="{43EA03DB-0B99-4227-A0D4-44434E1D6511}" sibTransId="{EFA5213D-1075-408D-A5DA-B6A4BFA5CBEF}"/>
    <dgm:cxn modelId="{34CE581C-15DB-4956-8721-3E96ED52DBC2}" srcId="{5818744E-3628-4D5F-B433-CEEE8D73E08A}" destId="{5F28B2D1-7BE1-43B0-938B-AC0F817D7247}" srcOrd="4" destOrd="0" parTransId="{0DC6C1FE-0BA9-41F9-824F-31B249F86B46}" sibTransId="{9AAD9C78-E381-4758-97BA-D3D33895BFFC}"/>
    <dgm:cxn modelId="{83B8DC47-2CAD-417D-82A7-6E2B131BFB71}" srcId="{5818744E-3628-4D5F-B433-CEEE8D73E08A}" destId="{BBAA38FC-4A5C-4A95-A51F-53957A14A6DA}" srcOrd="3" destOrd="0" parTransId="{28EB1402-62BD-41A9-A556-E8C2CECF4D5F}" sibTransId="{DD6FA67D-B9E6-41C5-88BD-7D6AD75AEEB0}"/>
    <dgm:cxn modelId="{441F5CE1-F77E-4B8B-BFC3-8424CC50961A}" type="presOf" srcId="{1C19358E-780F-4764-84C3-C0DBD86C79CA}" destId="{89BD7B68-3599-4345-B576-D69F4FE6B23B}" srcOrd="0" destOrd="0" presId="urn:microsoft.com/office/officeart/2005/8/layout/venn3"/>
    <dgm:cxn modelId="{7AF90EBF-7A60-48DC-A19D-EA2DD333CFB0}" srcId="{5818744E-3628-4D5F-B433-CEEE8D73E08A}" destId="{699FBE5F-6E39-42C5-A0F9-A77D4192D41B}" srcOrd="6" destOrd="0" parTransId="{7B211A6F-4B59-4EF3-A993-99CFA96B0698}" sibTransId="{5E52BE1D-6D75-4229-8ECA-9F05AD9A6435}"/>
    <dgm:cxn modelId="{8C3E49D5-95FA-47AF-B5B3-84E378A66DE2}" type="presOf" srcId="{B97D31C4-57CA-4F56-8513-138B9A08EC92}" destId="{86EFB27C-0718-4649-B2AC-F28955ED73BD}" srcOrd="0" destOrd="0" presId="urn:microsoft.com/office/officeart/2005/8/layout/venn3"/>
    <dgm:cxn modelId="{BC592800-283E-475D-9749-A1BDB1FD2FF3}" type="presOf" srcId="{BBAA38FC-4A5C-4A95-A51F-53957A14A6DA}" destId="{C56F640F-1287-4CE6-A251-0164FDA1A794}" srcOrd="0" destOrd="0" presId="urn:microsoft.com/office/officeart/2005/8/layout/venn3"/>
    <dgm:cxn modelId="{25B320E1-C83E-4844-8A6E-9593D40DFF48}" srcId="{5818744E-3628-4D5F-B433-CEEE8D73E08A}" destId="{1C19358E-780F-4764-84C3-C0DBD86C79CA}" srcOrd="5" destOrd="0" parTransId="{B1C1ABF1-7B6E-4556-A28B-B1D0D5CBCFAC}" sibTransId="{72EB5E95-E425-49A4-9A19-836AC0A1EF83}"/>
    <dgm:cxn modelId="{9F3D938C-C039-4A81-B9C1-D05A1E76200A}" type="presOf" srcId="{F736A4CC-7F4A-44CE-8262-2F45DBCEF386}" destId="{38D7E30F-40C7-4B14-8AB8-16A7AD849AD4}" srcOrd="0" destOrd="0" presId="urn:microsoft.com/office/officeart/2005/8/layout/venn3"/>
    <dgm:cxn modelId="{BBB97C7C-DE5A-4B58-B30E-2DBEAB35DF19}" srcId="{5818744E-3628-4D5F-B433-CEEE8D73E08A}" destId="{B97D31C4-57CA-4F56-8513-138B9A08EC92}" srcOrd="7" destOrd="0" parTransId="{C69A969C-CD25-4E95-953B-5DA587132ADA}" sibTransId="{0977EFBD-A20F-41A5-A8A7-1FDEF3542953}"/>
    <dgm:cxn modelId="{AE2839D6-7F25-4EB7-A6A9-8D7BA0074067}" type="presOf" srcId="{5F28B2D1-7BE1-43B0-938B-AC0F817D7247}" destId="{19C0D3CD-4DCB-47E6-9C05-1BBB5F179EE4}" srcOrd="0" destOrd="0" presId="urn:microsoft.com/office/officeart/2005/8/layout/venn3"/>
    <dgm:cxn modelId="{8495023F-815B-4C0B-8F18-DE37DB357342}" type="presOf" srcId="{5818744E-3628-4D5F-B433-CEEE8D73E08A}" destId="{339CA771-5E1A-42A5-9DCE-825E708F4DDF}" srcOrd="0" destOrd="0" presId="urn:microsoft.com/office/officeart/2005/8/layout/venn3"/>
    <dgm:cxn modelId="{D065DA33-2C9E-4830-B06A-F43A83780FFE}" type="presOf" srcId="{BF4C4715-7A2F-4E9A-8239-5CABC6BE1429}" destId="{CC32133A-AD5C-49CC-B855-ACC7050ACF46}" srcOrd="0" destOrd="0" presId="urn:microsoft.com/office/officeart/2005/8/layout/venn3"/>
    <dgm:cxn modelId="{D9E754C4-E32B-494C-8EBB-AE2D40487392}" srcId="{5818744E-3628-4D5F-B433-CEEE8D73E08A}" destId="{BF4C4715-7A2F-4E9A-8239-5CABC6BE1429}" srcOrd="0" destOrd="0" parTransId="{A25F58C8-7FDA-4160-84A6-61AA46E15128}" sibTransId="{274492EE-E2FE-4185-BEC7-5B801B6C016A}"/>
    <dgm:cxn modelId="{8EF76F3B-3157-4776-83BE-2429582609C8}" srcId="{5818744E-3628-4D5F-B433-CEEE8D73E08A}" destId="{F736A4CC-7F4A-44CE-8262-2F45DBCEF386}" srcOrd="1" destOrd="0" parTransId="{5ED9A851-B77D-4139-B3DD-F14DCC780306}" sibTransId="{06C47799-D0FE-473E-9023-837B756085CC}"/>
    <dgm:cxn modelId="{82B38ED4-277A-4CC2-9320-C4B63D462A22}" type="presOf" srcId="{919F2E8F-66D2-480C-9862-0B44E07C22E7}" destId="{983BBCD8-F8AC-4391-AD61-446A93558578}" srcOrd="0" destOrd="0" presId="urn:microsoft.com/office/officeart/2005/8/layout/venn3"/>
    <dgm:cxn modelId="{9AB7224C-638B-4771-809E-850C3756E65B}" type="presParOf" srcId="{339CA771-5E1A-42A5-9DCE-825E708F4DDF}" destId="{CC32133A-AD5C-49CC-B855-ACC7050ACF46}" srcOrd="0" destOrd="0" presId="urn:microsoft.com/office/officeart/2005/8/layout/venn3"/>
    <dgm:cxn modelId="{EC020042-D8E8-40A6-A1F8-7E5AF07CCB6D}" type="presParOf" srcId="{339CA771-5E1A-42A5-9DCE-825E708F4DDF}" destId="{2A88E739-0C3B-48FA-A736-A268A459B437}" srcOrd="1" destOrd="0" presId="urn:microsoft.com/office/officeart/2005/8/layout/venn3"/>
    <dgm:cxn modelId="{37E285BC-6490-464A-B8AE-34DBB3E2B210}" type="presParOf" srcId="{339CA771-5E1A-42A5-9DCE-825E708F4DDF}" destId="{38D7E30F-40C7-4B14-8AB8-16A7AD849AD4}" srcOrd="2" destOrd="0" presId="urn:microsoft.com/office/officeart/2005/8/layout/venn3"/>
    <dgm:cxn modelId="{A56697CE-ABF7-4EAE-A9F4-6403D076F7F8}" type="presParOf" srcId="{339CA771-5E1A-42A5-9DCE-825E708F4DDF}" destId="{606C1D65-8800-40A7-A71D-0509F093C33C}" srcOrd="3" destOrd="0" presId="urn:microsoft.com/office/officeart/2005/8/layout/venn3"/>
    <dgm:cxn modelId="{D9AF3E3B-EDF3-4D42-B7A5-1D098D2B1C3D}" type="presParOf" srcId="{339CA771-5E1A-42A5-9DCE-825E708F4DDF}" destId="{983BBCD8-F8AC-4391-AD61-446A93558578}" srcOrd="4" destOrd="0" presId="urn:microsoft.com/office/officeart/2005/8/layout/venn3"/>
    <dgm:cxn modelId="{8E8118B2-6F5C-4070-8B0F-6AC24855D343}" type="presParOf" srcId="{339CA771-5E1A-42A5-9DCE-825E708F4DDF}" destId="{15EB605D-2F40-4134-A39A-466FF3692F2C}" srcOrd="5" destOrd="0" presId="urn:microsoft.com/office/officeart/2005/8/layout/venn3"/>
    <dgm:cxn modelId="{BE7D68F4-9518-4072-BC19-6F9C78BD195C}" type="presParOf" srcId="{339CA771-5E1A-42A5-9DCE-825E708F4DDF}" destId="{C56F640F-1287-4CE6-A251-0164FDA1A794}" srcOrd="6" destOrd="0" presId="urn:microsoft.com/office/officeart/2005/8/layout/venn3"/>
    <dgm:cxn modelId="{C3A39021-6BF0-4F28-B196-20DCB27F803D}" type="presParOf" srcId="{339CA771-5E1A-42A5-9DCE-825E708F4DDF}" destId="{CEB5405D-DA7C-4DF1-8532-8CA36F5CD9AB}" srcOrd="7" destOrd="0" presId="urn:microsoft.com/office/officeart/2005/8/layout/venn3"/>
    <dgm:cxn modelId="{981CD3B4-581D-4A29-8D91-CEE8355DE0A1}" type="presParOf" srcId="{339CA771-5E1A-42A5-9DCE-825E708F4DDF}" destId="{19C0D3CD-4DCB-47E6-9C05-1BBB5F179EE4}" srcOrd="8" destOrd="0" presId="urn:microsoft.com/office/officeart/2005/8/layout/venn3"/>
    <dgm:cxn modelId="{0262B1E9-0002-467E-BC11-8B0F996629DB}" type="presParOf" srcId="{339CA771-5E1A-42A5-9DCE-825E708F4DDF}" destId="{9390A427-545A-4D7A-AFE9-A69E481F6EE2}" srcOrd="9" destOrd="0" presId="urn:microsoft.com/office/officeart/2005/8/layout/venn3"/>
    <dgm:cxn modelId="{82EEAB90-596E-4203-B055-CC09EA111111}" type="presParOf" srcId="{339CA771-5E1A-42A5-9DCE-825E708F4DDF}" destId="{89BD7B68-3599-4345-B576-D69F4FE6B23B}" srcOrd="10" destOrd="0" presId="urn:microsoft.com/office/officeart/2005/8/layout/venn3"/>
    <dgm:cxn modelId="{91A063C6-15DE-471E-9D49-7FEF62C44620}" type="presParOf" srcId="{339CA771-5E1A-42A5-9DCE-825E708F4DDF}" destId="{1AD139F7-E538-49CE-9728-785501C68D22}" srcOrd="11" destOrd="0" presId="urn:microsoft.com/office/officeart/2005/8/layout/venn3"/>
    <dgm:cxn modelId="{2624CAB2-776A-41B8-A87B-593509AA2438}" type="presParOf" srcId="{339CA771-5E1A-42A5-9DCE-825E708F4DDF}" destId="{4F3576DF-CA75-4047-963C-C6B935792DB4}" srcOrd="12" destOrd="0" presId="urn:microsoft.com/office/officeart/2005/8/layout/venn3"/>
    <dgm:cxn modelId="{B2A7B996-D9A6-4F53-A848-E17E31E3D1BA}" type="presParOf" srcId="{339CA771-5E1A-42A5-9DCE-825E708F4DDF}" destId="{C787FB44-CE9D-42BF-86C5-BAF09FAB81EF}" srcOrd="13" destOrd="0" presId="urn:microsoft.com/office/officeart/2005/8/layout/venn3"/>
    <dgm:cxn modelId="{DF5D662B-E37F-42C3-8099-9F6CF0BCEA15}" type="presParOf" srcId="{339CA771-5E1A-42A5-9DCE-825E708F4DDF}" destId="{86EFB27C-0718-4649-B2AC-F28955ED73BD}" srcOrd="1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AA866A1-1CF9-4EB2-9904-3970C503849C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87C8DE1B-1E34-4F86-BBD7-F58A2C82F8DE}">
      <dgm:prSet phldrT="[Texto]"/>
      <dgm:spPr/>
      <dgm:t>
        <a:bodyPr/>
        <a:lstStyle/>
        <a:p>
          <a:r>
            <a:rPr lang="x-none" dirty="0" smtClean="0"/>
            <a:t>1728</a:t>
          </a:r>
          <a:endParaRPr lang="es-ES" dirty="0"/>
        </a:p>
      </dgm:t>
    </dgm:pt>
    <dgm:pt modelId="{B6E7F770-0C93-46DA-A6EB-808719151476}" type="parTrans" cxnId="{584E367E-D26B-4B54-8855-832834E3BBC9}">
      <dgm:prSet/>
      <dgm:spPr/>
      <dgm:t>
        <a:bodyPr/>
        <a:lstStyle/>
        <a:p>
          <a:endParaRPr lang="es-ES"/>
        </a:p>
      </dgm:t>
    </dgm:pt>
    <dgm:pt modelId="{6277B14F-4083-4581-9F6B-DC6A44AF22C7}" type="sibTrans" cxnId="{584E367E-D26B-4B54-8855-832834E3BBC9}">
      <dgm:prSet/>
      <dgm:spPr/>
      <dgm:t>
        <a:bodyPr/>
        <a:lstStyle/>
        <a:p>
          <a:endParaRPr lang="es-ES"/>
        </a:p>
      </dgm:t>
    </dgm:pt>
    <dgm:pt modelId="{E3A58DA4-C7D7-45CC-90C1-3FF3E4DBA1FC}">
      <dgm:prSet phldrT="[Texto]"/>
      <dgm:spPr/>
      <dgm:t>
        <a:bodyPr/>
        <a:lstStyle/>
        <a:p>
          <a:r>
            <a:rPr lang="x-none" dirty="0" smtClean="0"/>
            <a:t>1947</a:t>
          </a:r>
          <a:endParaRPr lang="es-ES" dirty="0"/>
        </a:p>
      </dgm:t>
    </dgm:pt>
    <dgm:pt modelId="{5EAEE93D-F1E1-4516-A797-A8A9B804B5FB}" type="parTrans" cxnId="{1C44FA31-0F8C-4055-B919-A34A43C54610}">
      <dgm:prSet/>
      <dgm:spPr/>
      <dgm:t>
        <a:bodyPr/>
        <a:lstStyle/>
        <a:p>
          <a:endParaRPr lang="es-ES"/>
        </a:p>
      </dgm:t>
    </dgm:pt>
    <dgm:pt modelId="{330D90A2-6277-42A4-BDDD-277FCFA6BCBE}" type="sibTrans" cxnId="{1C44FA31-0F8C-4055-B919-A34A43C54610}">
      <dgm:prSet/>
      <dgm:spPr/>
      <dgm:t>
        <a:bodyPr/>
        <a:lstStyle/>
        <a:p>
          <a:endParaRPr lang="es-ES"/>
        </a:p>
      </dgm:t>
    </dgm:pt>
    <dgm:pt modelId="{FE5F2CF5-075D-45D1-9610-90F68B26FDFE}">
      <dgm:prSet phldrT="[Texto]"/>
      <dgm:spPr/>
      <dgm:t>
        <a:bodyPr/>
        <a:lstStyle/>
        <a:p>
          <a:r>
            <a:rPr lang="x-none" dirty="0" smtClean="0"/>
            <a:t>1952</a:t>
          </a:r>
          <a:endParaRPr lang="es-ES" dirty="0"/>
        </a:p>
      </dgm:t>
    </dgm:pt>
    <dgm:pt modelId="{3AA69645-E41B-4121-B032-53305F8B0D3A}" type="parTrans" cxnId="{F9C0A340-49E1-49A3-99BC-2C7A9AFA57E9}">
      <dgm:prSet/>
      <dgm:spPr/>
      <dgm:t>
        <a:bodyPr/>
        <a:lstStyle/>
        <a:p>
          <a:endParaRPr lang="es-ES"/>
        </a:p>
      </dgm:t>
    </dgm:pt>
    <dgm:pt modelId="{0D71A5E7-F299-4C90-A379-1AA073CCC252}" type="sibTrans" cxnId="{F9C0A340-49E1-49A3-99BC-2C7A9AFA57E9}">
      <dgm:prSet/>
      <dgm:spPr/>
      <dgm:t>
        <a:bodyPr/>
        <a:lstStyle/>
        <a:p>
          <a:endParaRPr lang="es-ES"/>
        </a:p>
      </dgm:t>
    </dgm:pt>
    <dgm:pt modelId="{EBD668C7-8701-468B-9620-0A1A85D8AB5B}">
      <dgm:prSet phldrT="[Texto]"/>
      <dgm:spPr/>
      <dgm:t>
        <a:bodyPr/>
        <a:lstStyle/>
        <a:p>
          <a:r>
            <a:rPr lang="x-none" dirty="0" smtClean="0"/>
            <a:t>1964</a:t>
          </a:r>
          <a:endParaRPr lang="es-ES" dirty="0"/>
        </a:p>
      </dgm:t>
    </dgm:pt>
    <dgm:pt modelId="{EF3D3145-4AAD-4986-B4A5-9DF65C909278}" type="parTrans" cxnId="{9CE359EC-CE59-4322-AAB8-02D077F5D1C9}">
      <dgm:prSet/>
      <dgm:spPr/>
      <dgm:t>
        <a:bodyPr/>
        <a:lstStyle/>
        <a:p>
          <a:endParaRPr lang="es-ES"/>
        </a:p>
      </dgm:t>
    </dgm:pt>
    <dgm:pt modelId="{CD27F77F-EEB2-4D3C-8AA7-41D0E0AA9385}" type="sibTrans" cxnId="{9CE359EC-CE59-4322-AAB8-02D077F5D1C9}">
      <dgm:prSet/>
      <dgm:spPr/>
      <dgm:t>
        <a:bodyPr/>
        <a:lstStyle/>
        <a:p>
          <a:endParaRPr lang="es-ES"/>
        </a:p>
      </dgm:t>
    </dgm:pt>
    <dgm:pt modelId="{768169F7-9EA9-4C0B-8ADA-CC8AADECD2E0}" type="pres">
      <dgm:prSet presAssocID="{BAA866A1-1CF9-4EB2-9904-3970C503849C}" presName="Name0" presStyleCnt="0">
        <dgm:presLayoutVars>
          <dgm:dir/>
          <dgm:resizeHandles val="exact"/>
        </dgm:presLayoutVars>
      </dgm:prSet>
      <dgm:spPr/>
    </dgm:pt>
    <dgm:pt modelId="{FAFD797A-829F-40E3-9CD5-AB4CF30F2539}" type="pres">
      <dgm:prSet presAssocID="{BAA866A1-1CF9-4EB2-9904-3970C503849C}" presName="fgShape" presStyleLbl="fgShp" presStyleIdx="0" presStyleCnt="1"/>
      <dgm:spPr/>
    </dgm:pt>
    <dgm:pt modelId="{4CA053E9-B93D-40FD-94A6-6C950E6673ED}" type="pres">
      <dgm:prSet presAssocID="{BAA866A1-1CF9-4EB2-9904-3970C503849C}" presName="linComp" presStyleCnt="0"/>
      <dgm:spPr/>
    </dgm:pt>
    <dgm:pt modelId="{C1B7C63B-E932-469E-9000-22ED9678E6E0}" type="pres">
      <dgm:prSet presAssocID="{87C8DE1B-1E34-4F86-BBD7-F58A2C82F8DE}" presName="compNode" presStyleCnt="0"/>
      <dgm:spPr/>
    </dgm:pt>
    <dgm:pt modelId="{765CB4EC-F07D-4501-8141-0BC81C8B96DC}" type="pres">
      <dgm:prSet presAssocID="{87C8DE1B-1E34-4F86-BBD7-F58A2C82F8DE}" presName="bkgdShape" presStyleLbl="node1" presStyleIdx="0" presStyleCnt="4"/>
      <dgm:spPr/>
      <dgm:t>
        <a:bodyPr/>
        <a:lstStyle/>
        <a:p>
          <a:endParaRPr lang="es-ES"/>
        </a:p>
      </dgm:t>
    </dgm:pt>
    <dgm:pt modelId="{23EEDFB7-916B-4CC1-80B5-879B55B6F278}" type="pres">
      <dgm:prSet presAssocID="{87C8DE1B-1E34-4F86-BBD7-F58A2C82F8DE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E293C7E-5DE1-4752-B4D7-EF2E1516BF5B}" type="pres">
      <dgm:prSet presAssocID="{87C8DE1B-1E34-4F86-BBD7-F58A2C82F8DE}" presName="invisiNode" presStyleLbl="node1" presStyleIdx="0" presStyleCnt="4"/>
      <dgm:spPr/>
    </dgm:pt>
    <dgm:pt modelId="{0B88BE91-DB0B-4FDF-B636-1E4721BCE00D}" type="pres">
      <dgm:prSet presAssocID="{87C8DE1B-1E34-4F86-BBD7-F58A2C82F8DE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  <dgm:pt modelId="{8757EFC8-84ED-4CF4-9F8D-5F012B74E531}" type="pres">
      <dgm:prSet presAssocID="{6277B14F-4083-4581-9F6B-DC6A44AF22C7}" presName="sibTrans" presStyleLbl="sibTrans2D1" presStyleIdx="0" presStyleCnt="0"/>
      <dgm:spPr/>
      <dgm:t>
        <a:bodyPr/>
        <a:lstStyle/>
        <a:p>
          <a:endParaRPr lang="es-ES"/>
        </a:p>
      </dgm:t>
    </dgm:pt>
    <dgm:pt modelId="{73E9D618-8012-4645-B84A-9E778355013A}" type="pres">
      <dgm:prSet presAssocID="{E3A58DA4-C7D7-45CC-90C1-3FF3E4DBA1FC}" presName="compNode" presStyleCnt="0"/>
      <dgm:spPr/>
    </dgm:pt>
    <dgm:pt modelId="{58B0629A-A79D-4E10-AE84-32D6C059D7A9}" type="pres">
      <dgm:prSet presAssocID="{E3A58DA4-C7D7-45CC-90C1-3FF3E4DBA1FC}" presName="bkgdShape" presStyleLbl="node1" presStyleIdx="1" presStyleCnt="4"/>
      <dgm:spPr/>
      <dgm:t>
        <a:bodyPr/>
        <a:lstStyle/>
        <a:p>
          <a:endParaRPr lang="es-ES"/>
        </a:p>
      </dgm:t>
    </dgm:pt>
    <dgm:pt modelId="{71997EF8-F752-45BD-8641-8D7DFD002A58}" type="pres">
      <dgm:prSet presAssocID="{E3A58DA4-C7D7-45CC-90C1-3FF3E4DBA1FC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787DD3E-A805-4868-94DA-4393238E2BB1}" type="pres">
      <dgm:prSet presAssocID="{E3A58DA4-C7D7-45CC-90C1-3FF3E4DBA1FC}" presName="invisiNode" presStyleLbl="node1" presStyleIdx="1" presStyleCnt="4"/>
      <dgm:spPr/>
    </dgm:pt>
    <dgm:pt modelId="{E143D28D-D78B-486A-B868-B7097D322E04}" type="pres">
      <dgm:prSet presAssocID="{E3A58DA4-C7D7-45CC-90C1-3FF3E4DBA1FC}" presName="imagNod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2000" r="-52000"/>
          </a:stretch>
        </a:blipFill>
      </dgm:spPr>
    </dgm:pt>
    <dgm:pt modelId="{EA6F8D41-07E7-476F-968A-84DD526F6F18}" type="pres">
      <dgm:prSet presAssocID="{330D90A2-6277-42A4-BDDD-277FCFA6BCBE}" presName="sibTrans" presStyleLbl="sibTrans2D1" presStyleIdx="0" presStyleCnt="0"/>
      <dgm:spPr/>
      <dgm:t>
        <a:bodyPr/>
        <a:lstStyle/>
        <a:p>
          <a:endParaRPr lang="es-ES"/>
        </a:p>
      </dgm:t>
    </dgm:pt>
    <dgm:pt modelId="{FC3A1C89-7999-4CF2-A1FB-D73C915458C6}" type="pres">
      <dgm:prSet presAssocID="{FE5F2CF5-075D-45D1-9610-90F68B26FDFE}" presName="compNode" presStyleCnt="0"/>
      <dgm:spPr/>
    </dgm:pt>
    <dgm:pt modelId="{80711166-135F-4F5D-AAA2-EB09EE8C5985}" type="pres">
      <dgm:prSet presAssocID="{FE5F2CF5-075D-45D1-9610-90F68B26FDFE}" presName="bkgdShape" presStyleLbl="node1" presStyleIdx="2" presStyleCnt="4"/>
      <dgm:spPr/>
      <dgm:t>
        <a:bodyPr/>
        <a:lstStyle/>
        <a:p>
          <a:endParaRPr lang="es-ES"/>
        </a:p>
      </dgm:t>
    </dgm:pt>
    <dgm:pt modelId="{99CFAAD2-E238-4BF9-B073-28BBD251413F}" type="pres">
      <dgm:prSet presAssocID="{FE5F2CF5-075D-45D1-9610-90F68B26FDFE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FE90103-E7BF-4A1D-89E0-9CA8F5A45BAA}" type="pres">
      <dgm:prSet presAssocID="{FE5F2CF5-075D-45D1-9610-90F68B26FDFE}" presName="invisiNode" presStyleLbl="node1" presStyleIdx="2" presStyleCnt="4"/>
      <dgm:spPr/>
    </dgm:pt>
    <dgm:pt modelId="{B8F1F2FF-D22D-44BF-AE14-2943659915C6}" type="pres">
      <dgm:prSet presAssocID="{FE5F2CF5-075D-45D1-9610-90F68B26FDFE}" presName="imagNod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</dgm:spPr>
    </dgm:pt>
    <dgm:pt modelId="{82F4F16F-1549-44C6-A0C5-FD21A4195CDE}" type="pres">
      <dgm:prSet presAssocID="{0D71A5E7-F299-4C90-A379-1AA073CCC252}" presName="sibTrans" presStyleLbl="sibTrans2D1" presStyleIdx="0" presStyleCnt="0"/>
      <dgm:spPr/>
      <dgm:t>
        <a:bodyPr/>
        <a:lstStyle/>
        <a:p>
          <a:endParaRPr lang="es-ES"/>
        </a:p>
      </dgm:t>
    </dgm:pt>
    <dgm:pt modelId="{E6827D9D-0907-46CB-8FD9-F7019EC06996}" type="pres">
      <dgm:prSet presAssocID="{EBD668C7-8701-468B-9620-0A1A85D8AB5B}" presName="compNode" presStyleCnt="0"/>
      <dgm:spPr/>
    </dgm:pt>
    <dgm:pt modelId="{43783C0B-F2A1-498F-8F33-57D155272EAF}" type="pres">
      <dgm:prSet presAssocID="{EBD668C7-8701-468B-9620-0A1A85D8AB5B}" presName="bkgdShape" presStyleLbl="node1" presStyleIdx="3" presStyleCnt="4"/>
      <dgm:spPr/>
      <dgm:t>
        <a:bodyPr/>
        <a:lstStyle/>
        <a:p>
          <a:endParaRPr lang="es-ES"/>
        </a:p>
      </dgm:t>
    </dgm:pt>
    <dgm:pt modelId="{7BAA4BD4-C8AA-47C8-B759-EA16C400D28D}" type="pres">
      <dgm:prSet presAssocID="{EBD668C7-8701-468B-9620-0A1A85D8AB5B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3B3CB87-D89A-47AF-82A2-064CE4ECBC22}" type="pres">
      <dgm:prSet presAssocID="{EBD668C7-8701-468B-9620-0A1A85D8AB5B}" presName="invisiNode" presStyleLbl="node1" presStyleIdx="3" presStyleCnt="4"/>
      <dgm:spPr/>
    </dgm:pt>
    <dgm:pt modelId="{A10EAA23-ADEE-482B-B191-5034D4929033}" type="pres">
      <dgm:prSet presAssocID="{EBD668C7-8701-468B-9620-0A1A85D8AB5B}" presName="imagNod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</dgm:pt>
  </dgm:ptLst>
  <dgm:cxnLst>
    <dgm:cxn modelId="{EF3DB4E7-CBBC-4D0B-BD28-7CCDEFD756BA}" type="presOf" srcId="{6277B14F-4083-4581-9F6B-DC6A44AF22C7}" destId="{8757EFC8-84ED-4CF4-9F8D-5F012B74E531}" srcOrd="0" destOrd="0" presId="urn:microsoft.com/office/officeart/2005/8/layout/hList7"/>
    <dgm:cxn modelId="{A49C5431-3686-4EEA-B63F-399DEB2A17A4}" type="presOf" srcId="{87C8DE1B-1E34-4F86-BBD7-F58A2C82F8DE}" destId="{765CB4EC-F07D-4501-8141-0BC81C8B96DC}" srcOrd="0" destOrd="0" presId="urn:microsoft.com/office/officeart/2005/8/layout/hList7"/>
    <dgm:cxn modelId="{F9C0A340-49E1-49A3-99BC-2C7A9AFA57E9}" srcId="{BAA866A1-1CF9-4EB2-9904-3970C503849C}" destId="{FE5F2CF5-075D-45D1-9610-90F68B26FDFE}" srcOrd="2" destOrd="0" parTransId="{3AA69645-E41B-4121-B032-53305F8B0D3A}" sibTransId="{0D71A5E7-F299-4C90-A379-1AA073CCC252}"/>
    <dgm:cxn modelId="{8911AD7D-B8A2-4332-9D0B-0C23CA066045}" type="presOf" srcId="{EBD668C7-8701-468B-9620-0A1A85D8AB5B}" destId="{7BAA4BD4-C8AA-47C8-B759-EA16C400D28D}" srcOrd="1" destOrd="0" presId="urn:microsoft.com/office/officeart/2005/8/layout/hList7"/>
    <dgm:cxn modelId="{C7A22752-A6E8-4A1B-BC1D-9E9158C05C0C}" type="presOf" srcId="{FE5F2CF5-075D-45D1-9610-90F68B26FDFE}" destId="{99CFAAD2-E238-4BF9-B073-28BBD251413F}" srcOrd="1" destOrd="0" presId="urn:microsoft.com/office/officeart/2005/8/layout/hList7"/>
    <dgm:cxn modelId="{9CE359EC-CE59-4322-AAB8-02D077F5D1C9}" srcId="{BAA866A1-1CF9-4EB2-9904-3970C503849C}" destId="{EBD668C7-8701-468B-9620-0A1A85D8AB5B}" srcOrd="3" destOrd="0" parTransId="{EF3D3145-4AAD-4986-B4A5-9DF65C909278}" sibTransId="{CD27F77F-EEB2-4D3C-8AA7-41D0E0AA9385}"/>
    <dgm:cxn modelId="{8265B3A9-B930-4350-A39B-6C4EC800A87D}" type="presOf" srcId="{EBD668C7-8701-468B-9620-0A1A85D8AB5B}" destId="{43783C0B-F2A1-498F-8F33-57D155272EAF}" srcOrd="0" destOrd="0" presId="urn:microsoft.com/office/officeart/2005/8/layout/hList7"/>
    <dgm:cxn modelId="{F720093D-7230-4BE2-A563-D1C1FBB633DA}" type="presOf" srcId="{FE5F2CF5-075D-45D1-9610-90F68B26FDFE}" destId="{80711166-135F-4F5D-AAA2-EB09EE8C5985}" srcOrd="0" destOrd="0" presId="urn:microsoft.com/office/officeart/2005/8/layout/hList7"/>
    <dgm:cxn modelId="{49D34C3D-2D50-457B-A502-E57EBED049FA}" type="presOf" srcId="{0D71A5E7-F299-4C90-A379-1AA073CCC252}" destId="{82F4F16F-1549-44C6-A0C5-FD21A4195CDE}" srcOrd="0" destOrd="0" presId="urn:microsoft.com/office/officeart/2005/8/layout/hList7"/>
    <dgm:cxn modelId="{584E367E-D26B-4B54-8855-832834E3BBC9}" srcId="{BAA866A1-1CF9-4EB2-9904-3970C503849C}" destId="{87C8DE1B-1E34-4F86-BBD7-F58A2C82F8DE}" srcOrd="0" destOrd="0" parTransId="{B6E7F770-0C93-46DA-A6EB-808719151476}" sibTransId="{6277B14F-4083-4581-9F6B-DC6A44AF22C7}"/>
    <dgm:cxn modelId="{7A949F68-60BD-4A0F-A5EC-086BED5E36B8}" type="presOf" srcId="{E3A58DA4-C7D7-45CC-90C1-3FF3E4DBA1FC}" destId="{71997EF8-F752-45BD-8641-8D7DFD002A58}" srcOrd="1" destOrd="0" presId="urn:microsoft.com/office/officeart/2005/8/layout/hList7"/>
    <dgm:cxn modelId="{1C44FA31-0F8C-4055-B919-A34A43C54610}" srcId="{BAA866A1-1CF9-4EB2-9904-3970C503849C}" destId="{E3A58DA4-C7D7-45CC-90C1-3FF3E4DBA1FC}" srcOrd="1" destOrd="0" parTransId="{5EAEE93D-F1E1-4516-A797-A8A9B804B5FB}" sibTransId="{330D90A2-6277-42A4-BDDD-277FCFA6BCBE}"/>
    <dgm:cxn modelId="{982FED54-BFE8-4F7C-910E-1C7225A0495C}" type="presOf" srcId="{330D90A2-6277-42A4-BDDD-277FCFA6BCBE}" destId="{EA6F8D41-07E7-476F-968A-84DD526F6F18}" srcOrd="0" destOrd="0" presId="urn:microsoft.com/office/officeart/2005/8/layout/hList7"/>
    <dgm:cxn modelId="{BCEBFAD2-9B0B-4992-B31C-2CDB229724CA}" type="presOf" srcId="{BAA866A1-1CF9-4EB2-9904-3970C503849C}" destId="{768169F7-9EA9-4C0B-8ADA-CC8AADECD2E0}" srcOrd="0" destOrd="0" presId="urn:microsoft.com/office/officeart/2005/8/layout/hList7"/>
    <dgm:cxn modelId="{E524BABD-BE5A-47EB-93A9-4118CB104700}" type="presOf" srcId="{87C8DE1B-1E34-4F86-BBD7-F58A2C82F8DE}" destId="{23EEDFB7-916B-4CC1-80B5-879B55B6F278}" srcOrd="1" destOrd="0" presId="urn:microsoft.com/office/officeart/2005/8/layout/hList7"/>
    <dgm:cxn modelId="{BA3DF42E-7C64-4699-B1B5-9B815F027EDC}" type="presOf" srcId="{E3A58DA4-C7D7-45CC-90C1-3FF3E4DBA1FC}" destId="{58B0629A-A79D-4E10-AE84-32D6C059D7A9}" srcOrd="0" destOrd="0" presId="urn:microsoft.com/office/officeart/2005/8/layout/hList7"/>
    <dgm:cxn modelId="{B98482E1-44D3-4A30-BD7F-EB6A31B8BF6F}" type="presParOf" srcId="{768169F7-9EA9-4C0B-8ADA-CC8AADECD2E0}" destId="{FAFD797A-829F-40E3-9CD5-AB4CF30F2539}" srcOrd="0" destOrd="0" presId="urn:microsoft.com/office/officeart/2005/8/layout/hList7"/>
    <dgm:cxn modelId="{60A54ACA-6FBD-431F-94E4-77C668CEDD2C}" type="presParOf" srcId="{768169F7-9EA9-4C0B-8ADA-CC8AADECD2E0}" destId="{4CA053E9-B93D-40FD-94A6-6C950E6673ED}" srcOrd="1" destOrd="0" presId="urn:microsoft.com/office/officeart/2005/8/layout/hList7"/>
    <dgm:cxn modelId="{D7F189EA-A1FE-4A35-BF08-CBC89A0D84D6}" type="presParOf" srcId="{4CA053E9-B93D-40FD-94A6-6C950E6673ED}" destId="{C1B7C63B-E932-469E-9000-22ED9678E6E0}" srcOrd="0" destOrd="0" presId="urn:microsoft.com/office/officeart/2005/8/layout/hList7"/>
    <dgm:cxn modelId="{1E72B38B-433A-4B05-8025-C30CC3CFADD6}" type="presParOf" srcId="{C1B7C63B-E932-469E-9000-22ED9678E6E0}" destId="{765CB4EC-F07D-4501-8141-0BC81C8B96DC}" srcOrd="0" destOrd="0" presId="urn:microsoft.com/office/officeart/2005/8/layout/hList7"/>
    <dgm:cxn modelId="{23556AF7-0496-40F0-95F9-F4E23B70F217}" type="presParOf" srcId="{C1B7C63B-E932-469E-9000-22ED9678E6E0}" destId="{23EEDFB7-916B-4CC1-80B5-879B55B6F278}" srcOrd="1" destOrd="0" presId="urn:microsoft.com/office/officeart/2005/8/layout/hList7"/>
    <dgm:cxn modelId="{8484CB67-FF0A-4682-A52C-8EA525B23AB2}" type="presParOf" srcId="{C1B7C63B-E932-469E-9000-22ED9678E6E0}" destId="{AE293C7E-5DE1-4752-B4D7-EF2E1516BF5B}" srcOrd="2" destOrd="0" presId="urn:microsoft.com/office/officeart/2005/8/layout/hList7"/>
    <dgm:cxn modelId="{6C46E715-A73B-42B2-B696-431CB11AE2F0}" type="presParOf" srcId="{C1B7C63B-E932-469E-9000-22ED9678E6E0}" destId="{0B88BE91-DB0B-4FDF-B636-1E4721BCE00D}" srcOrd="3" destOrd="0" presId="urn:microsoft.com/office/officeart/2005/8/layout/hList7"/>
    <dgm:cxn modelId="{CD189FF6-6290-4F20-A70C-EDD06780F79E}" type="presParOf" srcId="{4CA053E9-B93D-40FD-94A6-6C950E6673ED}" destId="{8757EFC8-84ED-4CF4-9F8D-5F012B74E531}" srcOrd="1" destOrd="0" presId="urn:microsoft.com/office/officeart/2005/8/layout/hList7"/>
    <dgm:cxn modelId="{6D1E614E-17E6-401B-9A40-510F16011814}" type="presParOf" srcId="{4CA053E9-B93D-40FD-94A6-6C950E6673ED}" destId="{73E9D618-8012-4645-B84A-9E778355013A}" srcOrd="2" destOrd="0" presId="urn:microsoft.com/office/officeart/2005/8/layout/hList7"/>
    <dgm:cxn modelId="{A6F8665D-984F-4662-AD56-E830DC390C80}" type="presParOf" srcId="{73E9D618-8012-4645-B84A-9E778355013A}" destId="{58B0629A-A79D-4E10-AE84-32D6C059D7A9}" srcOrd="0" destOrd="0" presId="urn:microsoft.com/office/officeart/2005/8/layout/hList7"/>
    <dgm:cxn modelId="{1A5EF96A-787F-49B8-A6F6-07D5108B2A0C}" type="presParOf" srcId="{73E9D618-8012-4645-B84A-9E778355013A}" destId="{71997EF8-F752-45BD-8641-8D7DFD002A58}" srcOrd="1" destOrd="0" presId="urn:microsoft.com/office/officeart/2005/8/layout/hList7"/>
    <dgm:cxn modelId="{9522636B-11A7-46F0-978A-589ECD17BCD0}" type="presParOf" srcId="{73E9D618-8012-4645-B84A-9E778355013A}" destId="{6787DD3E-A805-4868-94DA-4393238E2BB1}" srcOrd="2" destOrd="0" presId="urn:microsoft.com/office/officeart/2005/8/layout/hList7"/>
    <dgm:cxn modelId="{93948187-CD38-47B4-8541-C0FF16857DD2}" type="presParOf" srcId="{73E9D618-8012-4645-B84A-9E778355013A}" destId="{E143D28D-D78B-486A-B868-B7097D322E04}" srcOrd="3" destOrd="0" presId="urn:microsoft.com/office/officeart/2005/8/layout/hList7"/>
    <dgm:cxn modelId="{09E19B08-3B7D-4BF2-AC64-6AF80B932F8B}" type="presParOf" srcId="{4CA053E9-B93D-40FD-94A6-6C950E6673ED}" destId="{EA6F8D41-07E7-476F-968A-84DD526F6F18}" srcOrd="3" destOrd="0" presId="urn:microsoft.com/office/officeart/2005/8/layout/hList7"/>
    <dgm:cxn modelId="{A21C93D9-B5E1-49B9-82E9-DF79BEA3FE46}" type="presParOf" srcId="{4CA053E9-B93D-40FD-94A6-6C950E6673ED}" destId="{FC3A1C89-7999-4CF2-A1FB-D73C915458C6}" srcOrd="4" destOrd="0" presId="urn:microsoft.com/office/officeart/2005/8/layout/hList7"/>
    <dgm:cxn modelId="{E52FC5EC-797B-40E2-A50B-4933D99A7448}" type="presParOf" srcId="{FC3A1C89-7999-4CF2-A1FB-D73C915458C6}" destId="{80711166-135F-4F5D-AAA2-EB09EE8C5985}" srcOrd="0" destOrd="0" presId="urn:microsoft.com/office/officeart/2005/8/layout/hList7"/>
    <dgm:cxn modelId="{B32FD74E-E67C-4D3C-9948-C7DE31494204}" type="presParOf" srcId="{FC3A1C89-7999-4CF2-A1FB-D73C915458C6}" destId="{99CFAAD2-E238-4BF9-B073-28BBD251413F}" srcOrd="1" destOrd="0" presId="urn:microsoft.com/office/officeart/2005/8/layout/hList7"/>
    <dgm:cxn modelId="{D1D22FD8-53EE-45B5-8D31-EB47F929A427}" type="presParOf" srcId="{FC3A1C89-7999-4CF2-A1FB-D73C915458C6}" destId="{EFE90103-E7BF-4A1D-89E0-9CA8F5A45BAA}" srcOrd="2" destOrd="0" presId="urn:microsoft.com/office/officeart/2005/8/layout/hList7"/>
    <dgm:cxn modelId="{E851C734-3703-4B76-B82B-3BC58424F72D}" type="presParOf" srcId="{FC3A1C89-7999-4CF2-A1FB-D73C915458C6}" destId="{B8F1F2FF-D22D-44BF-AE14-2943659915C6}" srcOrd="3" destOrd="0" presId="urn:microsoft.com/office/officeart/2005/8/layout/hList7"/>
    <dgm:cxn modelId="{441EB4FD-3753-4771-86AB-158711D76319}" type="presParOf" srcId="{4CA053E9-B93D-40FD-94A6-6C950E6673ED}" destId="{82F4F16F-1549-44C6-A0C5-FD21A4195CDE}" srcOrd="5" destOrd="0" presId="urn:microsoft.com/office/officeart/2005/8/layout/hList7"/>
    <dgm:cxn modelId="{87D254E4-974F-4285-965A-5322DF9ACAB7}" type="presParOf" srcId="{4CA053E9-B93D-40FD-94A6-6C950E6673ED}" destId="{E6827D9D-0907-46CB-8FD9-F7019EC06996}" srcOrd="6" destOrd="0" presId="urn:microsoft.com/office/officeart/2005/8/layout/hList7"/>
    <dgm:cxn modelId="{C22D8886-4811-4A86-BAAA-49E5E5986298}" type="presParOf" srcId="{E6827D9D-0907-46CB-8FD9-F7019EC06996}" destId="{43783C0B-F2A1-498F-8F33-57D155272EAF}" srcOrd="0" destOrd="0" presId="urn:microsoft.com/office/officeart/2005/8/layout/hList7"/>
    <dgm:cxn modelId="{658B4B6A-E43A-41DD-910D-3C23860E5338}" type="presParOf" srcId="{E6827D9D-0907-46CB-8FD9-F7019EC06996}" destId="{7BAA4BD4-C8AA-47C8-B759-EA16C400D28D}" srcOrd="1" destOrd="0" presId="urn:microsoft.com/office/officeart/2005/8/layout/hList7"/>
    <dgm:cxn modelId="{9F4F134E-3CBA-42A0-B9D3-248AB7EC830F}" type="presParOf" srcId="{E6827D9D-0907-46CB-8FD9-F7019EC06996}" destId="{D3B3CB87-D89A-47AF-82A2-064CE4ECBC22}" srcOrd="2" destOrd="0" presId="urn:microsoft.com/office/officeart/2005/8/layout/hList7"/>
    <dgm:cxn modelId="{A44D4573-2463-4881-A7E2-919F8D01E545}" type="presParOf" srcId="{E6827D9D-0907-46CB-8FD9-F7019EC06996}" destId="{A10EAA23-ADEE-482B-B191-5034D492903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E821312-68B3-44D9-85DB-05DA61ACF2B9}" type="doc">
      <dgm:prSet loTypeId="urn:microsoft.com/office/officeart/2009/3/layout/StepUpProcess" loCatId="process" qsTypeId="urn:microsoft.com/office/officeart/2005/8/quickstyle/3d2#2" qsCatId="3D" csTypeId="urn:microsoft.com/office/officeart/2005/8/colors/colorful1#2" csCatId="colorful" phldr="1"/>
      <dgm:spPr/>
      <dgm:t>
        <a:bodyPr/>
        <a:lstStyle/>
        <a:p>
          <a:endParaRPr lang="es-ES"/>
        </a:p>
      </dgm:t>
    </dgm:pt>
    <dgm:pt modelId="{863B8B18-F80E-4F3B-839C-011962CCE3B3}">
      <dgm:prSet phldrT="[Texto]" custT="1"/>
      <dgm:spPr>
        <a:scene3d>
          <a:camera prst="orthographicFront"/>
          <a:lightRig rig="threePt" dir="t"/>
        </a:scene3d>
        <a:sp3d>
          <a:bevelT w="114300" prst="artDeco"/>
          <a:bevelB w="139700" h="139700" prst="divot"/>
        </a:sp3d>
      </dgm:spPr>
      <dgm:t>
        <a:bodyPr/>
        <a:lstStyle/>
        <a:p>
          <a:pPr>
            <a:lnSpc>
              <a:spcPct val="100000"/>
            </a:lnSpc>
          </a:pPr>
          <a:endParaRPr lang="es-ES" sz="18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lnSpc>
              <a:spcPct val="100000"/>
            </a:lnSpc>
          </a:pPr>
          <a:r>
            <a:rPr lang="x-none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Programas de formación de ESCC 2 a 3</a:t>
          </a:r>
          <a:endParaRPr lang="es-E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C25595-F73C-4ACA-8A03-AC2343E32E69}" type="parTrans" cxnId="{47F0392D-6FC8-41A7-8E46-7D39075A6726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B48E89-0445-418C-9C70-31AE060B417F}" type="sibTrans" cxnId="{47F0392D-6FC8-41A7-8E46-7D39075A6726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6D2249-99E4-4D1F-8559-35DD7A03BAA1}">
      <dgm:prSet phldrT="[Texto]" custT="1"/>
      <dgm:spPr>
        <a:scene3d>
          <a:camera prst="orthographicFront"/>
          <a:lightRig rig="threePt" dir="t"/>
        </a:scene3d>
        <a:sp3d>
          <a:bevelT w="114300" prst="artDeco"/>
          <a:bevelB w="139700" h="139700" prst="divot"/>
        </a:sp3d>
      </dgm:spPr>
      <dgm:t>
        <a:bodyPr/>
        <a:lstStyle/>
        <a:p>
          <a:pPr>
            <a:lnSpc>
              <a:spcPct val="100000"/>
            </a:lnSpc>
          </a:pPr>
          <a:r>
            <a:rPr lang="es-E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Preparación para el empleo hasta 2 años</a:t>
          </a:r>
          <a:endParaRPr lang="es-E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99016C-2D3D-4EAD-AB19-4C0CADFDA438}" type="parTrans" cxnId="{AC3B322A-3603-495C-AADE-167B9510BA86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362DC7-BF8D-4C84-8D74-5B619BAE1293}" type="sibTrans" cxnId="{AC3B322A-3603-495C-AADE-167B9510BA86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397CA4-EDFA-420E-8FEF-CBE8549BA3B3}">
      <dgm:prSet phldrT="[Texto]" custT="1"/>
      <dgm:spPr>
        <a:scene3d>
          <a:camera prst="orthographicFront"/>
          <a:lightRig rig="threePt" dir="t"/>
        </a:scene3d>
        <a:sp3d>
          <a:bevelT w="114300" prst="artDeco"/>
          <a:bevelB w="139700" h="139700" prst="divot"/>
        </a:sp3d>
      </dgm:spPr>
      <dgm:t>
        <a:bodyPr/>
        <a:lstStyle/>
        <a:p>
          <a:pPr>
            <a:lnSpc>
              <a:spcPct val="100000"/>
            </a:lnSpc>
          </a:pPr>
          <a:r>
            <a:rPr lang="x-none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Formación doctoral</a:t>
          </a:r>
          <a:endParaRPr lang="es-E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95A4F8-360B-48FD-9BCC-DDE2D3F0CDCE}" type="parTrans" cxnId="{E60FA9A1-FE4F-4587-ADA1-9656AC0A5040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857F7E-E695-4D4B-8F2E-2C0DE05EED8D}" type="sibTrans" cxnId="{E60FA9A1-FE4F-4587-ADA1-9656AC0A5040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4A9447-B9E8-4CE2-9658-AAEE5B76C556}">
      <dgm:prSet phldrT="[Texto]" custT="1"/>
      <dgm:spPr>
        <a:scene3d>
          <a:camera prst="orthographicFront"/>
          <a:lightRig rig="threePt" dir="t"/>
        </a:scene3d>
        <a:sp3d>
          <a:bevelT w="114300" prst="artDeco"/>
          <a:bevelB w="139700" h="139700" prst="divot"/>
        </a:sp3d>
      </dgm:spPr>
      <dgm:t>
        <a:bodyPr/>
        <a:lstStyle/>
        <a:p>
          <a:pPr>
            <a:lnSpc>
              <a:spcPct val="100000"/>
            </a:lnSpc>
          </a:pPr>
          <a:r>
            <a:rPr lang="x-none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Formación postgraduada de maestría, especiali</a:t>
          </a:r>
          <a:r>
            <a:rPr lang="x-none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zación</a:t>
          </a:r>
          <a:endParaRPr lang="es-E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D78C47-5714-42F5-B3CE-7134ED75C3C3}" type="parTrans" cxnId="{D27EF436-881E-4F47-906C-789BB46B7385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354561-DFEF-42AF-A4D3-2B9A80156314}" type="sibTrans" cxnId="{D27EF436-881E-4F47-906C-789BB46B7385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CA793B-FAE8-4A71-88D4-7C7B36A02208}">
      <dgm:prSet phldrT="[Texto]" custT="1"/>
      <dgm:spPr>
        <a:scene3d>
          <a:camera prst="orthographicFront"/>
          <a:lightRig rig="threePt" dir="t"/>
        </a:scene3d>
        <a:sp3d>
          <a:bevelT w="114300" prst="artDeco"/>
          <a:bevelB w="139700" h="139700" prst="divot"/>
        </a:sp3d>
      </dgm:spPr>
      <dgm:t>
        <a:bodyPr/>
        <a:lstStyle/>
        <a:p>
          <a:pPr>
            <a:lnSpc>
              <a:spcPct val="100000"/>
            </a:lnSpc>
          </a:pPr>
          <a:r>
            <a:rPr lang="x-none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Carrera universitaria de 4 a 6 años</a:t>
          </a:r>
          <a:endParaRPr lang="es-E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0D9818-2983-4B21-8F4E-EE9FC314322B}" type="sibTrans" cxnId="{6255C5FC-2AC9-406C-9378-8823808A0587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41A2DC-CD3E-4DD1-B795-8BA91FFDAA59}" type="parTrans" cxnId="{6255C5FC-2AC9-406C-9378-8823808A0587}">
      <dgm:prSet/>
      <dgm:spPr/>
      <dgm:t>
        <a:bodyPr/>
        <a:lstStyle/>
        <a:p>
          <a:endParaRPr lang="es-E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C149B3-401E-493F-AEC7-6699F2494DA3}" type="pres">
      <dgm:prSet presAssocID="{FE821312-68B3-44D9-85DB-05DA61ACF2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45E1723E-E73A-4729-BCA4-A5A4EB9EB6C6}" type="pres">
      <dgm:prSet presAssocID="{863B8B18-F80E-4F3B-839C-011962CCE3B3}" presName="composite" presStyleCnt="0"/>
      <dgm:spPr>
        <a:scene3d>
          <a:camera prst="orthographicFront"/>
          <a:lightRig rig="threePt" dir="t"/>
        </a:scene3d>
        <a:sp3d>
          <a:bevelT w="1143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B3576D13-AE0B-4790-8F98-679A3F95891D}" type="pres">
      <dgm:prSet presAssocID="{863B8B18-F80E-4F3B-839C-011962CCE3B3}" presName="LShape" presStyleLbl="alignNode1" presStyleIdx="0" presStyleCnt="9" custScaleX="123338" custScaleY="157386" custLinFactY="52629" custLinFactNeighborX="-3804" custLinFactNeighborY="100000"/>
      <dgm:spPr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C4DDC0BC-A2CC-4A97-B52B-DA51CC36370D}" type="pres">
      <dgm:prSet presAssocID="{863B8B18-F80E-4F3B-839C-011962CCE3B3}" presName="ParentText" presStyleLbl="revTx" presStyleIdx="0" presStyleCnt="5" custScaleX="155864" custScaleY="63248" custLinFactNeighborX="15880" custLinFactNeighborY="451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88F9C3-AE1C-4295-BB71-5B4809CB78CA}" type="pres">
      <dgm:prSet presAssocID="{863B8B18-F80E-4F3B-839C-011962CCE3B3}" presName="Triangle" presStyleLbl="alignNode1" presStyleIdx="1" presStyleCnt="9" custScaleX="123338" custScaleY="157386" custLinFactY="200000" custLinFactNeighborX="91564" custLinFactNeighborY="241721"/>
      <dgm:spPr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EE5EBFC6-80A7-4E90-A3AC-425A2ACAB1E3}" type="pres">
      <dgm:prSet presAssocID="{3CB48E89-0445-418C-9C70-31AE060B417F}" presName="sibTrans" presStyleCnt="0"/>
      <dgm:spPr>
        <a:scene3d>
          <a:camera prst="orthographicFront"/>
          <a:lightRig rig="threePt" dir="t"/>
        </a:scene3d>
        <a:sp3d>
          <a:bevelT w="1143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3EEC5B47-ACC5-49AD-8BF2-F1223FD6BBCC}" type="pres">
      <dgm:prSet presAssocID="{3CB48E89-0445-418C-9C70-31AE060B417F}" presName="space" presStyleCnt="0"/>
      <dgm:spPr>
        <a:scene3d>
          <a:camera prst="orthographicFront"/>
          <a:lightRig rig="threePt" dir="t"/>
        </a:scene3d>
        <a:sp3d>
          <a:bevelT w="1143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E3639AE5-D806-4198-B77F-DBE246B2E310}" type="pres">
      <dgm:prSet presAssocID="{8ACA793B-FAE8-4A71-88D4-7C7B36A02208}" presName="composite" presStyleCnt="0"/>
      <dgm:spPr>
        <a:scene3d>
          <a:camera prst="orthographicFront"/>
          <a:lightRig rig="threePt" dir="t"/>
        </a:scene3d>
        <a:sp3d>
          <a:bevelT w="1143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7273C28F-695A-4442-B927-F2BDB458427F}" type="pres">
      <dgm:prSet presAssocID="{8ACA793B-FAE8-4A71-88D4-7C7B36A02208}" presName="LShape" presStyleLbl="alignNode1" presStyleIdx="2" presStyleCnt="9" custScaleX="123338" custScaleY="157386" custLinFactNeighborX="-4664" custLinFactNeighborY="91768"/>
      <dgm:spPr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72860FC5-E815-488D-BBDF-90472CEE2E2E}" type="pres">
      <dgm:prSet presAssocID="{8ACA793B-FAE8-4A71-88D4-7C7B36A02208}" presName="ParentText" presStyleLbl="revTx" presStyleIdx="1" presStyleCnt="5" custScaleX="142118" custLinFactNeighborX="11764" custLinFactNeighborY="5665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13A183-7EBC-43A0-8174-2E32732C09D7}" type="pres">
      <dgm:prSet presAssocID="{8ACA793B-FAE8-4A71-88D4-7C7B36A02208}" presName="Triangle" presStyleLbl="alignNode1" presStyleIdx="3" presStyleCnt="9" custScaleX="123338" custScaleY="157386" custLinFactX="337" custLinFactY="100000" custLinFactNeighborX="100000" custLinFactNeighborY="123469"/>
      <dgm:spPr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17C06E1D-A249-4F4E-A2B3-F4A4F6B31FAE}" type="pres">
      <dgm:prSet presAssocID="{E60D9818-2983-4B21-8F4E-EE9FC314322B}" presName="sibTrans" presStyleCnt="0"/>
      <dgm:spPr>
        <a:scene3d>
          <a:camera prst="orthographicFront"/>
          <a:lightRig rig="threePt" dir="t"/>
        </a:scene3d>
        <a:sp3d>
          <a:bevelT w="1143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CCF25ECE-040C-421D-AF32-9A03E9C76ADE}" type="pres">
      <dgm:prSet presAssocID="{E60D9818-2983-4B21-8F4E-EE9FC314322B}" presName="space" presStyleCnt="0"/>
      <dgm:spPr>
        <a:scene3d>
          <a:camera prst="orthographicFront"/>
          <a:lightRig rig="threePt" dir="t"/>
        </a:scene3d>
        <a:sp3d>
          <a:bevelT w="1143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6BD74DED-1D64-443D-B3A1-AAC10CAB4DCC}" type="pres">
      <dgm:prSet presAssocID="{D96D2249-99E4-4D1F-8559-35DD7A03BAA1}" presName="composite" presStyleCnt="0"/>
      <dgm:spPr>
        <a:scene3d>
          <a:camera prst="orthographicFront"/>
          <a:lightRig rig="threePt" dir="t"/>
        </a:scene3d>
        <a:sp3d>
          <a:bevelT w="1143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757B80DB-D43F-4357-B108-88E0A5E66B8C}" type="pres">
      <dgm:prSet presAssocID="{D96D2249-99E4-4D1F-8559-35DD7A03BAA1}" presName="LShape" presStyleLbl="alignNode1" presStyleIdx="4" presStyleCnt="9" custScaleX="123338" custScaleY="157386" custLinFactNeighborX="-13098" custLinFactNeighborY="21613"/>
      <dgm:spPr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E11BD57A-33A5-4DC5-9BF9-BAD911487E58}" type="pres">
      <dgm:prSet presAssocID="{D96D2249-99E4-4D1F-8559-35DD7A03BAA1}" presName="ParentText" presStyleLbl="revTx" presStyleIdx="2" presStyleCnt="5" custScaleX="157468" custLinFactNeighborX="13722" custLinFactNeighborY="54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7FF239-CBCC-4E4E-852E-B1CD87153B4F}" type="pres">
      <dgm:prSet presAssocID="{D96D2249-99E4-4D1F-8559-35DD7A03BAA1}" presName="Triangle" presStyleLbl="alignNode1" presStyleIdx="5" presStyleCnt="9" custScaleX="123338" custScaleY="157386" custLinFactX="9110" custLinFactNeighborX="100000" custLinFactNeighborY="-20509"/>
      <dgm:spPr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2B4F68CD-D2A9-4252-9CC2-0A1B31CD7678}" type="pres">
      <dgm:prSet presAssocID="{EC362DC7-BF8D-4C84-8D74-5B619BAE1293}" presName="sibTrans" presStyleCnt="0"/>
      <dgm:spPr>
        <a:scene3d>
          <a:camera prst="orthographicFront"/>
          <a:lightRig rig="threePt" dir="t"/>
        </a:scene3d>
        <a:sp3d>
          <a:bevelT w="1143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3EF799CD-5A1B-4349-8CC0-30D2608AFBD3}" type="pres">
      <dgm:prSet presAssocID="{EC362DC7-BF8D-4C84-8D74-5B619BAE1293}" presName="space" presStyleCnt="0"/>
      <dgm:spPr>
        <a:scene3d>
          <a:camera prst="orthographicFront"/>
          <a:lightRig rig="threePt" dir="t"/>
        </a:scene3d>
        <a:sp3d>
          <a:bevelT w="1143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9206A1BB-73E1-4166-9FA6-6E1348D84D02}" type="pres">
      <dgm:prSet presAssocID="{214A9447-B9E8-4CE2-9658-AAEE5B76C556}" presName="composite" presStyleCnt="0"/>
      <dgm:spPr>
        <a:scene3d>
          <a:camera prst="orthographicFront"/>
          <a:lightRig rig="threePt" dir="t"/>
        </a:scene3d>
        <a:sp3d>
          <a:bevelT w="1143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3C472A87-402D-4A75-B911-C5F3D0506185}" type="pres">
      <dgm:prSet presAssocID="{214A9447-B9E8-4CE2-9658-AAEE5B76C556}" presName="LShape" presStyleLbl="alignNode1" presStyleIdx="6" presStyleCnt="9" custScaleX="123338" custScaleY="157386" custLinFactNeighborX="-582" custLinFactNeighborY="-43785"/>
      <dgm:spPr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0B84BC36-05CD-4C2A-94B6-9DCFAB2463A2}" type="pres">
      <dgm:prSet presAssocID="{214A9447-B9E8-4CE2-9658-AAEE5B76C556}" presName="ParentText" presStyleLbl="revTx" presStyleIdx="3" presStyleCnt="5" custScaleX="163110" custLinFactNeighborX="25626" custLinFactNeighborY="-444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EE353C-FC77-4556-9231-2A4D82740BBB}" type="pres">
      <dgm:prSet presAssocID="{214A9447-B9E8-4CE2-9658-AAEE5B76C556}" presName="Triangle" presStyleLbl="alignNode1" presStyleIdx="7" presStyleCnt="9" custScaleX="123338" custScaleY="157386" custLinFactY="-100000" custLinFactNeighborX="91616" custLinFactNeighborY="-157680"/>
      <dgm:spPr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DAD47CF5-911F-4D82-816C-79C95BE4373A}" type="pres">
      <dgm:prSet presAssocID="{7D354561-DFEF-42AF-A4D3-2B9A80156314}" presName="sibTrans" presStyleCnt="0"/>
      <dgm:spPr>
        <a:scene3d>
          <a:camera prst="orthographicFront"/>
          <a:lightRig rig="threePt" dir="t"/>
        </a:scene3d>
        <a:sp3d>
          <a:bevelT w="1143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22E87D11-F4B1-4287-82C5-EBBF80C397D2}" type="pres">
      <dgm:prSet presAssocID="{7D354561-DFEF-42AF-A4D3-2B9A80156314}" presName="space" presStyleCnt="0"/>
      <dgm:spPr>
        <a:scene3d>
          <a:camera prst="orthographicFront"/>
          <a:lightRig rig="threePt" dir="t"/>
        </a:scene3d>
        <a:sp3d>
          <a:bevelT w="1143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2BC12293-C7F4-4427-A48A-E3CD534A5E5C}" type="pres">
      <dgm:prSet presAssocID="{ED397CA4-EDFA-420E-8FEF-CBE8549BA3B3}" presName="composite" presStyleCnt="0"/>
      <dgm:spPr>
        <a:scene3d>
          <a:camera prst="orthographicFront"/>
          <a:lightRig rig="threePt" dir="t"/>
        </a:scene3d>
        <a:sp3d>
          <a:bevelT w="1143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0083A905-76EF-4DBF-BE82-E614DF21710B}" type="pres">
      <dgm:prSet presAssocID="{ED397CA4-EDFA-420E-8FEF-CBE8549BA3B3}" presName="LShape" presStyleLbl="alignNode1" presStyleIdx="8" presStyleCnt="9" custScaleX="123338" custScaleY="157386" custLinFactY="-14059" custLinFactNeighborX="-10788" custLinFactNeighborY="-100000"/>
      <dgm:spPr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artDeco"/>
          <a:bevelB w="139700" h="139700" prst="divot"/>
        </a:sp3d>
      </dgm:spPr>
      <dgm:t>
        <a:bodyPr/>
        <a:lstStyle/>
        <a:p>
          <a:endParaRPr lang="es-ES"/>
        </a:p>
      </dgm:t>
    </dgm:pt>
    <dgm:pt modelId="{570F0B31-D778-4BAE-A599-955FD0BE8D5C}" type="pres">
      <dgm:prSet presAssocID="{ED397CA4-EDFA-420E-8FEF-CBE8549BA3B3}" presName="ParentText" presStyleLbl="revTx" presStyleIdx="4" presStyleCnt="5" custScaleX="117592" custLinFactNeighborX="-3188" custLinFactNeighborY="-985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A31E868-3F5D-467C-816A-A0E2EC2797DA}" type="presOf" srcId="{D96D2249-99E4-4D1F-8559-35DD7A03BAA1}" destId="{E11BD57A-33A5-4DC5-9BF9-BAD911487E58}" srcOrd="0" destOrd="0" presId="urn:microsoft.com/office/officeart/2009/3/layout/StepUpProcess"/>
    <dgm:cxn modelId="{693C0260-EE84-4429-AE2F-25DED5F9B7B5}" type="presOf" srcId="{ED397CA4-EDFA-420E-8FEF-CBE8549BA3B3}" destId="{570F0B31-D778-4BAE-A599-955FD0BE8D5C}" srcOrd="0" destOrd="0" presId="urn:microsoft.com/office/officeart/2009/3/layout/StepUpProcess"/>
    <dgm:cxn modelId="{47F0392D-6FC8-41A7-8E46-7D39075A6726}" srcId="{FE821312-68B3-44D9-85DB-05DA61ACF2B9}" destId="{863B8B18-F80E-4F3B-839C-011962CCE3B3}" srcOrd="0" destOrd="0" parTransId="{A0C25595-F73C-4ACA-8A03-AC2343E32E69}" sibTransId="{3CB48E89-0445-418C-9C70-31AE060B417F}"/>
    <dgm:cxn modelId="{E60FA9A1-FE4F-4587-ADA1-9656AC0A5040}" srcId="{FE821312-68B3-44D9-85DB-05DA61ACF2B9}" destId="{ED397CA4-EDFA-420E-8FEF-CBE8549BA3B3}" srcOrd="4" destOrd="0" parTransId="{8995A4F8-360B-48FD-9BCC-DDE2D3F0CDCE}" sibTransId="{E2857F7E-E695-4D4B-8F2E-2C0DE05EED8D}"/>
    <dgm:cxn modelId="{6255C5FC-2AC9-406C-9378-8823808A0587}" srcId="{FE821312-68B3-44D9-85DB-05DA61ACF2B9}" destId="{8ACA793B-FAE8-4A71-88D4-7C7B36A02208}" srcOrd="1" destOrd="0" parTransId="{B441A2DC-CD3E-4DD1-B795-8BA91FFDAA59}" sibTransId="{E60D9818-2983-4B21-8F4E-EE9FC314322B}"/>
    <dgm:cxn modelId="{387FF5B5-7AA7-4FC2-9939-C9D1A99C2C7E}" type="presOf" srcId="{214A9447-B9E8-4CE2-9658-AAEE5B76C556}" destId="{0B84BC36-05CD-4C2A-94B6-9DCFAB2463A2}" srcOrd="0" destOrd="0" presId="urn:microsoft.com/office/officeart/2009/3/layout/StepUpProcess"/>
    <dgm:cxn modelId="{82F5DA88-7B54-46AF-B89D-EE8007A490F5}" type="presOf" srcId="{8ACA793B-FAE8-4A71-88D4-7C7B36A02208}" destId="{72860FC5-E815-488D-BBDF-90472CEE2E2E}" srcOrd="0" destOrd="0" presId="urn:microsoft.com/office/officeart/2009/3/layout/StepUpProcess"/>
    <dgm:cxn modelId="{AC3B322A-3603-495C-AADE-167B9510BA86}" srcId="{FE821312-68B3-44D9-85DB-05DA61ACF2B9}" destId="{D96D2249-99E4-4D1F-8559-35DD7A03BAA1}" srcOrd="2" destOrd="0" parTransId="{DB99016C-2D3D-4EAD-AB19-4C0CADFDA438}" sibTransId="{EC362DC7-BF8D-4C84-8D74-5B619BAE1293}"/>
    <dgm:cxn modelId="{65A0318B-3A5C-4342-9196-A5B42A5D6718}" type="presOf" srcId="{863B8B18-F80E-4F3B-839C-011962CCE3B3}" destId="{C4DDC0BC-A2CC-4A97-B52B-DA51CC36370D}" srcOrd="0" destOrd="0" presId="urn:microsoft.com/office/officeart/2009/3/layout/StepUpProcess"/>
    <dgm:cxn modelId="{7FE8D9F4-B301-482F-932A-0100834E272B}" type="presOf" srcId="{FE821312-68B3-44D9-85DB-05DA61ACF2B9}" destId="{8BC149B3-401E-493F-AEC7-6699F2494DA3}" srcOrd="0" destOrd="0" presId="urn:microsoft.com/office/officeart/2009/3/layout/StepUpProcess"/>
    <dgm:cxn modelId="{D27EF436-881E-4F47-906C-789BB46B7385}" srcId="{FE821312-68B3-44D9-85DB-05DA61ACF2B9}" destId="{214A9447-B9E8-4CE2-9658-AAEE5B76C556}" srcOrd="3" destOrd="0" parTransId="{23D78C47-5714-42F5-B3CE-7134ED75C3C3}" sibTransId="{7D354561-DFEF-42AF-A4D3-2B9A80156314}"/>
    <dgm:cxn modelId="{6358502D-CC61-4BFA-B914-CCD63DC76631}" type="presParOf" srcId="{8BC149B3-401E-493F-AEC7-6699F2494DA3}" destId="{45E1723E-E73A-4729-BCA4-A5A4EB9EB6C6}" srcOrd="0" destOrd="0" presId="urn:microsoft.com/office/officeart/2009/3/layout/StepUpProcess"/>
    <dgm:cxn modelId="{4F524576-CBAC-4C80-B482-5C16BAB50A17}" type="presParOf" srcId="{45E1723E-E73A-4729-BCA4-A5A4EB9EB6C6}" destId="{B3576D13-AE0B-4790-8F98-679A3F95891D}" srcOrd="0" destOrd="0" presId="urn:microsoft.com/office/officeart/2009/3/layout/StepUpProcess"/>
    <dgm:cxn modelId="{5F419270-B592-44BA-BF88-71294161CBB1}" type="presParOf" srcId="{45E1723E-E73A-4729-BCA4-A5A4EB9EB6C6}" destId="{C4DDC0BC-A2CC-4A97-B52B-DA51CC36370D}" srcOrd="1" destOrd="0" presId="urn:microsoft.com/office/officeart/2009/3/layout/StepUpProcess"/>
    <dgm:cxn modelId="{D2E231E9-B4BB-46F7-B5DF-7ED593E2F120}" type="presParOf" srcId="{45E1723E-E73A-4729-BCA4-A5A4EB9EB6C6}" destId="{BF88F9C3-AE1C-4295-BB71-5B4809CB78CA}" srcOrd="2" destOrd="0" presId="urn:microsoft.com/office/officeart/2009/3/layout/StepUpProcess"/>
    <dgm:cxn modelId="{0D792B21-1C55-4DE8-BFDE-300B0A9DB530}" type="presParOf" srcId="{8BC149B3-401E-493F-AEC7-6699F2494DA3}" destId="{EE5EBFC6-80A7-4E90-A3AC-425A2ACAB1E3}" srcOrd="1" destOrd="0" presId="urn:microsoft.com/office/officeart/2009/3/layout/StepUpProcess"/>
    <dgm:cxn modelId="{FFF7A7D7-486E-4161-845C-702C89AFA665}" type="presParOf" srcId="{EE5EBFC6-80A7-4E90-A3AC-425A2ACAB1E3}" destId="{3EEC5B47-ACC5-49AD-8BF2-F1223FD6BBCC}" srcOrd="0" destOrd="0" presId="urn:microsoft.com/office/officeart/2009/3/layout/StepUpProcess"/>
    <dgm:cxn modelId="{1C3B5C6F-DF66-4C4D-90C9-94E212928E9F}" type="presParOf" srcId="{8BC149B3-401E-493F-AEC7-6699F2494DA3}" destId="{E3639AE5-D806-4198-B77F-DBE246B2E310}" srcOrd="2" destOrd="0" presId="urn:microsoft.com/office/officeart/2009/3/layout/StepUpProcess"/>
    <dgm:cxn modelId="{774925D6-98C4-422A-A565-9BFFBE09AEB8}" type="presParOf" srcId="{E3639AE5-D806-4198-B77F-DBE246B2E310}" destId="{7273C28F-695A-4442-B927-F2BDB458427F}" srcOrd="0" destOrd="0" presId="urn:microsoft.com/office/officeart/2009/3/layout/StepUpProcess"/>
    <dgm:cxn modelId="{E5BD83EC-D93E-4575-A8D3-D1C06F323800}" type="presParOf" srcId="{E3639AE5-D806-4198-B77F-DBE246B2E310}" destId="{72860FC5-E815-488D-BBDF-90472CEE2E2E}" srcOrd="1" destOrd="0" presId="urn:microsoft.com/office/officeart/2009/3/layout/StepUpProcess"/>
    <dgm:cxn modelId="{1CD9DE8F-A38D-4989-AD0B-27233BCB612A}" type="presParOf" srcId="{E3639AE5-D806-4198-B77F-DBE246B2E310}" destId="{6613A183-7EBC-43A0-8174-2E32732C09D7}" srcOrd="2" destOrd="0" presId="urn:microsoft.com/office/officeart/2009/3/layout/StepUpProcess"/>
    <dgm:cxn modelId="{31B0E329-DAA9-415D-AB24-EC3B79842013}" type="presParOf" srcId="{8BC149B3-401E-493F-AEC7-6699F2494DA3}" destId="{17C06E1D-A249-4F4E-A2B3-F4A4F6B31FAE}" srcOrd="3" destOrd="0" presId="urn:microsoft.com/office/officeart/2009/3/layout/StepUpProcess"/>
    <dgm:cxn modelId="{C5C62DD1-B423-4E14-90D2-EFEA3A47D2F5}" type="presParOf" srcId="{17C06E1D-A249-4F4E-A2B3-F4A4F6B31FAE}" destId="{CCF25ECE-040C-421D-AF32-9A03E9C76ADE}" srcOrd="0" destOrd="0" presId="urn:microsoft.com/office/officeart/2009/3/layout/StepUpProcess"/>
    <dgm:cxn modelId="{460C7088-595C-4C2C-B741-17F447C53FF2}" type="presParOf" srcId="{8BC149B3-401E-493F-AEC7-6699F2494DA3}" destId="{6BD74DED-1D64-443D-B3A1-AAC10CAB4DCC}" srcOrd="4" destOrd="0" presId="urn:microsoft.com/office/officeart/2009/3/layout/StepUpProcess"/>
    <dgm:cxn modelId="{6CEC79A1-4C2E-4ACE-AFE7-8F6B5E326D83}" type="presParOf" srcId="{6BD74DED-1D64-443D-B3A1-AAC10CAB4DCC}" destId="{757B80DB-D43F-4357-B108-88E0A5E66B8C}" srcOrd="0" destOrd="0" presId="urn:microsoft.com/office/officeart/2009/3/layout/StepUpProcess"/>
    <dgm:cxn modelId="{E124375A-4E37-4157-973F-44F1B2222D22}" type="presParOf" srcId="{6BD74DED-1D64-443D-B3A1-AAC10CAB4DCC}" destId="{E11BD57A-33A5-4DC5-9BF9-BAD911487E58}" srcOrd="1" destOrd="0" presId="urn:microsoft.com/office/officeart/2009/3/layout/StepUpProcess"/>
    <dgm:cxn modelId="{BEF80B83-7D6A-4183-8931-3F35C1D77910}" type="presParOf" srcId="{6BD74DED-1D64-443D-B3A1-AAC10CAB4DCC}" destId="{E47FF239-CBCC-4E4E-852E-B1CD87153B4F}" srcOrd="2" destOrd="0" presId="urn:microsoft.com/office/officeart/2009/3/layout/StepUpProcess"/>
    <dgm:cxn modelId="{7D1BB4E8-0BE7-48C3-A1B4-8B9E978660CE}" type="presParOf" srcId="{8BC149B3-401E-493F-AEC7-6699F2494DA3}" destId="{2B4F68CD-D2A9-4252-9CC2-0A1B31CD7678}" srcOrd="5" destOrd="0" presId="urn:microsoft.com/office/officeart/2009/3/layout/StepUpProcess"/>
    <dgm:cxn modelId="{003961C7-32A0-487A-B97E-F98E1B178DEC}" type="presParOf" srcId="{2B4F68CD-D2A9-4252-9CC2-0A1B31CD7678}" destId="{3EF799CD-5A1B-4349-8CC0-30D2608AFBD3}" srcOrd="0" destOrd="0" presId="urn:microsoft.com/office/officeart/2009/3/layout/StepUpProcess"/>
    <dgm:cxn modelId="{B116B880-C110-4ECB-9870-DF093A14AB94}" type="presParOf" srcId="{8BC149B3-401E-493F-AEC7-6699F2494DA3}" destId="{9206A1BB-73E1-4166-9FA6-6E1348D84D02}" srcOrd="6" destOrd="0" presId="urn:microsoft.com/office/officeart/2009/3/layout/StepUpProcess"/>
    <dgm:cxn modelId="{C5345DE5-8CA0-4039-8BEB-0A17700B59FC}" type="presParOf" srcId="{9206A1BB-73E1-4166-9FA6-6E1348D84D02}" destId="{3C472A87-402D-4A75-B911-C5F3D0506185}" srcOrd="0" destOrd="0" presId="urn:microsoft.com/office/officeart/2009/3/layout/StepUpProcess"/>
    <dgm:cxn modelId="{04E6AC1E-80C9-4B2B-BBBB-6441B9D890D6}" type="presParOf" srcId="{9206A1BB-73E1-4166-9FA6-6E1348D84D02}" destId="{0B84BC36-05CD-4C2A-94B6-9DCFAB2463A2}" srcOrd="1" destOrd="0" presId="urn:microsoft.com/office/officeart/2009/3/layout/StepUpProcess"/>
    <dgm:cxn modelId="{9A24D38D-F336-473C-9FE0-35789419A513}" type="presParOf" srcId="{9206A1BB-73E1-4166-9FA6-6E1348D84D02}" destId="{6FEE353C-FC77-4556-9231-2A4D82740BBB}" srcOrd="2" destOrd="0" presId="urn:microsoft.com/office/officeart/2009/3/layout/StepUpProcess"/>
    <dgm:cxn modelId="{6648A940-D2B7-4BF4-BB2F-F5EF1B7AEC52}" type="presParOf" srcId="{8BC149B3-401E-493F-AEC7-6699F2494DA3}" destId="{DAD47CF5-911F-4D82-816C-79C95BE4373A}" srcOrd="7" destOrd="0" presId="urn:microsoft.com/office/officeart/2009/3/layout/StepUpProcess"/>
    <dgm:cxn modelId="{147F11C9-9A88-407F-ADED-64ED9F43E118}" type="presParOf" srcId="{DAD47CF5-911F-4D82-816C-79C95BE4373A}" destId="{22E87D11-F4B1-4287-82C5-EBBF80C397D2}" srcOrd="0" destOrd="0" presId="urn:microsoft.com/office/officeart/2009/3/layout/StepUpProcess"/>
    <dgm:cxn modelId="{E0122E2A-C2E2-4A01-BCCC-ED24001E62A6}" type="presParOf" srcId="{8BC149B3-401E-493F-AEC7-6699F2494DA3}" destId="{2BC12293-C7F4-4427-A48A-E3CD534A5E5C}" srcOrd="8" destOrd="0" presId="urn:microsoft.com/office/officeart/2009/3/layout/StepUpProcess"/>
    <dgm:cxn modelId="{77CE0AB5-9D44-4B91-8004-D7B03E1C4302}" type="presParOf" srcId="{2BC12293-C7F4-4427-A48A-E3CD534A5E5C}" destId="{0083A905-76EF-4DBF-BE82-E614DF21710B}" srcOrd="0" destOrd="0" presId="urn:microsoft.com/office/officeart/2009/3/layout/StepUpProcess"/>
    <dgm:cxn modelId="{75837EB9-BB2F-4CDA-932E-B375F9CC144D}" type="presParOf" srcId="{2BC12293-C7F4-4427-A48A-E3CD534A5E5C}" destId="{570F0B31-D778-4BAE-A599-955FD0BE8D5C}" srcOrd="1" destOrd="0" presId="urn:microsoft.com/office/officeart/2009/3/layout/StepUpProcess"/>
  </dgm:cxnLst>
  <dgm:bg>
    <a:effectLst>
      <a:outerShdw blurRad="50800" dist="38100" dir="16200000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B5066C-AD95-496D-829F-956222E6C8C9}">
      <dsp:nvSpPr>
        <dsp:cNvPr id="0" name=""/>
        <dsp:cNvSpPr/>
      </dsp:nvSpPr>
      <dsp:spPr>
        <a:xfrm>
          <a:off x="0" y="3673415"/>
          <a:ext cx="8579296" cy="120569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000" kern="1200" dirty="0" smtClean="0">
              <a:latin typeface="Trebuchet MS" panose="020B0603020202020204" pitchFamily="34" charset="0"/>
            </a:rPr>
            <a:t>PLANEACIÓN ESTRATÉGICA MES  (2017-2021)</a:t>
          </a:r>
          <a:endParaRPr lang="es-ES" sz="3000" b="1" kern="1200" dirty="0">
            <a:latin typeface="Trebuchet MS" panose="020B0603020202020204" pitchFamily="34" charset="0"/>
          </a:endParaRPr>
        </a:p>
      </dsp:txBody>
      <dsp:txXfrm>
        <a:off x="0" y="3673415"/>
        <a:ext cx="8579296" cy="1205696"/>
      </dsp:txXfrm>
    </dsp:sp>
    <dsp:sp modelId="{5840663A-A130-4711-AE65-4FC9568A84EE}">
      <dsp:nvSpPr>
        <dsp:cNvPr id="0" name=""/>
        <dsp:cNvSpPr/>
      </dsp:nvSpPr>
      <dsp:spPr>
        <a:xfrm rot="10800000">
          <a:off x="0" y="1837139"/>
          <a:ext cx="8579296" cy="1854361"/>
        </a:xfrm>
        <a:prstGeom prst="upArrowCallou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b="1" kern="1200" dirty="0" smtClean="0">
              <a:latin typeface="Trebuchet MS" panose="020B0603020202020204" pitchFamily="34" charset="0"/>
            </a:rPr>
            <a:t>4. EDUCACIÓN DE CALIDAD</a:t>
          </a:r>
          <a:endParaRPr lang="es-ES" sz="3600" b="1" kern="1200" dirty="0">
            <a:latin typeface="Trebuchet MS" panose="020B0603020202020204" pitchFamily="34" charset="0"/>
          </a:endParaRPr>
        </a:p>
      </dsp:txBody>
      <dsp:txXfrm rot="10800000">
        <a:off x="0" y="1837139"/>
        <a:ext cx="8579296" cy="1204908"/>
      </dsp:txXfrm>
    </dsp:sp>
    <dsp:sp modelId="{40C3ABC1-4DD4-4D21-ADC4-81E08A9B1653}">
      <dsp:nvSpPr>
        <dsp:cNvPr id="0" name=""/>
        <dsp:cNvSpPr/>
      </dsp:nvSpPr>
      <dsp:spPr>
        <a:xfrm rot="10800000">
          <a:off x="0" y="0"/>
          <a:ext cx="8579296" cy="1854361"/>
        </a:xfrm>
        <a:prstGeom prst="upArrowCallou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altLang="es-ES" sz="3000" b="1" kern="1200" dirty="0" smtClean="0">
              <a:latin typeface="Trebuchet MS" panose="020B0603020202020204" pitchFamily="34" charset="0"/>
            </a:rPr>
            <a:t>17 OBJETIVOS DE DESARROLLO SOSTENIBLE</a:t>
          </a:r>
          <a:endParaRPr lang="es-ES" sz="3000" b="1" kern="1200" dirty="0">
            <a:latin typeface="Trebuchet MS" panose="020B0603020202020204" pitchFamily="34" charset="0"/>
          </a:endParaRPr>
        </a:p>
      </dsp:txBody>
      <dsp:txXfrm rot="10800000">
        <a:off x="0" y="0"/>
        <a:ext cx="8579296" cy="12049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1D34A1-6799-4D20-95E8-947923FC8D45}">
      <dsp:nvSpPr>
        <dsp:cNvPr id="0" name=""/>
        <dsp:cNvSpPr/>
      </dsp:nvSpPr>
      <dsp:spPr>
        <a:xfrm rot="5400000">
          <a:off x="938564" y="1425778"/>
          <a:ext cx="1260977" cy="143557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1052E09-E7BD-4AED-9D4C-33A6536FD035}">
      <dsp:nvSpPr>
        <dsp:cNvPr id="0" name=""/>
        <dsp:cNvSpPr/>
      </dsp:nvSpPr>
      <dsp:spPr>
        <a:xfrm>
          <a:off x="604482" y="27958"/>
          <a:ext cx="2122744" cy="148585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latin typeface="Trebuchet MS" panose="020B0603020202020204" pitchFamily="34" charset="0"/>
            </a:rPr>
            <a:t>Objetivos de desarrollo sostenibles</a:t>
          </a:r>
          <a:endParaRPr lang="es-ES" sz="2400" kern="1200" dirty="0">
            <a:latin typeface="Trebuchet MS" panose="020B0603020202020204" pitchFamily="34" charset="0"/>
          </a:endParaRPr>
        </a:p>
      </dsp:txBody>
      <dsp:txXfrm>
        <a:off x="677028" y="100504"/>
        <a:ext cx="1977652" cy="1340760"/>
      </dsp:txXfrm>
    </dsp:sp>
    <dsp:sp modelId="{D1D662B8-E462-48B0-AC02-B01B8C08FC06}">
      <dsp:nvSpPr>
        <dsp:cNvPr id="0" name=""/>
        <dsp:cNvSpPr/>
      </dsp:nvSpPr>
      <dsp:spPr>
        <a:xfrm>
          <a:off x="2880318" y="144016"/>
          <a:ext cx="6201280" cy="12009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latin typeface="Trebuchet MS" panose="020B0603020202020204" pitchFamily="34" charset="0"/>
            </a:rPr>
            <a:t>Herramientas para la planificación</a:t>
          </a:r>
          <a:endParaRPr lang="es-ES" sz="2400" kern="1200" dirty="0">
            <a:latin typeface="Trebuchet MS" panose="020B0603020202020204" pitchFamily="34" charset="0"/>
          </a:endParaRPr>
        </a:p>
      </dsp:txBody>
      <dsp:txXfrm>
        <a:off x="2880318" y="144016"/>
        <a:ext cx="6201280" cy="1200931"/>
      </dsp:txXfrm>
    </dsp:sp>
    <dsp:sp modelId="{EB64AE53-D84D-4C14-AA7B-3DA742593765}">
      <dsp:nvSpPr>
        <dsp:cNvPr id="0" name=""/>
        <dsp:cNvSpPr/>
      </dsp:nvSpPr>
      <dsp:spPr>
        <a:xfrm rot="5400000">
          <a:off x="3709224" y="3094880"/>
          <a:ext cx="1260977" cy="143557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C81D96-B596-4F7C-8B58-01248D4D4AAB}">
      <dsp:nvSpPr>
        <dsp:cNvPr id="0" name=""/>
        <dsp:cNvSpPr/>
      </dsp:nvSpPr>
      <dsp:spPr>
        <a:xfrm>
          <a:off x="3375142" y="1697061"/>
          <a:ext cx="2122744" cy="148585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Creación de sociedades inclusivas y justas</a:t>
          </a:r>
          <a:endParaRPr lang="es-ES" sz="2400" kern="1200" dirty="0"/>
        </a:p>
      </dsp:txBody>
      <dsp:txXfrm>
        <a:off x="3447688" y="1769607"/>
        <a:ext cx="1977652" cy="1340760"/>
      </dsp:txXfrm>
    </dsp:sp>
    <dsp:sp modelId="{B15A383C-DE28-49E9-A23A-77DCBDB376AE}">
      <dsp:nvSpPr>
        <dsp:cNvPr id="0" name=""/>
        <dsp:cNvSpPr/>
      </dsp:nvSpPr>
      <dsp:spPr>
        <a:xfrm>
          <a:off x="5545022" y="1872205"/>
          <a:ext cx="5256177" cy="12009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400" kern="1200" dirty="0" smtClean="0">
              <a:latin typeface="Trebuchet MS" panose="020B0603020202020204" pitchFamily="34" charset="0"/>
            </a:rPr>
            <a:t>Para las personas de hoy y de futuras generaciones</a:t>
          </a:r>
          <a:endParaRPr lang="es-ES" sz="2400" kern="1200" dirty="0">
            <a:latin typeface="Trebuchet MS" panose="020B0603020202020204" pitchFamily="34" charset="0"/>
          </a:endParaRPr>
        </a:p>
      </dsp:txBody>
      <dsp:txXfrm>
        <a:off x="5545022" y="1872205"/>
        <a:ext cx="5256177" cy="1200931"/>
      </dsp:txXfrm>
    </dsp:sp>
    <dsp:sp modelId="{EC72298C-CD65-443F-957E-69C1514D84EC}">
      <dsp:nvSpPr>
        <dsp:cNvPr id="0" name=""/>
        <dsp:cNvSpPr/>
      </dsp:nvSpPr>
      <dsp:spPr>
        <a:xfrm>
          <a:off x="6195013" y="3380873"/>
          <a:ext cx="2382844" cy="148585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smtClean="0"/>
            <a:t>Desarrollo     de las universidades</a:t>
          </a:r>
          <a:endParaRPr lang="es-ES" sz="2400" kern="1200" dirty="0"/>
        </a:p>
      </dsp:txBody>
      <dsp:txXfrm>
        <a:off x="6267559" y="3453419"/>
        <a:ext cx="2237752" cy="1340760"/>
      </dsp:txXfrm>
    </dsp:sp>
    <dsp:sp modelId="{5D8BB543-51BE-42D9-A5B4-1C9A7443EAC0}">
      <dsp:nvSpPr>
        <dsp:cNvPr id="0" name=""/>
        <dsp:cNvSpPr/>
      </dsp:nvSpPr>
      <dsp:spPr>
        <a:xfrm>
          <a:off x="8593751" y="3524890"/>
          <a:ext cx="2052359" cy="12009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latin typeface="Trebuchet MS" panose="020B0603020202020204" pitchFamily="34" charset="0"/>
            </a:rPr>
            <a:t>Formación continua</a:t>
          </a:r>
          <a:endParaRPr lang="es-ES" sz="2400" kern="1200" dirty="0">
            <a:latin typeface="Trebuchet MS" panose="020B0603020202020204" pitchFamily="34" charset="0"/>
          </a:endParaRPr>
        </a:p>
      </dsp:txBody>
      <dsp:txXfrm>
        <a:off x="8593751" y="3524890"/>
        <a:ext cx="2052359" cy="12009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E462D2-26DC-47BF-B74B-E96C58A09D67}">
      <dsp:nvSpPr>
        <dsp:cNvPr id="0" name=""/>
        <dsp:cNvSpPr/>
      </dsp:nvSpPr>
      <dsp:spPr>
        <a:xfrm>
          <a:off x="2082520" y="0"/>
          <a:ext cx="4140029" cy="4140029"/>
        </a:xfrm>
        <a:prstGeom prst="triangle">
          <a:avLst/>
        </a:prstGeom>
        <a:solidFill>
          <a:srgbClr val="77B7E7">
            <a:shade val="8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0C5FF0-6992-4969-A39D-1FBB0ED09169}">
      <dsp:nvSpPr>
        <dsp:cNvPr id="0" name=""/>
        <dsp:cNvSpPr/>
      </dsp:nvSpPr>
      <dsp:spPr>
        <a:xfrm>
          <a:off x="4120739" y="415730"/>
          <a:ext cx="2691018" cy="942826"/>
        </a:xfrm>
        <a:prstGeom prst="round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77B7E7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rgbClr val="17347D">
                  <a:hueOff val="0"/>
                  <a:satOff val="0"/>
                  <a:lumOff val="0"/>
                  <a:alphaOff val="0"/>
                </a:srgb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Formación de Posgrado </a:t>
          </a:r>
          <a:endParaRPr lang="en-US" sz="2000" b="1" kern="1200" dirty="0">
            <a:solidFill>
              <a:srgbClr val="17347D">
                <a:hueOff val="0"/>
                <a:satOff val="0"/>
                <a:lumOff val="0"/>
                <a:alphaOff val="0"/>
              </a:srgb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4166764" y="461755"/>
        <a:ext cx="2598968" cy="850776"/>
      </dsp:txXfrm>
    </dsp:sp>
    <dsp:sp modelId="{21DE3834-D05A-4AE8-9424-8FFEBD7F63C7}">
      <dsp:nvSpPr>
        <dsp:cNvPr id="0" name=""/>
        <dsp:cNvSpPr/>
      </dsp:nvSpPr>
      <dsp:spPr>
        <a:xfrm>
          <a:off x="4120739" y="1476410"/>
          <a:ext cx="2691018" cy="942826"/>
        </a:xfrm>
        <a:prstGeom prst="round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77B7E7">
              <a:shade val="80000"/>
              <a:hueOff val="91801"/>
              <a:satOff val="6557"/>
              <a:lumOff val="9528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rgbClr val="17347D">
                  <a:hueOff val="0"/>
                  <a:satOff val="0"/>
                  <a:lumOff val="0"/>
                  <a:alphaOff val="0"/>
                </a:srgb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Preparación para el empleo</a:t>
          </a:r>
          <a:endParaRPr lang="en-US" sz="2000" b="1" kern="1200" dirty="0">
            <a:solidFill>
              <a:srgbClr val="17347D">
                <a:hueOff val="0"/>
                <a:satOff val="0"/>
                <a:lumOff val="0"/>
                <a:alphaOff val="0"/>
              </a:srgb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4166764" y="1522435"/>
        <a:ext cx="2598968" cy="850776"/>
      </dsp:txXfrm>
    </dsp:sp>
    <dsp:sp modelId="{38ACC27E-19EF-45CD-A08C-5ED6F4248ADD}">
      <dsp:nvSpPr>
        <dsp:cNvPr id="0" name=""/>
        <dsp:cNvSpPr/>
      </dsp:nvSpPr>
      <dsp:spPr>
        <a:xfrm>
          <a:off x="3804369" y="2537090"/>
          <a:ext cx="3323758" cy="1069354"/>
        </a:xfrm>
        <a:prstGeom prst="round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77B7E7">
              <a:shade val="80000"/>
              <a:hueOff val="183603"/>
              <a:satOff val="13114"/>
              <a:lumOff val="19055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rgbClr val="17347D">
                  <a:hueOff val="0"/>
                  <a:satOff val="0"/>
                  <a:lumOff val="0"/>
                  <a:alphaOff val="0"/>
                </a:srgbClr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Formación de perfil amplio en carreras de pregrado</a:t>
          </a:r>
          <a:endParaRPr lang="en-US" sz="1800" b="1" kern="1200" dirty="0">
            <a:solidFill>
              <a:srgbClr val="17347D">
                <a:hueOff val="0"/>
                <a:satOff val="0"/>
                <a:lumOff val="0"/>
                <a:alphaOff val="0"/>
              </a:srgbClr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3856571" y="2589292"/>
        <a:ext cx="3219354" cy="9649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06F814-7C89-44CC-82F5-631801BAECC1}">
      <dsp:nvSpPr>
        <dsp:cNvPr id="0" name=""/>
        <dsp:cNvSpPr/>
      </dsp:nvSpPr>
      <dsp:spPr>
        <a:xfrm>
          <a:off x="1280263" y="2332"/>
          <a:ext cx="2211423" cy="9627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Superación</a:t>
          </a:r>
          <a:r>
            <a:rPr lang="es-ES" sz="2900" kern="1200" dirty="0" smtClean="0"/>
            <a:t> </a:t>
          </a:r>
          <a:r>
            <a:rPr lang="es-ES" sz="2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profesional</a:t>
          </a:r>
          <a:endParaRPr lang="es-ES" sz="2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08462" y="30531"/>
        <a:ext cx="2155025" cy="906400"/>
      </dsp:txXfrm>
    </dsp:sp>
    <dsp:sp modelId="{54D209A9-D11E-4499-B6B6-594C713D7EB3}">
      <dsp:nvSpPr>
        <dsp:cNvPr id="0" name=""/>
        <dsp:cNvSpPr/>
      </dsp:nvSpPr>
      <dsp:spPr>
        <a:xfrm>
          <a:off x="1501405" y="965130"/>
          <a:ext cx="221142" cy="6182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8245"/>
              </a:lnTo>
              <a:lnTo>
                <a:pt x="221142" y="6182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DCC056-BA2D-47C4-A776-36C78383DD91}">
      <dsp:nvSpPr>
        <dsp:cNvPr id="0" name=""/>
        <dsp:cNvSpPr/>
      </dsp:nvSpPr>
      <dsp:spPr>
        <a:xfrm>
          <a:off x="1722548" y="1171212"/>
          <a:ext cx="2225671" cy="8243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Cursos</a:t>
          </a:r>
          <a:endParaRPr lang="es-ES" sz="2000" b="1" kern="1200" dirty="0"/>
        </a:p>
      </dsp:txBody>
      <dsp:txXfrm>
        <a:off x="1746692" y="1195356"/>
        <a:ext cx="2177383" cy="776039"/>
      </dsp:txXfrm>
    </dsp:sp>
    <dsp:sp modelId="{D307CE4E-9836-4889-A13C-665503053849}">
      <dsp:nvSpPr>
        <dsp:cNvPr id="0" name=""/>
        <dsp:cNvSpPr/>
      </dsp:nvSpPr>
      <dsp:spPr>
        <a:xfrm>
          <a:off x="1501405" y="965130"/>
          <a:ext cx="221142" cy="16486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8655"/>
              </a:lnTo>
              <a:lnTo>
                <a:pt x="221142" y="164865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F38B53-3573-4D13-B668-7B5BEA678C83}">
      <dsp:nvSpPr>
        <dsp:cNvPr id="0" name=""/>
        <dsp:cNvSpPr/>
      </dsp:nvSpPr>
      <dsp:spPr>
        <a:xfrm>
          <a:off x="1722548" y="2201621"/>
          <a:ext cx="2225671" cy="8243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Entrenamientos</a:t>
          </a:r>
          <a:endParaRPr lang="es-ES" sz="2000" b="1" kern="1200" dirty="0"/>
        </a:p>
      </dsp:txBody>
      <dsp:txXfrm>
        <a:off x="1746692" y="2225765"/>
        <a:ext cx="2177383" cy="776039"/>
      </dsp:txXfrm>
    </dsp:sp>
    <dsp:sp modelId="{E2AA4102-646C-4E06-BD4D-ED9E5A88C116}">
      <dsp:nvSpPr>
        <dsp:cNvPr id="0" name=""/>
        <dsp:cNvSpPr/>
      </dsp:nvSpPr>
      <dsp:spPr>
        <a:xfrm>
          <a:off x="1501405" y="965130"/>
          <a:ext cx="221142" cy="26790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79064"/>
              </a:lnTo>
              <a:lnTo>
                <a:pt x="221142" y="267906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BB3509-12A3-4042-A132-E6A49B80ED2C}">
      <dsp:nvSpPr>
        <dsp:cNvPr id="0" name=""/>
        <dsp:cNvSpPr/>
      </dsp:nvSpPr>
      <dsp:spPr>
        <a:xfrm>
          <a:off x="1722548" y="3232031"/>
          <a:ext cx="2225671" cy="8243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Diplomados</a:t>
          </a:r>
          <a:endParaRPr lang="es-ES" sz="2000" b="1" kern="1200" dirty="0"/>
        </a:p>
      </dsp:txBody>
      <dsp:txXfrm>
        <a:off x="1746692" y="3256175"/>
        <a:ext cx="2177383" cy="776039"/>
      </dsp:txXfrm>
    </dsp:sp>
    <dsp:sp modelId="{3B6CFD47-61EE-4DB6-A33D-BD016A5E4699}">
      <dsp:nvSpPr>
        <dsp:cNvPr id="0" name=""/>
        <dsp:cNvSpPr/>
      </dsp:nvSpPr>
      <dsp:spPr>
        <a:xfrm>
          <a:off x="3903850" y="2332"/>
          <a:ext cx="2377080" cy="9681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Posgrado</a:t>
          </a:r>
          <a:r>
            <a:rPr lang="es-ES" sz="2900" kern="1200" dirty="0" smtClean="0"/>
            <a:t> </a:t>
          </a:r>
          <a:r>
            <a:rPr lang="es-ES" sz="2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Académico</a:t>
          </a:r>
          <a:endParaRPr lang="es-ES" sz="2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32205" y="30687"/>
        <a:ext cx="2320370" cy="911396"/>
      </dsp:txXfrm>
    </dsp:sp>
    <dsp:sp modelId="{59DEA0CF-BB51-4AF8-8781-DB323FE940A4}">
      <dsp:nvSpPr>
        <dsp:cNvPr id="0" name=""/>
        <dsp:cNvSpPr/>
      </dsp:nvSpPr>
      <dsp:spPr>
        <a:xfrm>
          <a:off x="4141558" y="970439"/>
          <a:ext cx="237708" cy="6182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8245"/>
              </a:lnTo>
              <a:lnTo>
                <a:pt x="237708" y="6182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9A9318-9838-4F92-A422-4876B28E005B}">
      <dsp:nvSpPr>
        <dsp:cNvPr id="0" name=""/>
        <dsp:cNvSpPr/>
      </dsp:nvSpPr>
      <dsp:spPr>
        <a:xfrm>
          <a:off x="4379266" y="1176521"/>
          <a:ext cx="2341525" cy="8243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Maestrías</a:t>
          </a:r>
          <a:endParaRPr lang="es-ES" sz="2000" b="1" kern="1200" dirty="0"/>
        </a:p>
      </dsp:txBody>
      <dsp:txXfrm>
        <a:off x="4403410" y="1200665"/>
        <a:ext cx="2293237" cy="776039"/>
      </dsp:txXfrm>
    </dsp:sp>
    <dsp:sp modelId="{6CA89C59-D1C9-4C23-9A9C-92C97D48E9EA}">
      <dsp:nvSpPr>
        <dsp:cNvPr id="0" name=""/>
        <dsp:cNvSpPr/>
      </dsp:nvSpPr>
      <dsp:spPr>
        <a:xfrm>
          <a:off x="4141558" y="970439"/>
          <a:ext cx="237708" cy="16486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8655"/>
              </a:lnTo>
              <a:lnTo>
                <a:pt x="237708" y="164865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5D832B-A0D8-408E-B32F-020672D45D51}">
      <dsp:nvSpPr>
        <dsp:cNvPr id="0" name=""/>
        <dsp:cNvSpPr/>
      </dsp:nvSpPr>
      <dsp:spPr>
        <a:xfrm>
          <a:off x="4379266" y="2206930"/>
          <a:ext cx="2341525" cy="8243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Especialidades</a:t>
          </a:r>
          <a:endParaRPr lang="es-ES" sz="2000" b="1" kern="1200" dirty="0"/>
        </a:p>
      </dsp:txBody>
      <dsp:txXfrm>
        <a:off x="4403410" y="2231074"/>
        <a:ext cx="2293237" cy="776039"/>
      </dsp:txXfrm>
    </dsp:sp>
    <dsp:sp modelId="{729FCF4E-9007-4495-A0A0-C46E75959560}">
      <dsp:nvSpPr>
        <dsp:cNvPr id="0" name=""/>
        <dsp:cNvSpPr/>
      </dsp:nvSpPr>
      <dsp:spPr>
        <a:xfrm>
          <a:off x="4141558" y="970439"/>
          <a:ext cx="237708" cy="26790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79064"/>
              </a:lnTo>
              <a:lnTo>
                <a:pt x="237708" y="267906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C9FDE8-C1EE-4943-A853-9391A7F3FE1D}">
      <dsp:nvSpPr>
        <dsp:cNvPr id="0" name=""/>
        <dsp:cNvSpPr/>
      </dsp:nvSpPr>
      <dsp:spPr>
        <a:xfrm>
          <a:off x="4379266" y="3237339"/>
          <a:ext cx="2341525" cy="8243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Doctorados</a:t>
          </a:r>
          <a:endParaRPr lang="es-ES" sz="2000" b="1" kern="1200" dirty="0"/>
        </a:p>
      </dsp:txBody>
      <dsp:txXfrm>
        <a:off x="4403410" y="3261483"/>
        <a:ext cx="2293237" cy="7760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6D1FDF-C499-4BBD-ACFE-2E0AA10B4041}">
      <dsp:nvSpPr>
        <dsp:cNvPr id="0" name=""/>
        <dsp:cNvSpPr/>
      </dsp:nvSpPr>
      <dsp:spPr>
        <a:xfrm>
          <a:off x="2688480" y="903279"/>
          <a:ext cx="2215114" cy="2215114"/>
        </a:xfrm>
        <a:prstGeom prst="ellipse">
          <a:avLst/>
        </a:prstGeom>
        <a:solidFill>
          <a:srgbClr val="FFFFD5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Ejes temáticos</a:t>
          </a:r>
          <a:endParaRPr lang="es-ES" sz="2400" b="1" kern="1200" dirty="0">
            <a:latin typeface="Arial Narrow" panose="020B0606020202030204" pitchFamily="34" charset="0"/>
            <a:cs typeface="Times New Roman" panose="02020603050405020304" pitchFamily="18" charset="0"/>
          </a:endParaRPr>
        </a:p>
      </dsp:txBody>
      <dsp:txXfrm>
        <a:off x="3012876" y="1227675"/>
        <a:ext cx="1566322" cy="1566322"/>
      </dsp:txXfrm>
    </dsp:sp>
    <dsp:sp modelId="{2E7173CE-797E-4DC9-A05F-630AD7931AE8}">
      <dsp:nvSpPr>
        <dsp:cNvPr id="0" name=""/>
        <dsp:cNvSpPr/>
      </dsp:nvSpPr>
      <dsp:spPr>
        <a:xfrm>
          <a:off x="3152575" y="-45810"/>
          <a:ext cx="1286926" cy="1225888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520169"/>
                <a:satOff val="-649"/>
                <a:lumOff val="153"/>
                <a:alphaOff val="0"/>
                <a:tint val="50000"/>
                <a:satMod val="300000"/>
              </a:schemeClr>
            </a:gs>
            <a:gs pos="35000">
              <a:schemeClr val="accent2">
                <a:alpha val="50000"/>
                <a:hueOff val="520169"/>
                <a:satOff val="-649"/>
                <a:lumOff val="153"/>
                <a:alphaOff val="0"/>
                <a:tint val="37000"/>
                <a:satMod val="300000"/>
              </a:schemeClr>
            </a:gs>
            <a:gs pos="100000">
              <a:schemeClr val="accent2">
                <a:alpha val="50000"/>
                <a:hueOff val="520169"/>
                <a:satOff val="-649"/>
                <a:lumOff val="15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Medio ambiente y recursos naturales</a:t>
          </a:r>
          <a:endParaRPr lang="es-ES" sz="1600" b="1" kern="1200" dirty="0">
            <a:latin typeface="Arial Narrow" panose="020B0606020202030204" pitchFamily="34" charset="0"/>
            <a:cs typeface="Times New Roman" panose="02020603050405020304" pitchFamily="18" charset="0"/>
          </a:endParaRPr>
        </a:p>
      </dsp:txBody>
      <dsp:txXfrm>
        <a:off x="3341041" y="133717"/>
        <a:ext cx="909994" cy="866834"/>
      </dsp:txXfrm>
    </dsp:sp>
    <dsp:sp modelId="{E3AC4728-DBC6-4EF4-8457-331E0012E84D}">
      <dsp:nvSpPr>
        <dsp:cNvPr id="0" name=""/>
        <dsp:cNvSpPr/>
      </dsp:nvSpPr>
      <dsp:spPr>
        <a:xfrm>
          <a:off x="4170254" y="351117"/>
          <a:ext cx="1107557" cy="1107557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1040338"/>
                <a:satOff val="-1298"/>
                <a:lumOff val="305"/>
                <a:alphaOff val="0"/>
                <a:tint val="50000"/>
                <a:satMod val="300000"/>
              </a:schemeClr>
            </a:gs>
            <a:gs pos="35000">
              <a:schemeClr val="accent2">
                <a:alpha val="50000"/>
                <a:hueOff val="1040338"/>
                <a:satOff val="-1298"/>
                <a:lumOff val="305"/>
                <a:alphaOff val="0"/>
                <a:tint val="37000"/>
                <a:satMod val="300000"/>
              </a:schemeClr>
            </a:gs>
            <a:gs pos="100000">
              <a:schemeClr val="accent2">
                <a:alpha val="50000"/>
                <a:hueOff val="1040338"/>
                <a:satOff val="-1298"/>
                <a:lumOff val="30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Socio-cultural</a:t>
          </a:r>
          <a:endParaRPr lang="es-ES" sz="1600" b="1" kern="1200" dirty="0">
            <a:latin typeface="Arial Narrow" panose="020B0606020202030204" pitchFamily="34" charset="0"/>
            <a:cs typeface="Times New Roman" panose="02020603050405020304" pitchFamily="18" charset="0"/>
          </a:endParaRPr>
        </a:p>
      </dsp:txBody>
      <dsp:txXfrm>
        <a:off x="4332452" y="513315"/>
        <a:ext cx="783161" cy="783161"/>
      </dsp:txXfrm>
    </dsp:sp>
    <dsp:sp modelId="{1C7D08B7-8C63-4564-87B6-3377BAFFBDD8}">
      <dsp:nvSpPr>
        <dsp:cNvPr id="0" name=""/>
        <dsp:cNvSpPr/>
      </dsp:nvSpPr>
      <dsp:spPr>
        <a:xfrm>
          <a:off x="4473286" y="1073897"/>
          <a:ext cx="1489044" cy="1372485"/>
        </a:xfrm>
        <a:prstGeom prst="ellipse">
          <a:avLst/>
        </a:prstGeom>
        <a:solidFill>
          <a:schemeClr val="accent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rPr>
            <a:t>Territorial</a:t>
          </a:r>
          <a:endParaRPr lang="es-ES" sz="2000" b="1" kern="1200" dirty="0">
            <a:solidFill>
              <a:schemeClr val="bg1"/>
            </a:solidFill>
            <a:latin typeface="Arial Narrow" panose="020B0606020202030204" pitchFamily="34" charset="0"/>
            <a:cs typeface="Times New Roman" panose="02020603050405020304" pitchFamily="18" charset="0"/>
          </a:endParaRPr>
        </a:p>
      </dsp:txBody>
      <dsp:txXfrm>
        <a:off x="4691351" y="1274893"/>
        <a:ext cx="1052914" cy="970493"/>
      </dsp:txXfrm>
    </dsp:sp>
    <dsp:sp modelId="{D48C7391-F979-4FEB-8469-A5FF427DCD32}">
      <dsp:nvSpPr>
        <dsp:cNvPr id="0" name=""/>
        <dsp:cNvSpPr/>
      </dsp:nvSpPr>
      <dsp:spPr>
        <a:xfrm>
          <a:off x="4256163" y="1902677"/>
          <a:ext cx="1580329" cy="1547379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2080675"/>
                <a:satOff val="-2595"/>
                <a:lumOff val="610"/>
                <a:alphaOff val="0"/>
                <a:tint val="50000"/>
                <a:satMod val="300000"/>
              </a:schemeClr>
            </a:gs>
            <a:gs pos="35000">
              <a:schemeClr val="accent2">
                <a:alpha val="50000"/>
                <a:hueOff val="2080675"/>
                <a:satOff val="-2595"/>
                <a:lumOff val="610"/>
                <a:alphaOff val="0"/>
                <a:tint val="37000"/>
                <a:satMod val="300000"/>
              </a:schemeClr>
            </a:gs>
            <a:gs pos="100000">
              <a:schemeClr val="accent2">
                <a:alpha val="50000"/>
                <a:hueOff val="2080675"/>
                <a:satOff val="-2595"/>
                <a:lumOff val="61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Demográfico</a:t>
          </a:r>
          <a:endParaRPr lang="es-ES" sz="1600" b="1" kern="1200" dirty="0">
            <a:latin typeface="Arial Narrow" panose="020B0606020202030204" pitchFamily="34" charset="0"/>
            <a:cs typeface="Times New Roman" panose="02020603050405020304" pitchFamily="18" charset="0"/>
          </a:endParaRPr>
        </a:p>
      </dsp:txBody>
      <dsp:txXfrm>
        <a:off x="4487597" y="2129285"/>
        <a:ext cx="1117461" cy="1094163"/>
      </dsp:txXfrm>
    </dsp:sp>
    <dsp:sp modelId="{3CBC5407-A3E4-4FF5-8C94-2D436ED69E2E}">
      <dsp:nvSpPr>
        <dsp:cNvPr id="0" name=""/>
        <dsp:cNvSpPr/>
      </dsp:nvSpPr>
      <dsp:spPr>
        <a:xfrm>
          <a:off x="3777207" y="2602042"/>
          <a:ext cx="1345228" cy="1260079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2600844"/>
                <a:satOff val="-3244"/>
                <a:lumOff val="763"/>
                <a:alphaOff val="0"/>
                <a:tint val="50000"/>
                <a:satMod val="300000"/>
              </a:schemeClr>
            </a:gs>
            <a:gs pos="35000">
              <a:schemeClr val="accent2">
                <a:alpha val="50000"/>
                <a:hueOff val="2600844"/>
                <a:satOff val="-3244"/>
                <a:lumOff val="763"/>
                <a:alphaOff val="0"/>
                <a:tint val="37000"/>
                <a:satMod val="300000"/>
              </a:schemeClr>
            </a:gs>
            <a:gs pos="100000">
              <a:schemeClr val="accent2">
                <a:alpha val="50000"/>
                <a:hueOff val="2600844"/>
                <a:satOff val="-3244"/>
                <a:lumOff val="76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Infra-estructura</a:t>
          </a:r>
          <a:endParaRPr lang="es-ES" sz="1600" b="1" kern="1200" dirty="0">
            <a:latin typeface="Arial Narrow" panose="020B0606020202030204" pitchFamily="34" charset="0"/>
            <a:cs typeface="Times New Roman" panose="02020603050405020304" pitchFamily="18" charset="0"/>
          </a:endParaRPr>
        </a:p>
      </dsp:txBody>
      <dsp:txXfrm>
        <a:off x="3974211" y="2786576"/>
        <a:ext cx="951220" cy="891011"/>
      </dsp:txXfrm>
    </dsp:sp>
    <dsp:sp modelId="{2BDF70A3-B5F7-40DD-978C-E21BBAB1A179}">
      <dsp:nvSpPr>
        <dsp:cNvPr id="0" name=""/>
        <dsp:cNvSpPr/>
      </dsp:nvSpPr>
      <dsp:spPr>
        <a:xfrm>
          <a:off x="2876450" y="2844139"/>
          <a:ext cx="1107557" cy="1107557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3121013"/>
                <a:satOff val="-3893"/>
                <a:lumOff val="915"/>
                <a:alphaOff val="0"/>
                <a:tint val="50000"/>
                <a:satMod val="300000"/>
              </a:schemeClr>
            </a:gs>
            <a:gs pos="35000">
              <a:schemeClr val="accent2">
                <a:alpha val="50000"/>
                <a:hueOff val="3121013"/>
                <a:satOff val="-3893"/>
                <a:lumOff val="915"/>
                <a:alphaOff val="0"/>
                <a:tint val="37000"/>
                <a:satMod val="300000"/>
              </a:schemeClr>
            </a:gs>
            <a:gs pos="100000">
              <a:schemeClr val="accent2">
                <a:alpha val="50000"/>
                <a:hueOff val="3121013"/>
                <a:satOff val="-3893"/>
                <a:lumOff val="9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Sector externo</a:t>
          </a:r>
          <a:endParaRPr lang="es-ES" sz="1600" b="1" kern="1200" dirty="0">
            <a:latin typeface="Arial Narrow" panose="020B0606020202030204" pitchFamily="34" charset="0"/>
            <a:cs typeface="Times New Roman" panose="02020603050405020304" pitchFamily="18" charset="0"/>
          </a:endParaRPr>
        </a:p>
      </dsp:txBody>
      <dsp:txXfrm>
        <a:off x="3038648" y="3006337"/>
        <a:ext cx="783161" cy="783161"/>
      </dsp:txXfrm>
    </dsp:sp>
    <dsp:sp modelId="{76B758EB-D13C-41D0-BA4F-D6AA291AAB48}">
      <dsp:nvSpPr>
        <dsp:cNvPr id="0" name=""/>
        <dsp:cNvSpPr/>
      </dsp:nvSpPr>
      <dsp:spPr>
        <a:xfrm>
          <a:off x="2005427" y="2433894"/>
          <a:ext cx="1277600" cy="1089925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3641181"/>
                <a:satOff val="-4541"/>
                <a:lumOff val="1068"/>
                <a:alphaOff val="0"/>
                <a:tint val="50000"/>
                <a:satMod val="300000"/>
              </a:schemeClr>
            </a:gs>
            <a:gs pos="35000">
              <a:schemeClr val="accent2">
                <a:alpha val="50000"/>
                <a:hueOff val="3641181"/>
                <a:satOff val="-4541"/>
                <a:lumOff val="1068"/>
                <a:alphaOff val="0"/>
                <a:tint val="37000"/>
                <a:satMod val="300000"/>
              </a:schemeClr>
            </a:gs>
            <a:gs pos="100000">
              <a:schemeClr val="accent2">
                <a:alpha val="50000"/>
                <a:hueOff val="3641181"/>
                <a:satOff val="-4541"/>
                <a:lumOff val="106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Monetario, financiero y fiscal</a:t>
          </a:r>
          <a:endParaRPr lang="es-ES" sz="1600" b="1" kern="1200" dirty="0">
            <a:latin typeface="Arial Narrow" panose="020B0606020202030204" pitchFamily="34" charset="0"/>
            <a:cs typeface="Times New Roman" panose="02020603050405020304" pitchFamily="18" charset="0"/>
          </a:endParaRPr>
        </a:p>
      </dsp:txBody>
      <dsp:txXfrm>
        <a:off x="2192527" y="2593510"/>
        <a:ext cx="903400" cy="770693"/>
      </dsp:txXfrm>
    </dsp:sp>
    <dsp:sp modelId="{693DD57F-5FD2-402D-8304-A31A04006DA5}">
      <dsp:nvSpPr>
        <dsp:cNvPr id="0" name=""/>
        <dsp:cNvSpPr/>
      </dsp:nvSpPr>
      <dsp:spPr>
        <a:xfrm>
          <a:off x="1597223" y="1440009"/>
          <a:ext cx="1364477" cy="1245370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4161350"/>
                <a:satOff val="-5190"/>
                <a:lumOff val="1220"/>
                <a:alphaOff val="0"/>
                <a:tint val="50000"/>
                <a:satMod val="300000"/>
              </a:schemeClr>
            </a:gs>
            <a:gs pos="35000">
              <a:schemeClr val="accent2">
                <a:alpha val="50000"/>
                <a:hueOff val="4161350"/>
                <a:satOff val="-5190"/>
                <a:lumOff val="1220"/>
                <a:alphaOff val="0"/>
                <a:tint val="37000"/>
                <a:satMod val="300000"/>
              </a:schemeClr>
            </a:gs>
            <a:gs pos="100000">
              <a:schemeClr val="accent2">
                <a:alpha val="50000"/>
                <a:hueOff val="4161350"/>
                <a:satOff val="-5190"/>
                <a:lumOff val="122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Potencial productivo, tecnológico y humano</a:t>
          </a:r>
          <a:endParaRPr lang="es-ES" sz="1600" b="1" kern="1200" dirty="0">
            <a:latin typeface="Arial Narrow" panose="020B0606020202030204" pitchFamily="34" charset="0"/>
            <a:cs typeface="Times New Roman" panose="02020603050405020304" pitchFamily="18" charset="0"/>
          </a:endParaRPr>
        </a:p>
      </dsp:txBody>
      <dsp:txXfrm>
        <a:off x="1797046" y="1622389"/>
        <a:ext cx="964831" cy="880610"/>
      </dsp:txXfrm>
    </dsp:sp>
    <dsp:sp modelId="{CDD2979F-0D7E-4845-846B-9813DCC1CC88}">
      <dsp:nvSpPr>
        <dsp:cNvPr id="0" name=""/>
        <dsp:cNvSpPr/>
      </dsp:nvSpPr>
      <dsp:spPr>
        <a:xfrm>
          <a:off x="1997771" y="296792"/>
          <a:ext cx="1297437" cy="1240829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alpha val="50000"/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alpha val="50000"/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Gobierno, defensa y seguridad interior</a:t>
          </a:r>
          <a:endParaRPr lang="es-ES" sz="1600" b="1" kern="1200" dirty="0">
            <a:latin typeface="Arial Narrow" panose="020B0606020202030204" pitchFamily="34" charset="0"/>
            <a:cs typeface="Times New Roman" panose="02020603050405020304" pitchFamily="18" charset="0"/>
          </a:endParaRPr>
        </a:p>
      </dsp:txBody>
      <dsp:txXfrm>
        <a:off x="2187776" y="478507"/>
        <a:ext cx="917427" cy="8773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32133A-AD5C-49CC-B855-ACC7050ACF46}">
      <dsp:nvSpPr>
        <dsp:cNvPr id="0" name=""/>
        <dsp:cNvSpPr/>
      </dsp:nvSpPr>
      <dsp:spPr>
        <a:xfrm>
          <a:off x="3143" y="758070"/>
          <a:ext cx="930175" cy="930175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1191" tIns="20320" rIns="51191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rgbClr val="00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cuidar la salud</a:t>
          </a:r>
          <a:endParaRPr lang="es-ES" sz="1600" b="1" kern="1200" dirty="0">
            <a:latin typeface="+mn-lt"/>
          </a:endParaRPr>
        </a:p>
      </dsp:txBody>
      <dsp:txXfrm>
        <a:off x="139364" y="894291"/>
        <a:ext cx="657733" cy="657733"/>
      </dsp:txXfrm>
    </dsp:sp>
    <dsp:sp modelId="{38D7E30F-40C7-4B14-8AB8-16A7AD849AD4}">
      <dsp:nvSpPr>
        <dsp:cNvPr id="0" name=""/>
        <dsp:cNvSpPr/>
      </dsp:nvSpPr>
      <dsp:spPr>
        <a:xfrm>
          <a:off x="747284" y="629413"/>
          <a:ext cx="1205368" cy="1187490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668788"/>
                <a:satOff val="-834"/>
                <a:lumOff val="196"/>
                <a:alphaOff val="0"/>
                <a:tint val="50000"/>
                <a:satMod val="300000"/>
              </a:schemeClr>
            </a:gs>
            <a:gs pos="35000">
              <a:schemeClr val="accent2">
                <a:alpha val="50000"/>
                <a:hueOff val="668788"/>
                <a:satOff val="-834"/>
                <a:lumOff val="196"/>
                <a:alphaOff val="0"/>
                <a:tint val="37000"/>
                <a:satMod val="300000"/>
              </a:schemeClr>
            </a:gs>
            <a:gs pos="100000">
              <a:schemeClr val="accent2">
                <a:alpha val="50000"/>
                <a:hueOff val="668788"/>
                <a:satOff val="-834"/>
                <a:lumOff val="19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1191" tIns="20320" rIns="51191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rgbClr val="00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mejorar el hábitat</a:t>
          </a:r>
          <a:endParaRPr lang="es-ES" sz="1600" b="1" kern="1200" dirty="0">
            <a:latin typeface="+mn-lt"/>
          </a:endParaRPr>
        </a:p>
      </dsp:txBody>
      <dsp:txXfrm>
        <a:off x="923806" y="803317"/>
        <a:ext cx="852324" cy="839682"/>
      </dsp:txXfrm>
    </dsp:sp>
    <dsp:sp modelId="{983BBCD8-F8AC-4391-AD61-446A93558578}">
      <dsp:nvSpPr>
        <dsp:cNvPr id="0" name=""/>
        <dsp:cNvSpPr/>
      </dsp:nvSpPr>
      <dsp:spPr>
        <a:xfrm>
          <a:off x="1766617" y="377805"/>
          <a:ext cx="1756943" cy="1690706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1337577"/>
                <a:satOff val="-1668"/>
                <a:lumOff val="392"/>
                <a:alphaOff val="0"/>
                <a:tint val="50000"/>
                <a:satMod val="300000"/>
              </a:schemeClr>
            </a:gs>
            <a:gs pos="35000">
              <a:schemeClr val="accent2">
                <a:alpha val="50000"/>
                <a:hueOff val="1337577"/>
                <a:satOff val="-1668"/>
                <a:lumOff val="392"/>
                <a:alphaOff val="0"/>
                <a:tint val="37000"/>
                <a:satMod val="300000"/>
              </a:schemeClr>
            </a:gs>
            <a:gs pos="100000">
              <a:schemeClr val="accent2">
                <a:alpha val="50000"/>
                <a:hueOff val="1337577"/>
                <a:satOff val="-1668"/>
                <a:lumOff val="39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1191" tIns="20320" rIns="51191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rgbClr val="00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favorecer la seguridad alimentaria</a:t>
          </a:r>
          <a:endParaRPr lang="es-ES" sz="1600" b="1" kern="1200" dirty="0">
            <a:latin typeface="+mn-lt"/>
            <a:cs typeface="Times New Roman" panose="02020603050405020304" pitchFamily="18" charset="0"/>
          </a:endParaRPr>
        </a:p>
      </dsp:txBody>
      <dsp:txXfrm>
        <a:off x="2023915" y="625403"/>
        <a:ext cx="1242347" cy="1195510"/>
      </dsp:txXfrm>
    </dsp:sp>
    <dsp:sp modelId="{C56F640F-1287-4CE6-A251-0164FDA1A794}">
      <dsp:nvSpPr>
        <dsp:cNvPr id="0" name=""/>
        <dsp:cNvSpPr/>
      </dsp:nvSpPr>
      <dsp:spPr>
        <a:xfrm>
          <a:off x="3337526" y="278020"/>
          <a:ext cx="2059223" cy="1890275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2006365"/>
                <a:satOff val="-2502"/>
                <a:lumOff val="588"/>
                <a:alphaOff val="0"/>
                <a:tint val="50000"/>
                <a:satMod val="300000"/>
              </a:schemeClr>
            </a:gs>
            <a:gs pos="35000">
              <a:schemeClr val="accent2">
                <a:alpha val="50000"/>
                <a:hueOff val="2006365"/>
                <a:satOff val="-2502"/>
                <a:lumOff val="588"/>
                <a:alphaOff val="0"/>
                <a:tint val="37000"/>
                <a:satMod val="300000"/>
              </a:schemeClr>
            </a:gs>
            <a:gs pos="100000">
              <a:schemeClr val="accent2">
                <a:alpha val="50000"/>
                <a:hueOff val="2006365"/>
                <a:satOff val="-2502"/>
                <a:lumOff val="58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1191" tIns="20320" rIns="51191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rgbClr val="00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creación de capacidades humanas e institucionales</a:t>
          </a:r>
          <a:endParaRPr lang="es-ES" sz="1600" b="1" kern="1200" dirty="0">
            <a:latin typeface="+mn-lt"/>
            <a:cs typeface="Times New Roman" panose="02020603050405020304" pitchFamily="18" charset="0"/>
          </a:endParaRPr>
        </a:p>
      </dsp:txBody>
      <dsp:txXfrm>
        <a:off x="3639092" y="554844"/>
        <a:ext cx="1456091" cy="1336627"/>
      </dsp:txXfrm>
    </dsp:sp>
    <dsp:sp modelId="{19C0D3CD-4DCB-47E6-9C05-1BBB5F179EE4}">
      <dsp:nvSpPr>
        <dsp:cNvPr id="0" name=""/>
        <dsp:cNvSpPr/>
      </dsp:nvSpPr>
      <dsp:spPr>
        <a:xfrm>
          <a:off x="5210714" y="628069"/>
          <a:ext cx="1342866" cy="1190178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2675154"/>
                <a:satOff val="-3337"/>
                <a:lumOff val="785"/>
                <a:alphaOff val="0"/>
                <a:tint val="50000"/>
                <a:satMod val="300000"/>
              </a:schemeClr>
            </a:gs>
            <a:gs pos="35000">
              <a:schemeClr val="accent2">
                <a:alpha val="50000"/>
                <a:hueOff val="2675154"/>
                <a:satOff val="-3337"/>
                <a:lumOff val="785"/>
                <a:alphaOff val="0"/>
                <a:tint val="37000"/>
                <a:satMod val="300000"/>
              </a:schemeClr>
            </a:gs>
            <a:gs pos="100000">
              <a:schemeClr val="accent2">
                <a:alpha val="50000"/>
                <a:hueOff val="2675154"/>
                <a:satOff val="-3337"/>
                <a:lumOff val="78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1191" tIns="20320" rIns="51191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rgbClr val="00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cuidar el medio ambiente</a:t>
          </a:r>
          <a:endParaRPr lang="es-ES" sz="1600" b="1" kern="1200" dirty="0">
            <a:latin typeface="+mn-lt"/>
          </a:endParaRPr>
        </a:p>
      </dsp:txBody>
      <dsp:txXfrm>
        <a:off x="5407372" y="802367"/>
        <a:ext cx="949550" cy="841582"/>
      </dsp:txXfrm>
    </dsp:sp>
    <dsp:sp modelId="{89BD7B68-3599-4345-B576-D69F4FE6B23B}">
      <dsp:nvSpPr>
        <dsp:cNvPr id="0" name=""/>
        <dsp:cNvSpPr/>
      </dsp:nvSpPr>
      <dsp:spPr>
        <a:xfrm>
          <a:off x="6367546" y="621776"/>
          <a:ext cx="1239840" cy="1202763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3343942"/>
                <a:satOff val="-4171"/>
                <a:lumOff val="981"/>
                <a:alphaOff val="0"/>
                <a:tint val="50000"/>
                <a:satMod val="300000"/>
              </a:schemeClr>
            </a:gs>
            <a:gs pos="35000">
              <a:schemeClr val="accent2">
                <a:alpha val="50000"/>
                <a:hueOff val="3343942"/>
                <a:satOff val="-4171"/>
                <a:lumOff val="981"/>
                <a:alphaOff val="0"/>
                <a:tint val="37000"/>
                <a:satMod val="300000"/>
              </a:schemeClr>
            </a:gs>
            <a:gs pos="100000">
              <a:schemeClr val="accent2">
                <a:alpha val="50000"/>
                <a:hueOff val="3343942"/>
                <a:satOff val="-4171"/>
                <a:lumOff val="98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1191" tIns="20320" rIns="51191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rgbClr val="00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manejar los riesgos</a:t>
          </a:r>
          <a:endParaRPr lang="es-ES" sz="1600" b="1" kern="1200" dirty="0">
            <a:latin typeface="+mn-lt"/>
          </a:endParaRPr>
        </a:p>
      </dsp:txBody>
      <dsp:txXfrm>
        <a:off x="6549116" y="797917"/>
        <a:ext cx="876700" cy="850481"/>
      </dsp:txXfrm>
    </dsp:sp>
    <dsp:sp modelId="{4F3576DF-CA75-4047-963C-C6B935792DB4}">
      <dsp:nvSpPr>
        <dsp:cNvPr id="0" name=""/>
        <dsp:cNvSpPr/>
      </dsp:nvSpPr>
      <dsp:spPr>
        <a:xfrm>
          <a:off x="7421351" y="151158"/>
          <a:ext cx="2338340" cy="2143999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4012731"/>
                <a:satOff val="-5005"/>
                <a:lumOff val="1177"/>
                <a:alphaOff val="0"/>
                <a:tint val="50000"/>
                <a:satMod val="300000"/>
              </a:schemeClr>
            </a:gs>
            <a:gs pos="35000">
              <a:schemeClr val="accent2">
                <a:alpha val="50000"/>
                <a:hueOff val="4012731"/>
                <a:satOff val="-5005"/>
                <a:lumOff val="1177"/>
                <a:alphaOff val="0"/>
                <a:tint val="37000"/>
                <a:satMod val="300000"/>
              </a:schemeClr>
            </a:gs>
            <a:gs pos="100000">
              <a:schemeClr val="accent2">
                <a:alpha val="50000"/>
                <a:hueOff val="4012731"/>
                <a:satOff val="-5005"/>
                <a:lumOff val="117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1191" tIns="20320" rIns="51191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rgbClr val="00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producir, diseminar, adaptar, transformar, los conocimientos y las tecnologías</a:t>
          </a:r>
          <a:endParaRPr lang="es-ES" sz="1600" b="1" kern="1200" dirty="0">
            <a:latin typeface="+mn-lt"/>
          </a:endParaRPr>
        </a:p>
      </dsp:txBody>
      <dsp:txXfrm>
        <a:off x="7763793" y="465139"/>
        <a:ext cx="1653456" cy="1516037"/>
      </dsp:txXfrm>
    </dsp:sp>
    <dsp:sp modelId="{86EFB27C-0718-4649-B2AC-F28955ED73BD}">
      <dsp:nvSpPr>
        <dsp:cNvPr id="0" name=""/>
        <dsp:cNvSpPr/>
      </dsp:nvSpPr>
      <dsp:spPr>
        <a:xfrm>
          <a:off x="9573657" y="0"/>
          <a:ext cx="2615198" cy="2446315"/>
        </a:xfrm>
        <a:prstGeom prst="ellipse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1191" tIns="25400" rIns="51191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bg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rPr>
            <a:t>más eficiente la administración pública</a:t>
          </a:r>
          <a:endParaRPr lang="es-ES" sz="2000" b="1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9956644" y="358255"/>
        <a:ext cx="1849224" cy="172980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5CB4EC-F07D-4501-8141-0BC81C8B96DC}">
      <dsp:nvSpPr>
        <dsp:cNvPr id="0" name=""/>
        <dsp:cNvSpPr/>
      </dsp:nvSpPr>
      <dsp:spPr>
        <a:xfrm>
          <a:off x="1627" y="0"/>
          <a:ext cx="1705884" cy="46535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704" tIns="298704" rIns="298704" bIns="298704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4200" kern="1200" dirty="0" smtClean="0"/>
            <a:t>1728</a:t>
          </a:r>
          <a:endParaRPr lang="es-ES" sz="4200" kern="1200" dirty="0"/>
        </a:p>
      </dsp:txBody>
      <dsp:txXfrm>
        <a:off x="1627" y="1861419"/>
        <a:ext cx="1705884" cy="1861419"/>
      </dsp:txXfrm>
    </dsp:sp>
    <dsp:sp modelId="{0B88BE91-DB0B-4FDF-B636-1E4721BCE00D}">
      <dsp:nvSpPr>
        <dsp:cNvPr id="0" name=""/>
        <dsp:cNvSpPr/>
      </dsp:nvSpPr>
      <dsp:spPr>
        <a:xfrm>
          <a:off x="79753" y="279212"/>
          <a:ext cx="1549631" cy="154963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B0629A-A79D-4E10-AE84-32D6C059D7A9}">
      <dsp:nvSpPr>
        <dsp:cNvPr id="0" name=""/>
        <dsp:cNvSpPr/>
      </dsp:nvSpPr>
      <dsp:spPr>
        <a:xfrm>
          <a:off x="1758688" y="0"/>
          <a:ext cx="1705884" cy="46535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704" tIns="298704" rIns="298704" bIns="298704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4200" kern="1200" dirty="0" smtClean="0"/>
            <a:t>1947</a:t>
          </a:r>
          <a:endParaRPr lang="es-ES" sz="4200" kern="1200" dirty="0"/>
        </a:p>
      </dsp:txBody>
      <dsp:txXfrm>
        <a:off x="1758688" y="1861419"/>
        <a:ext cx="1705884" cy="1861419"/>
      </dsp:txXfrm>
    </dsp:sp>
    <dsp:sp modelId="{E143D28D-D78B-486A-B868-B7097D322E04}">
      <dsp:nvSpPr>
        <dsp:cNvPr id="0" name=""/>
        <dsp:cNvSpPr/>
      </dsp:nvSpPr>
      <dsp:spPr>
        <a:xfrm>
          <a:off x="1836815" y="279212"/>
          <a:ext cx="1549631" cy="154963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2000" r="-5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711166-135F-4F5D-AAA2-EB09EE8C5985}">
      <dsp:nvSpPr>
        <dsp:cNvPr id="0" name=""/>
        <dsp:cNvSpPr/>
      </dsp:nvSpPr>
      <dsp:spPr>
        <a:xfrm>
          <a:off x="3515749" y="0"/>
          <a:ext cx="1705884" cy="46535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704" tIns="298704" rIns="298704" bIns="298704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4200" kern="1200" dirty="0" smtClean="0"/>
            <a:t>1952</a:t>
          </a:r>
          <a:endParaRPr lang="es-ES" sz="4200" kern="1200" dirty="0"/>
        </a:p>
      </dsp:txBody>
      <dsp:txXfrm>
        <a:off x="3515749" y="1861419"/>
        <a:ext cx="1705884" cy="1861419"/>
      </dsp:txXfrm>
    </dsp:sp>
    <dsp:sp modelId="{B8F1F2FF-D22D-44BF-AE14-2943659915C6}">
      <dsp:nvSpPr>
        <dsp:cNvPr id="0" name=""/>
        <dsp:cNvSpPr/>
      </dsp:nvSpPr>
      <dsp:spPr>
        <a:xfrm>
          <a:off x="3593876" y="279212"/>
          <a:ext cx="1549631" cy="154963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783C0B-F2A1-498F-8F33-57D155272EAF}">
      <dsp:nvSpPr>
        <dsp:cNvPr id="0" name=""/>
        <dsp:cNvSpPr/>
      </dsp:nvSpPr>
      <dsp:spPr>
        <a:xfrm>
          <a:off x="5272810" y="0"/>
          <a:ext cx="1705884" cy="46535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704" tIns="298704" rIns="298704" bIns="298704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4200" kern="1200" dirty="0" smtClean="0"/>
            <a:t>1964</a:t>
          </a:r>
          <a:endParaRPr lang="es-ES" sz="4200" kern="1200" dirty="0"/>
        </a:p>
      </dsp:txBody>
      <dsp:txXfrm>
        <a:off x="5272810" y="1861419"/>
        <a:ext cx="1705884" cy="1861419"/>
      </dsp:txXfrm>
    </dsp:sp>
    <dsp:sp modelId="{A10EAA23-ADEE-482B-B191-5034D4929033}">
      <dsp:nvSpPr>
        <dsp:cNvPr id="0" name=""/>
        <dsp:cNvSpPr/>
      </dsp:nvSpPr>
      <dsp:spPr>
        <a:xfrm>
          <a:off x="5350937" y="279212"/>
          <a:ext cx="1549631" cy="1549631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FD797A-829F-40E3-9CD5-AB4CF30F2539}">
      <dsp:nvSpPr>
        <dsp:cNvPr id="0" name=""/>
        <dsp:cNvSpPr/>
      </dsp:nvSpPr>
      <dsp:spPr>
        <a:xfrm>
          <a:off x="279212" y="3722839"/>
          <a:ext cx="6421897" cy="69803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576D13-AE0B-4790-8F98-679A3F95891D}">
      <dsp:nvSpPr>
        <dsp:cNvPr id="0" name=""/>
        <dsp:cNvSpPr/>
      </dsp:nvSpPr>
      <dsp:spPr>
        <a:xfrm rot="5400000">
          <a:off x="180707" y="2812554"/>
          <a:ext cx="1177961" cy="153606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artDeco"/>
          <a:bevelB w="139700" h="139700" prst="divo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DDC0BC-A2CC-4A97-B52B-DA51CC36370D}">
      <dsp:nvSpPr>
        <dsp:cNvPr id="0" name=""/>
        <dsp:cNvSpPr/>
      </dsp:nvSpPr>
      <dsp:spPr>
        <a:xfrm>
          <a:off x="182393" y="2957232"/>
          <a:ext cx="1752477" cy="623353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threePt" dir="t"/>
        </a:scene3d>
        <a:sp3d>
          <a:bevelT w="114300" prst="artDeco"/>
          <a:bevelB w="139700" h="139700" prst="divot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s-ES" sz="18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x-none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Programas de formación de ESCC 2 a 3</a:t>
          </a:r>
          <a:endParaRPr lang="es-E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2393" y="2957232"/>
        <a:ext cx="1752477" cy="623353"/>
      </dsp:txXfrm>
    </dsp:sp>
    <dsp:sp modelId="{BF88F9C3-AE1C-4295-BB71-5B4809CB78CA}">
      <dsp:nvSpPr>
        <dsp:cNvPr id="0" name=""/>
        <dsp:cNvSpPr/>
      </dsp:nvSpPr>
      <dsp:spPr>
        <a:xfrm>
          <a:off x="1399613" y="2755057"/>
          <a:ext cx="261654" cy="333884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artDeco"/>
          <a:bevelB w="139700" h="139700" prst="divo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273C28F-695A-4442-B927-F2BDB458427F}">
      <dsp:nvSpPr>
        <dsp:cNvPr id="0" name=""/>
        <dsp:cNvSpPr/>
      </dsp:nvSpPr>
      <dsp:spPr>
        <a:xfrm rot="5400000">
          <a:off x="2005821" y="2110573"/>
          <a:ext cx="1177961" cy="153606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artDeco"/>
          <a:bevelB w="139700" h="139700" prst="divo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2860FC5-E815-488D-BBDF-90472CEE2E2E}">
      <dsp:nvSpPr>
        <dsp:cNvPr id="0" name=""/>
        <dsp:cNvSpPr/>
      </dsp:nvSpPr>
      <dsp:spPr>
        <a:xfrm>
          <a:off x="2049216" y="2499544"/>
          <a:ext cx="1597922" cy="985570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threePt" dir="t"/>
        </a:scene3d>
        <a:sp3d>
          <a:bevelT w="114300" prst="artDeco"/>
          <a:bevelB w="139700" h="139700" prst="divot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x-none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Carrera universitaria de 4 a 6 años</a:t>
          </a:r>
          <a:endParaRPr lang="es-E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49216" y="2499544"/>
        <a:ext cx="1597922" cy="985570"/>
      </dsp:txXfrm>
    </dsp:sp>
    <dsp:sp modelId="{6613A183-7EBC-43A0-8174-2E32732C09D7}">
      <dsp:nvSpPr>
        <dsp:cNvPr id="0" name=""/>
        <dsp:cNvSpPr/>
      </dsp:nvSpPr>
      <dsp:spPr>
        <a:xfrm>
          <a:off x="3254048" y="1890577"/>
          <a:ext cx="261654" cy="333884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artDeco"/>
          <a:bevelB w="139700" h="139700" prst="divo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7B80DB-D43F-4357-B108-88E0A5E66B8C}">
      <dsp:nvSpPr>
        <dsp:cNvPr id="0" name=""/>
        <dsp:cNvSpPr/>
      </dsp:nvSpPr>
      <dsp:spPr>
        <a:xfrm rot="5400000">
          <a:off x="3836000" y="1184024"/>
          <a:ext cx="1177961" cy="153606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artDeco"/>
          <a:bevelB w="139700" h="139700" prst="divo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1BD57A-33A5-4DC5-9BF9-BAD911487E58}">
      <dsp:nvSpPr>
        <dsp:cNvPr id="0" name=""/>
        <dsp:cNvSpPr/>
      </dsp:nvSpPr>
      <dsp:spPr>
        <a:xfrm>
          <a:off x="3920153" y="1593194"/>
          <a:ext cx="1770512" cy="985570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threePt" dir="t"/>
        </a:scene3d>
        <a:sp3d>
          <a:bevelT w="114300" prst="artDeco"/>
          <a:bevelB w="139700" h="139700" prst="divot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Preparación para el empleo hasta 2 años</a:t>
          </a:r>
          <a:endParaRPr lang="es-E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20153" y="1593194"/>
        <a:ext cx="1770512" cy="985570"/>
      </dsp:txXfrm>
    </dsp:sp>
    <dsp:sp modelId="{E47FF239-CBCC-4E4E-852E-B1CD87153B4F}">
      <dsp:nvSpPr>
        <dsp:cNvPr id="0" name=""/>
        <dsp:cNvSpPr/>
      </dsp:nvSpPr>
      <dsp:spPr>
        <a:xfrm>
          <a:off x="5207877" y="971520"/>
          <a:ext cx="261654" cy="333884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artDeco"/>
          <a:bevelB w="139700" h="139700" prst="divo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472A87-402D-4A75-B911-C5F3D0506185}">
      <dsp:nvSpPr>
        <dsp:cNvPr id="0" name=""/>
        <dsp:cNvSpPr/>
      </dsp:nvSpPr>
      <dsp:spPr>
        <a:xfrm rot="5400000">
          <a:off x="5904606" y="293078"/>
          <a:ext cx="1177961" cy="153606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artDeco"/>
          <a:bevelB w="139700" h="139700" prst="divo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B84BC36-05CD-4C2A-94B6-9DCFAB2463A2}">
      <dsp:nvSpPr>
        <dsp:cNvPr id="0" name=""/>
        <dsp:cNvSpPr/>
      </dsp:nvSpPr>
      <dsp:spPr>
        <a:xfrm>
          <a:off x="5935009" y="700572"/>
          <a:ext cx="1833948" cy="985570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threePt" dir="t"/>
        </a:scene3d>
        <a:sp3d>
          <a:bevelT w="114300" prst="artDeco"/>
          <a:bevelB w="139700" h="139700" prst="divot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x-none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Formación postgraduada de maestría, especiali</a:t>
          </a:r>
          <a:r>
            <a:rPr lang="x-none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zación</a:t>
          </a:r>
          <a:endParaRPr lang="es-E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35009" y="700572"/>
        <a:ext cx="1833948" cy="985570"/>
      </dsp:txXfrm>
    </dsp:sp>
    <dsp:sp modelId="{6FEE353C-FC77-4556-9231-2A4D82740BBB}">
      <dsp:nvSpPr>
        <dsp:cNvPr id="0" name=""/>
        <dsp:cNvSpPr/>
      </dsp:nvSpPr>
      <dsp:spPr>
        <a:xfrm>
          <a:off x="7083494" y="66904"/>
          <a:ext cx="261654" cy="333884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artDeco"/>
          <a:bevelB w="139700" h="139700" prst="divo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083A905-76EF-4DBF-BE82-E614DF21710B}">
      <dsp:nvSpPr>
        <dsp:cNvPr id="0" name=""/>
        <dsp:cNvSpPr/>
      </dsp:nvSpPr>
      <dsp:spPr>
        <a:xfrm rot="5400000">
          <a:off x="7572588" y="-634361"/>
          <a:ext cx="1177961" cy="153606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artDeco"/>
          <a:bevelB w="139700" h="139700" prst="divo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0F0B31-D778-4BAE-A599-955FD0BE8D5C}">
      <dsp:nvSpPr>
        <dsp:cNvPr id="0" name=""/>
        <dsp:cNvSpPr/>
      </dsp:nvSpPr>
      <dsp:spPr>
        <a:xfrm>
          <a:off x="7662017" y="0"/>
          <a:ext cx="1322161" cy="985570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threePt" dir="t"/>
        </a:scene3d>
        <a:sp3d>
          <a:bevelT w="114300" prst="artDeco"/>
          <a:bevelB w="139700" h="139700" prst="divot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x-none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Formación doctoral</a:t>
          </a:r>
          <a:endParaRPr lang="es-E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662017" y="0"/>
        <a:ext cx="1322161" cy="9855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5E4BF-4063-44C1-A0AF-04949BC06BC2}" type="datetimeFigureOut">
              <a:rPr lang="es-MX" smtClean="0"/>
              <a:t>18/07/2019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FEFC10-64C9-4F2B-8297-76C998552AD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5159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FC10-64C9-4F2B-8297-76C998552ADC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76741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FC10-64C9-4F2B-8297-76C998552ADC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65782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FC10-64C9-4F2B-8297-76C998552ADC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3417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FC10-64C9-4F2B-8297-76C998552ADC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092531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FC10-64C9-4F2B-8297-76C998552ADC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3267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FC10-64C9-4F2B-8297-76C998552ADC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890958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FC10-64C9-4F2B-8297-76C998552ADC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3594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FC10-64C9-4F2B-8297-76C998552ADC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13069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FC10-64C9-4F2B-8297-76C998552ADC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6277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FC10-64C9-4F2B-8297-76C998552ADC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70974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FC10-64C9-4F2B-8297-76C998552ADC}" type="slidenum">
              <a:rPr lang="es-MX" smtClean="0"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5856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FC10-64C9-4F2B-8297-76C998552ADC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8023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FC10-64C9-4F2B-8297-76C998552ADC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042037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FC10-64C9-4F2B-8297-76C998552ADC}" type="slidenum">
              <a:rPr lang="es-MX" smtClean="0"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682279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FC10-64C9-4F2B-8297-76C998552ADC}" type="slidenum">
              <a:rPr lang="es-MX" smtClean="0"/>
              <a:t>27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640178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FC10-64C9-4F2B-8297-76C998552ADC}" type="slidenum">
              <a:rPr lang="es-MX" smtClean="0"/>
              <a:t>28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22125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ja-JP" b="1" smtClean="0">
              <a:solidFill>
                <a:srgbClr val="112F37"/>
              </a:solidFill>
            </a:endParaRPr>
          </a:p>
        </p:txBody>
      </p:sp>
      <p:sp>
        <p:nvSpPr>
          <p:cNvPr id="5120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B3855B4-E2C0-4204-819B-5D821F88C797}" type="slidenum">
              <a:rPr lang="es-ES" altLang="es-ES" smtClean="0">
                <a:cs typeface="Arial" panose="020B0604020202020204" pitchFamily="34" charset="0"/>
              </a:rPr>
              <a:pPr/>
              <a:t>29</a:t>
            </a:fld>
            <a:endParaRPr lang="es-ES" altLang="es-E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2662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FC10-64C9-4F2B-8297-76C998552ADC}" type="slidenum">
              <a:rPr lang="es-MX" smtClean="0"/>
              <a:t>30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26822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FC10-64C9-4F2B-8297-76C998552ADC}" type="slidenum">
              <a:rPr lang="es-MX" smtClean="0"/>
              <a:t>31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27826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FC10-64C9-4F2B-8297-76C998552ADC}" type="slidenum">
              <a:rPr lang="es-MX" smtClean="0"/>
              <a:t>32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6424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FC10-64C9-4F2B-8297-76C998552ADC}" type="slidenum">
              <a:rPr lang="es-MX" smtClean="0"/>
              <a:t>33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86542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FC10-64C9-4F2B-8297-76C998552ADC}" type="slidenum">
              <a:rPr lang="es-MX" smtClean="0"/>
              <a:t>34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3357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FC10-64C9-4F2B-8297-76C998552ADC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93084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FC10-64C9-4F2B-8297-76C998552ADC}" type="slidenum">
              <a:rPr lang="es-MX" smtClean="0"/>
              <a:t>35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032416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FC10-64C9-4F2B-8297-76C998552ADC}" type="slidenum">
              <a:rPr lang="es-MX" smtClean="0"/>
              <a:t>36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119755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FC10-64C9-4F2B-8297-76C998552ADC}" type="slidenum">
              <a:rPr lang="es-MX" smtClean="0"/>
              <a:t>37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453958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FC10-64C9-4F2B-8297-76C998552ADC}" type="slidenum">
              <a:rPr lang="es-MX" smtClean="0"/>
              <a:t>38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479203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FC10-64C9-4F2B-8297-76C998552ADC}" type="slidenum">
              <a:rPr lang="es-MX" smtClean="0"/>
              <a:t>39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11556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FC10-64C9-4F2B-8297-76C998552ADC}" type="slidenum">
              <a:rPr lang="es-MX" smtClean="0"/>
              <a:t>40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145437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FC10-64C9-4F2B-8297-76C998552ADC}" type="slidenum">
              <a:rPr lang="es-MX" smtClean="0"/>
              <a:t>41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688462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FC10-64C9-4F2B-8297-76C998552ADC}" type="slidenum">
              <a:rPr lang="es-MX" smtClean="0"/>
              <a:t>43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20754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FC10-64C9-4F2B-8297-76C998552ADC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5365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FC10-64C9-4F2B-8297-76C998552ADC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68555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FC10-64C9-4F2B-8297-76C998552ADC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6982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FC10-64C9-4F2B-8297-76C998552ADC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8542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FC10-64C9-4F2B-8297-76C998552ADC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4525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EFC10-64C9-4F2B-8297-76C998552ADC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8785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18/07/2019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18/07/2019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18/07/2019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18/07/2019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18/07/2019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18/07/2019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18/07/2019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18/07/2019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18/07/2019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18/07/2019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18/07/2019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18/07/2019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6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2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2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3.gif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2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23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cured.cu/San_Jos&#233;_de_las_Lajas" TargetMode="External"/><Relationship Id="rId3" Type="http://schemas.openxmlformats.org/officeDocument/2006/relationships/image" Target="../media/image25.emf"/><Relationship Id="rId7" Type="http://schemas.openxmlformats.org/officeDocument/2006/relationships/hyperlink" Target="http://www.censa.edu.cu/index.php/2015/11/20/quienes-somos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8.gif"/><Relationship Id="rId4" Type="http://schemas.openxmlformats.org/officeDocument/2006/relationships/image" Target="../media/image42.jpg"/><Relationship Id="rId9" Type="http://schemas.openxmlformats.org/officeDocument/2006/relationships/hyperlink" Target="https://www.ecured.cu/Universidad_Agraria_de_La_Habana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25.emf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8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25.emf"/><Relationship Id="rId7" Type="http://schemas.openxmlformats.org/officeDocument/2006/relationships/hyperlink" Target="http://www.ecured.cu/Provincia_de_Mayabeque_(Cuba)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amoaradioweb.icrt.cu/promueven-investigadores-uso-de-la-flor-de-jamaica/%20http:/www.ecured.cu" TargetMode="External"/><Relationship Id="rId5" Type="http://schemas.openxmlformats.org/officeDocument/2006/relationships/hyperlink" Target="http://www.inca.edu.cu/" TargetMode="External"/><Relationship Id="rId4" Type="http://schemas.openxmlformats.org/officeDocument/2006/relationships/image" Target="../media/image8.gif"/><Relationship Id="rId9" Type="http://schemas.openxmlformats.org/officeDocument/2006/relationships/image" Target="../media/image51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5.emf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8.gif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5.emf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9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25.emf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9.gif"/><Relationship Id="rId9" Type="http://schemas.microsoft.com/office/2007/relationships/diagramDrawing" Target="../diagrams/drawing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8.gif"/><Relationship Id="rId18" Type="http://schemas.openxmlformats.org/officeDocument/2006/relationships/image" Target="../media/image23.gif"/><Relationship Id="rId3" Type="http://schemas.openxmlformats.org/officeDocument/2006/relationships/image" Target="../media/image8.gif"/><Relationship Id="rId7" Type="http://schemas.openxmlformats.org/officeDocument/2006/relationships/image" Target="../media/image12.gif"/><Relationship Id="rId12" Type="http://schemas.openxmlformats.org/officeDocument/2006/relationships/image" Target="../media/image17.gif"/><Relationship Id="rId17" Type="http://schemas.openxmlformats.org/officeDocument/2006/relationships/image" Target="../media/image22.gif"/><Relationship Id="rId2" Type="http://schemas.openxmlformats.org/officeDocument/2006/relationships/image" Target="../media/image7.png"/><Relationship Id="rId16" Type="http://schemas.openxmlformats.org/officeDocument/2006/relationships/image" Target="../media/image21.gif"/><Relationship Id="rId20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11" Type="http://schemas.openxmlformats.org/officeDocument/2006/relationships/image" Target="../media/image16.gif"/><Relationship Id="rId5" Type="http://schemas.openxmlformats.org/officeDocument/2006/relationships/image" Target="../media/image10.gif"/><Relationship Id="rId15" Type="http://schemas.openxmlformats.org/officeDocument/2006/relationships/image" Target="../media/image20.gif"/><Relationship Id="rId10" Type="http://schemas.openxmlformats.org/officeDocument/2006/relationships/image" Target="../media/image15.gif"/><Relationship Id="rId19" Type="http://schemas.openxmlformats.org/officeDocument/2006/relationships/image" Target="../media/image24.gif"/><Relationship Id="rId4" Type="http://schemas.openxmlformats.org/officeDocument/2006/relationships/image" Target="../media/image9.gif"/><Relationship Id="rId9" Type="http://schemas.openxmlformats.org/officeDocument/2006/relationships/image" Target="../media/image14.gif"/><Relationship Id="rId14" Type="http://schemas.openxmlformats.org/officeDocument/2006/relationships/image" Target="../media/image19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chart" Target="../charts/chart10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image" Target="../media/image9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chart" Target="../charts/chart1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1.xml"/><Relationship Id="rId5" Type="http://schemas.openxmlformats.org/officeDocument/2006/relationships/image" Target="../media/image10.gif"/><Relationship Id="rId4" Type="http://schemas.openxmlformats.org/officeDocument/2006/relationships/image" Target="../media/image69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25.emf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14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3.xml"/><Relationship Id="rId4" Type="http://schemas.openxmlformats.org/officeDocument/2006/relationships/image" Target="../media/image15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7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74.png"/><Relationship Id="rId4" Type="http://schemas.openxmlformats.org/officeDocument/2006/relationships/image" Target="../media/image16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emf"/><Relationship Id="rId5" Type="http://schemas.openxmlformats.org/officeDocument/2006/relationships/image" Target="../media/image77.jpg"/><Relationship Id="rId4" Type="http://schemas.openxmlformats.org/officeDocument/2006/relationships/image" Target="../media/image18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21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G"/><Relationship Id="rId5" Type="http://schemas.openxmlformats.org/officeDocument/2006/relationships/image" Target="../media/image82.jpeg"/><Relationship Id="rId4" Type="http://schemas.openxmlformats.org/officeDocument/2006/relationships/image" Target="../media/image21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6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5.emf"/><Relationship Id="rId9" Type="http://schemas.microsoft.com/office/2007/relationships/diagramDrawing" Target="../diagrams/drawing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5.emf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25.emf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10" Type="http://schemas.openxmlformats.org/officeDocument/2006/relationships/chart" Target="../charts/chart6.xml"/><Relationship Id="rId4" Type="http://schemas.openxmlformats.org/officeDocument/2006/relationships/image" Target="../media/image27.png"/><Relationship Id="rId9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5.emf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5.emf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/>
          <a:srcRect l="44187" t="8700" r="25194" b="90773"/>
          <a:stretch/>
        </p:blipFill>
        <p:spPr>
          <a:xfrm flipV="1">
            <a:off x="7104112" y="4489687"/>
            <a:ext cx="4719408" cy="4571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032104" y="3287886"/>
            <a:ext cx="50740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El papel de las universidades en la consecución de los ODS </a:t>
            </a:r>
            <a:endParaRPr lang="es-E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Subtítulo 2"/>
          <p:cNvSpPr txBox="1">
            <a:spLocks/>
          </p:cNvSpPr>
          <p:nvPr/>
        </p:nvSpPr>
        <p:spPr>
          <a:xfrm>
            <a:off x="4296280" y="5282444"/>
            <a:ext cx="7543800" cy="1143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2000" b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Dra. C. Diana Sedal Yanes</a:t>
            </a:r>
          </a:p>
          <a:p>
            <a:pPr marL="0" indent="0" algn="r">
              <a:buNone/>
            </a:pPr>
            <a:r>
              <a:rPr lang="es-ES" sz="2000" b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Rectora Universidad de Oriente</a:t>
            </a:r>
          </a:p>
          <a:p>
            <a:pPr marL="0" indent="0" algn="r">
              <a:buNone/>
            </a:pPr>
            <a:r>
              <a:rPr lang="es-ES" sz="2000" b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Ministerio de Educación Superior</a:t>
            </a:r>
            <a:endParaRPr lang="es-ES" sz="2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2"/>
          <a:srcRect l="44187" t="8700" r="25194" b="90773"/>
          <a:stretch/>
        </p:blipFill>
        <p:spPr>
          <a:xfrm flipV="1">
            <a:off x="7120672" y="3157016"/>
            <a:ext cx="4719408" cy="45719"/>
          </a:xfrm>
          <a:prstGeom prst="rect">
            <a:avLst/>
          </a:prstGeom>
        </p:spPr>
      </p:pic>
      <p:grpSp>
        <p:nvGrpSpPr>
          <p:cNvPr id="17" name="Grupo 16"/>
          <p:cNvGrpSpPr/>
          <p:nvPr/>
        </p:nvGrpSpPr>
        <p:grpSpPr>
          <a:xfrm>
            <a:off x="5592730" y="3081104"/>
            <a:ext cx="1473410" cy="1580567"/>
            <a:chOff x="5592730" y="3081104"/>
            <a:chExt cx="1473410" cy="1580567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03" t="35299" r="33802" b="2751"/>
            <a:stretch/>
          </p:blipFill>
          <p:spPr>
            <a:xfrm>
              <a:off x="5592730" y="3081104"/>
              <a:ext cx="1473410" cy="1580567"/>
            </a:xfrm>
            <a:prstGeom prst="rect">
              <a:avLst/>
            </a:prstGeom>
          </p:spPr>
        </p:pic>
        <p:sp>
          <p:nvSpPr>
            <p:cNvPr id="16" name="Elipse 15"/>
            <p:cNvSpPr/>
            <p:nvPr/>
          </p:nvSpPr>
          <p:spPr>
            <a:xfrm>
              <a:off x="6096000" y="3573016"/>
              <a:ext cx="576064" cy="5760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4"/>
          <a:srcRect l="24923" t="10101" r="53911" b="10101"/>
          <a:stretch/>
        </p:blipFill>
        <p:spPr>
          <a:xfrm>
            <a:off x="0" y="0"/>
            <a:ext cx="5534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70712" y="1"/>
            <a:ext cx="9021288" cy="1092530"/>
          </a:xfrm>
          <a:solidFill>
            <a:srgbClr val="EBF2F9"/>
          </a:solidFill>
        </p:spPr>
        <p:txBody>
          <a:bodyPr>
            <a:noAutofit/>
          </a:bodyPr>
          <a:lstStyle/>
          <a:p>
            <a:r>
              <a:rPr lang="es-E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CONOCIMIENTO, POTENCIAL HUMANO Y DESARROLLO TERRITORIAL EN EL MODELO ECONÓMICO Y </a:t>
            </a:r>
            <a:r>
              <a:rPr lang="es-ES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</a:t>
            </a:r>
            <a:endParaRPr lang="es-E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Diagrama 8"/>
          <p:cNvGraphicFramePr/>
          <p:nvPr>
            <p:extLst/>
          </p:nvPr>
        </p:nvGraphicFramePr>
        <p:xfrm>
          <a:off x="-483748" y="2294035"/>
          <a:ext cx="7654360" cy="3951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CuadroTexto 10"/>
          <p:cNvSpPr txBox="1"/>
          <p:nvPr/>
        </p:nvSpPr>
        <p:spPr>
          <a:xfrm>
            <a:off x="280661" y="1237680"/>
            <a:ext cx="478918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Bases del Plan Nacional de Desarrollo Económico y Social hasta el 2030: visión de la Nación, Ejes y Sectores Estratégicos.</a:t>
            </a:r>
            <a:endParaRPr lang="es-ES" sz="2000" dirty="0">
              <a:solidFill>
                <a:schemeClr val="accent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487916" y="1376042"/>
            <a:ext cx="62976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hangingPunct="0"/>
            <a:r>
              <a:rPr lang="es-ES" altLang="es-E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Localizar los Objetivos de Desarrollo Sostenibles desde las estrategias de desarrollo municipal y provincial</a:t>
            </a:r>
            <a:endParaRPr lang="es-ES" alt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27956" y="2212652"/>
            <a:ext cx="4661923" cy="226052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5894316" y="4601896"/>
            <a:ext cx="6056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alt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Agenda de Desarrollo Sostenible 2030</a:t>
            </a:r>
          </a:p>
          <a:p>
            <a:pPr algn="r"/>
            <a:r>
              <a:rPr lang="es-ES" alt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Objetivos de Desarrollo Sostenible («ODS») </a:t>
            </a:r>
          </a:p>
          <a:p>
            <a:pPr algn="r"/>
            <a:r>
              <a:rPr lang="es-ES" alt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169 metas económicas, sociales y ambientales para un periodo de quince años. </a:t>
            </a:r>
          </a:p>
        </p:txBody>
      </p:sp>
    </p:spTree>
    <p:extLst>
      <p:ext uri="{BB962C8B-B14F-4D97-AF65-F5344CB8AC3E}">
        <p14:creationId xmlns:p14="http://schemas.microsoft.com/office/powerpoint/2010/main" val="222352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a 8"/>
          <p:cNvGraphicFramePr/>
          <p:nvPr>
            <p:extLst/>
          </p:nvPr>
        </p:nvGraphicFramePr>
        <p:xfrm>
          <a:off x="30480" y="1995053"/>
          <a:ext cx="12192000" cy="2446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1211283" y="1769427"/>
            <a:ext cx="9944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El desarrollo territorial considera:</a:t>
            </a:r>
            <a:endParaRPr lang="es-ES" sz="3200" b="1" dirty="0"/>
          </a:p>
        </p:txBody>
      </p:sp>
      <p:sp>
        <p:nvSpPr>
          <p:cNvPr id="5" name="Rectángulo 4"/>
          <p:cNvSpPr/>
          <p:nvPr/>
        </p:nvSpPr>
        <p:spPr>
          <a:xfrm>
            <a:off x="803564" y="4132611"/>
            <a:ext cx="11048010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800"/>
              </a:spcAft>
            </a:pPr>
            <a:r>
              <a:rPr lang="es-E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 crecientes demandas productivas y el cambio tecnológico asociado a ellas, demanda capacidades técnicas que se encuentran </a:t>
            </a:r>
            <a:r>
              <a:rPr lang="es-ES" sz="22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desigualmente </a:t>
            </a:r>
            <a:r>
              <a:rPr lang="es-ES" sz="22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distribuidas en nuestros territorios</a:t>
            </a:r>
            <a:r>
              <a:rPr lang="es-E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ES" sz="22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800"/>
              </a:spcAft>
            </a:pPr>
            <a:r>
              <a:rPr lang="es-E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es-E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los municipios se dispone de recursos humanos y capacidades científicas y tecnologías limitados, en algunas áreas, respecto a las demandas actuales y futuras. </a:t>
            </a:r>
            <a:endParaRPr lang="es-ES" sz="22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800"/>
              </a:spcAft>
            </a:pPr>
            <a:r>
              <a:rPr lang="es-E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s-E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proceso de </a:t>
            </a:r>
            <a:r>
              <a:rPr lang="es-ES" sz="22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descentralización</a:t>
            </a:r>
            <a:r>
              <a:rPr lang="es-E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en curso requiere prestar especial atención a ese </a:t>
            </a:r>
            <a:r>
              <a:rPr lang="es-ES" sz="22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desafío</a:t>
            </a:r>
            <a:r>
              <a:rPr lang="es-E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3170712" y="1"/>
            <a:ext cx="9021288" cy="1092530"/>
          </a:xfrm>
          <a:solidFill>
            <a:srgbClr val="EBF2F9"/>
          </a:solidFill>
        </p:spPr>
        <p:txBody>
          <a:bodyPr>
            <a:noAutofit/>
          </a:bodyPr>
          <a:lstStyle/>
          <a:p>
            <a:r>
              <a:rPr lang="es-E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CONOCIMIENTO, POTENCIAL HUMANO Y DESARROLLO TERRITORIAL EN EL MODELO ECONÓMICO Y </a:t>
            </a:r>
            <a:r>
              <a:rPr lang="es-ES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</a:t>
            </a:r>
            <a:endParaRPr lang="es-E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2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3287688" y="0"/>
            <a:ext cx="8904312" cy="112474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55" y="52127"/>
            <a:ext cx="2611575" cy="1036267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3503712" y="159302"/>
            <a:ext cx="8688288" cy="762267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  <a:defRPr/>
            </a:pPr>
            <a:r>
              <a:rPr lang="es-ES" sz="2800" b="1" dirty="0">
                <a:solidFill>
                  <a:schemeClr val="bg1"/>
                </a:solidFill>
              </a:rPr>
              <a:t>Objetivo 1. Fin a la Pobreza</a:t>
            </a:r>
            <a:endParaRPr lang="es-ES" sz="2800" b="1" kern="0" dirty="0">
              <a:solidFill>
                <a:schemeClr val="bg1"/>
              </a:solidFill>
              <a:latin typeface="Verdana"/>
              <a:cs typeface="Arial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962" y="6525344"/>
            <a:ext cx="12186037" cy="33855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7419626" y="6525344"/>
            <a:ext cx="45193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1600" b="1" dirty="0" smtClean="0">
                <a:solidFill>
                  <a:schemeClr val="bg1"/>
                </a:solidFill>
              </a:rPr>
              <a:t>http://www.informenacionalvoluntario_Cuba.mep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287688" y="2033585"/>
            <a:ext cx="88029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La República de Cuba es un Estado socialista donde se practica desde hace seis décadas la máxima martiana “con todos y para el bien de todos”. En ese contexto uno de los principios revolucionarios de 1959 fue la eliminación de la pobreza, entendida esta no solo como la </a:t>
            </a:r>
            <a:r>
              <a:rPr lang="es-ES" sz="2800" b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desigualdad de ingresos</a:t>
            </a:r>
            <a:r>
              <a:rPr lang="es-ES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, sino como la </a:t>
            </a:r>
            <a:r>
              <a:rPr lang="es-ES" sz="2800" b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creación de oportunidades y derechos. 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" y="1997235"/>
            <a:ext cx="3379868" cy="331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0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3287688" y="0"/>
            <a:ext cx="8904312" cy="112474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55" y="52127"/>
            <a:ext cx="2611575" cy="1036267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3503712" y="159302"/>
            <a:ext cx="8688288" cy="762267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  <a:defRPr/>
            </a:pPr>
            <a:r>
              <a:rPr lang="es-ES" sz="2800" b="1" dirty="0">
                <a:solidFill>
                  <a:schemeClr val="bg1"/>
                </a:solidFill>
              </a:rPr>
              <a:t>Objetivo 1. Fin a la Pobreza</a:t>
            </a:r>
            <a:endParaRPr lang="es-ES" sz="2800" b="1" kern="0" dirty="0">
              <a:solidFill>
                <a:schemeClr val="bg1"/>
              </a:solidFill>
              <a:latin typeface="Verdana"/>
              <a:cs typeface="Arial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962" y="6525344"/>
            <a:ext cx="12186037" cy="33855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6439037" y="6525344"/>
            <a:ext cx="54999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1600" b="1" dirty="0">
                <a:solidFill>
                  <a:schemeClr val="bg1"/>
                </a:solidFill>
              </a:rPr>
              <a:t>Fuente: Prontuario de la Educación Superior en Cuba año 2018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" y="1997235"/>
            <a:ext cx="3379868" cy="3312271"/>
          </a:xfrm>
          <a:prstGeom prst="rect">
            <a:avLst/>
          </a:prstGeom>
        </p:spPr>
      </p:pic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4881141"/>
              </p:ext>
            </p:extLst>
          </p:nvPr>
        </p:nvGraphicFramePr>
        <p:xfrm>
          <a:off x="4007768" y="1412776"/>
          <a:ext cx="8024215" cy="4457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8802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3287688" y="0"/>
            <a:ext cx="8904312" cy="112474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55" y="52127"/>
            <a:ext cx="2611575" cy="1036267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3503712" y="159302"/>
            <a:ext cx="8688288" cy="762267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  <a:defRPr/>
            </a:pPr>
            <a:r>
              <a:rPr lang="es-ES" sz="2400" b="1" dirty="0" smtClean="0">
                <a:solidFill>
                  <a:schemeClr val="bg1"/>
                </a:solidFill>
              </a:rPr>
              <a:t>Matrículas en las instituciones de Educación Superior en Cuba</a:t>
            </a:r>
            <a:endParaRPr lang="es-ES" sz="2400" b="1" kern="0" dirty="0">
              <a:solidFill>
                <a:schemeClr val="bg1"/>
              </a:solidFill>
              <a:latin typeface="Verdana"/>
              <a:cs typeface="Arial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962" y="6525344"/>
            <a:ext cx="12186037" cy="33855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6439037" y="6525344"/>
            <a:ext cx="54999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1600" b="1" dirty="0">
                <a:solidFill>
                  <a:schemeClr val="bg1"/>
                </a:solidFill>
              </a:rPr>
              <a:t>Fuente: Prontuario de la Educación Superior en Cuba año </a:t>
            </a:r>
            <a:r>
              <a:rPr lang="es-ES" sz="1600" b="1" dirty="0" smtClean="0">
                <a:solidFill>
                  <a:schemeClr val="bg1"/>
                </a:solidFill>
              </a:rPr>
              <a:t>2018</a:t>
            </a:r>
            <a:endParaRPr lang="es-ES" sz="1600" b="1" dirty="0">
              <a:solidFill>
                <a:schemeClr val="bg1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" y="1997235"/>
            <a:ext cx="3379868" cy="331227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380" y="1151519"/>
            <a:ext cx="9104575" cy="465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11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3287688" y="0"/>
            <a:ext cx="8904312" cy="112474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55" y="52127"/>
            <a:ext cx="2611575" cy="1036267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3503712" y="159302"/>
            <a:ext cx="8688288" cy="762267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  <a:defRPr/>
            </a:pPr>
            <a:r>
              <a:rPr lang="es-ES" sz="2400" b="1" dirty="0" smtClean="0">
                <a:solidFill>
                  <a:schemeClr val="bg1"/>
                </a:solidFill>
              </a:rPr>
              <a:t>Matrículas en las instituciones de Educación Superior en Cuba</a:t>
            </a:r>
            <a:endParaRPr lang="es-ES" sz="2400" b="1" kern="0" dirty="0">
              <a:solidFill>
                <a:schemeClr val="bg1"/>
              </a:solidFill>
              <a:latin typeface="Verdana"/>
              <a:cs typeface="Arial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962" y="6525344"/>
            <a:ext cx="12186037" cy="33855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6439037" y="6525344"/>
            <a:ext cx="54999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1600" b="1" dirty="0">
                <a:solidFill>
                  <a:schemeClr val="bg1"/>
                </a:solidFill>
              </a:rPr>
              <a:t>Fuente: Prontuario de la Educación Superior en Cuba año </a:t>
            </a:r>
            <a:r>
              <a:rPr lang="es-ES" sz="1600" b="1" dirty="0" smtClean="0">
                <a:solidFill>
                  <a:schemeClr val="bg1"/>
                </a:solidFill>
              </a:rPr>
              <a:t>2019</a:t>
            </a:r>
            <a:endParaRPr lang="es-ES" sz="1600" b="1" dirty="0">
              <a:solidFill>
                <a:schemeClr val="bg1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7" y="1993240"/>
            <a:ext cx="2822233" cy="276578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560" y="1556792"/>
            <a:ext cx="10056440" cy="411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4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3287688" y="0"/>
            <a:ext cx="8904312" cy="112474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55" y="52127"/>
            <a:ext cx="2611575" cy="1036267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3503712" y="159302"/>
            <a:ext cx="8688288" cy="762267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  <a:defRPr/>
            </a:pPr>
            <a:r>
              <a:rPr lang="es-ES" sz="2800" b="1" dirty="0">
                <a:solidFill>
                  <a:schemeClr val="bg1"/>
                </a:solidFill>
              </a:rPr>
              <a:t>Objetivo 1. Fin a la Pobreza</a:t>
            </a:r>
            <a:endParaRPr lang="es-ES" sz="2800" b="1" kern="0" dirty="0">
              <a:solidFill>
                <a:schemeClr val="bg1"/>
              </a:solidFill>
              <a:latin typeface="Verdana"/>
              <a:cs typeface="Arial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962" y="6525344"/>
            <a:ext cx="12186037" cy="33855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7419626" y="6525344"/>
            <a:ext cx="45193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1600" b="1" dirty="0">
                <a:solidFill>
                  <a:schemeClr val="bg1"/>
                </a:solidFill>
              </a:rPr>
              <a:t>http://www.informenacionalvoluntario_Cuba.mep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" y="1997235"/>
            <a:ext cx="3379868" cy="3312271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6023991" y="4019525"/>
            <a:ext cx="59766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b="1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Esperanza </a:t>
            </a:r>
            <a:r>
              <a:rPr lang="es-ES" sz="24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 vida al nacer: </a:t>
            </a:r>
            <a:r>
              <a:rPr lang="es-ES" sz="2400" b="1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Estimado </a:t>
            </a:r>
            <a:r>
              <a:rPr lang="es-ES" sz="24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2017:</a:t>
            </a:r>
            <a:r>
              <a:rPr lang="es-E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s-ES" sz="2400" dirty="0" smtClean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es-ES" sz="2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79,9 </a:t>
            </a:r>
            <a:r>
              <a:rPr lang="es-E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años. Lugar 33 en el mundo. </a:t>
            </a:r>
          </a:p>
          <a:p>
            <a:pPr algn="just"/>
            <a:r>
              <a:rPr lang="es-ES" sz="2400" b="1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Años </a:t>
            </a:r>
            <a:r>
              <a:rPr lang="es-ES" sz="24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promedio de escolaridad: </a:t>
            </a:r>
            <a:r>
              <a:rPr lang="es-ES" sz="2400" b="1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Estimado 2017</a:t>
            </a:r>
            <a:r>
              <a:rPr lang="es-ES" sz="24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  <a:r>
              <a:rPr lang="es-E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11,8 años. Lugar 38 en el mundo. </a:t>
            </a:r>
          </a:p>
          <a:p>
            <a:pPr algn="just"/>
            <a:r>
              <a:rPr lang="es-ES" sz="2400" b="1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Años </a:t>
            </a:r>
            <a:r>
              <a:rPr lang="es-ES" sz="2400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esperados de escolarización:</a:t>
            </a:r>
            <a:r>
              <a:rPr lang="es-E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14,0 años. Lugar 77 en el mundo. 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3512362" y="1416316"/>
            <a:ext cx="553596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 </a:t>
            </a:r>
            <a:r>
              <a:rPr lang="es-E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 edición 2018 del Informe Mundial de este índice, Cuba ocupa el lugar </a:t>
            </a:r>
            <a:r>
              <a:rPr lang="es-ES" sz="32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73</a:t>
            </a:r>
            <a:r>
              <a:rPr lang="es-E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en el mundo en el año 2017, entre </a:t>
            </a:r>
            <a:r>
              <a:rPr lang="es-ES" sz="32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189</a:t>
            </a:r>
            <a:r>
              <a:rPr lang="es-ES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países, clasificándose entre los países de desarrollo humano alto, con un valor de 0,777, superior al del 2016.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1322239"/>
            <a:ext cx="2143125" cy="21431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476" y="3990880"/>
            <a:ext cx="2298109" cy="229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9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3287688" y="0"/>
            <a:ext cx="8904312" cy="112474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55" y="52127"/>
            <a:ext cx="2611575" cy="1036267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3503712" y="159302"/>
            <a:ext cx="8688288" cy="762267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  <a:defRPr/>
            </a:pPr>
            <a:r>
              <a:rPr lang="es-ES" sz="2800" b="1" dirty="0" smtClean="0">
                <a:solidFill>
                  <a:schemeClr val="bg1"/>
                </a:solidFill>
              </a:rPr>
              <a:t>Educación Superior: Más de 78 mil plazas a aspirantes</a:t>
            </a:r>
            <a:endParaRPr lang="es-ES" sz="2800" b="1" kern="0" dirty="0">
              <a:solidFill>
                <a:schemeClr val="bg1"/>
              </a:solidFill>
              <a:latin typeface="Verdana"/>
              <a:cs typeface="Arial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962" y="6525344"/>
            <a:ext cx="12186037" cy="33855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" y="1997235"/>
            <a:ext cx="3379868" cy="331227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3"/>
          <a:stretch/>
        </p:blipFill>
        <p:spPr>
          <a:xfrm>
            <a:off x="3287688" y="1268760"/>
            <a:ext cx="2899257" cy="2038634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626" y="1268760"/>
            <a:ext cx="2726046" cy="204845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116" y="1273715"/>
            <a:ext cx="3065244" cy="2043496"/>
          </a:xfrm>
          <a:prstGeom prst="rect">
            <a:avLst/>
          </a:prstGeom>
        </p:spPr>
      </p:pic>
      <p:graphicFrame>
        <p:nvGraphicFramePr>
          <p:cNvPr id="20" name="Tab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743205"/>
              </p:ext>
            </p:extLst>
          </p:nvPr>
        </p:nvGraphicFramePr>
        <p:xfrm>
          <a:off x="4727848" y="3436600"/>
          <a:ext cx="6877424" cy="1432560"/>
        </p:xfrm>
        <a:graphic>
          <a:graphicData uri="http://schemas.openxmlformats.org/drawingml/2006/table">
            <a:tbl>
              <a:tblPr/>
              <a:tblGrid>
                <a:gridCol w="1495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4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2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73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36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10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10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9579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9579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26691">
                <a:tc gridSpan="2">
                  <a:txBody>
                    <a:bodyPr/>
                    <a:lstStyle/>
                    <a:p>
                      <a:r>
                        <a:rPr lang="es-ES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s-ES" sz="32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CURSO DIURNO</a:t>
                      </a:r>
                      <a:endParaRPr lang="es-ES" sz="320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CURSO POR ENCUENTROS</a:t>
                      </a:r>
                      <a:endParaRPr lang="es-ES" sz="320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EDUCACIÓN A DISTANCIA</a:t>
                      </a:r>
                      <a:endParaRPr lang="es-ES" sz="320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3200"/>
                    </a:p>
                  </a:txBody>
                  <a:tcPr>
                    <a:lnL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691">
                <a:tc>
                  <a:txBody>
                    <a:bodyPr/>
                    <a:lstStyle/>
                    <a:p>
                      <a:r>
                        <a:rPr lang="es-ES" sz="3200" dirty="0">
                          <a:effectLst/>
                        </a:rPr>
                        <a:t> 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  <a:endParaRPr lang="es-ES" sz="320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  <a:endParaRPr lang="es-ES" sz="320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  <a:endParaRPr lang="es-ES" sz="320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  <a:endParaRPr lang="es-ES" sz="320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  <a:endParaRPr lang="es-ES" sz="32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  <a:endParaRPr lang="es-ES" sz="320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  <a:endParaRPr lang="es-ES" sz="320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  <a:endParaRPr lang="es-ES" sz="320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682">
                <a:tc>
                  <a:txBody>
                    <a:bodyPr/>
                    <a:lstStyle/>
                    <a:p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es-ES" sz="320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79465</a:t>
                      </a:r>
                      <a:endParaRPr lang="es-ES" sz="32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79053</a:t>
                      </a:r>
                      <a:endParaRPr lang="es-ES" sz="320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38373</a:t>
                      </a:r>
                      <a:endParaRPr lang="es-ES" sz="320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38433</a:t>
                      </a:r>
                      <a:endParaRPr lang="es-ES" sz="320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36897</a:t>
                      </a:r>
                      <a:endParaRPr lang="es-ES" sz="320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36425</a:t>
                      </a:r>
                      <a:endParaRPr lang="es-ES" sz="320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4195</a:t>
                      </a:r>
                      <a:endParaRPr lang="es-ES" sz="320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4195</a:t>
                      </a:r>
                      <a:endParaRPr lang="es-ES" sz="32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Rectángulo 1"/>
          <p:cNvSpPr/>
          <p:nvPr/>
        </p:nvSpPr>
        <p:spPr>
          <a:xfrm>
            <a:off x="346483" y="4941168"/>
            <a:ext cx="115925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Requisito 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para el ingreso al Curso Diurno aprobar con un mínimo de 60 puntos cada uno de los exámenes: Matemática, Español e Historia de 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Cuba</a:t>
            </a:r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Se  puede solicitar entre las opciones (10) programas de formación del Nivel de Educación Superior de Ciclo Corto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 plan de plazas se cubrió en un 86,0%, siendo </a:t>
            </a:r>
            <a:r>
              <a:rPr lang="es-ES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 Curso </a:t>
            </a:r>
            <a:r>
              <a:rPr lang="es-ES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Distancia el de mejor cubrimiento con un 88,1%, seguido del </a:t>
            </a:r>
            <a:r>
              <a:rPr lang="es-ES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Diurno con </a:t>
            </a:r>
            <a:r>
              <a:rPr lang="es-ES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 87,8 % y del Curso Por Encuentro con un 84,1%.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6439036" y="6519446"/>
            <a:ext cx="54999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1600" b="1" dirty="0">
                <a:solidFill>
                  <a:schemeClr val="bg1"/>
                </a:solidFill>
              </a:rPr>
              <a:t>Fuente: Prontuario de la Educación Superior en Cuba año </a:t>
            </a:r>
            <a:r>
              <a:rPr lang="es-ES" sz="1600" b="1" dirty="0" smtClean="0">
                <a:solidFill>
                  <a:schemeClr val="bg1"/>
                </a:solidFill>
              </a:rPr>
              <a:t>2019</a:t>
            </a:r>
            <a:endParaRPr lang="es-E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01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3287688" y="0"/>
            <a:ext cx="8904312" cy="112474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55" y="52127"/>
            <a:ext cx="2611575" cy="1036267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3503712" y="159302"/>
            <a:ext cx="8688288" cy="762267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  <a:defRPr/>
            </a:pPr>
            <a:r>
              <a:rPr lang="en-US" altLang="es-ES" sz="3600" b="1" dirty="0" err="1">
                <a:solidFill>
                  <a:schemeClr val="bg1"/>
                </a:solidFill>
              </a:rPr>
              <a:t>Doctorados</a:t>
            </a:r>
            <a:r>
              <a:rPr lang="en-US" altLang="es-ES" sz="3600" b="1" dirty="0">
                <a:solidFill>
                  <a:schemeClr val="bg1"/>
                </a:solidFill>
              </a:rPr>
              <a:t> </a:t>
            </a:r>
            <a:r>
              <a:rPr lang="en-US" altLang="es-ES" sz="3600" b="1" dirty="0" err="1">
                <a:solidFill>
                  <a:schemeClr val="bg1"/>
                </a:solidFill>
              </a:rPr>
              <a:t>otorgados</a:t>
            </a:r>
            <a:r>
              <a:rPr lang="en-US" altLang="es-ES" sz="3600" b="1" dirty="0">
                <a:solidFill>
                  <a:schemeClr val="bg1"/>
                </a:solidFill>
              </a:rPr>
              <a:t> 1977-2016</a:t>
            </a:r>
            <a:endParaRPr lang="es-ES" sz="3600" b="1" kern="0" dirty="0">
              <a:solidFill>
                <a:schemeClr val="bg1"/>
              </a:solidFill>
              <a:latin typeface="Verdana"/>
              <a:cs typeface="Arial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962" y="6525344"/>
            <a:ext cx="12186037" cy="33855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" y="1997235"/>
            <a:ext cx="3379868" cy="331227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4732" y="1551111"/>
            <a:ext cx="7690223" cy="4549353"/>
          </a:xfrm>
          <a:prstGeom prst="rect">
            <a:avLst/>
          </a:prstGeom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951180" y="5676056"/>
            <a:ext cx="5072063" cy="646113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17347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+mn-ea"/>
                <a:cs typeface="Arial" charset="0"/>
              </a:rPr>
              <a:t>        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17347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+mn-ea"/>
                <a:cs typeface="Arial" charset="0"/>
              </a:rPr>
              <a:t>Total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17347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+mn-ea"/>
                <a:cs typeface="Arial" charset="0"/>
              </a:rPr>
              <a:t>: 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17347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+mn-ea"/>
                <a:cs typeface="Arial" charset="0"/>
              </a:rPr>
              <a:t>14 914</a:t>
            </a:r>
          </a:p>
        </p:txBody>
      </p:sp>
    </p:spTree>
    <p:extLst>
      <p:ext uri="{BB962C8B-B14F-4D97-AF65-F5344CB8AC3E}">
        <p14:creationId xmlns:p14="http://schemas.microsoft.com/office/powerpoint/2010/main" val="92816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3287688" y="0"/>
            <a:ext cx="8904312" cy="112474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55" y="52127"/>
            <a:ext cx="2611575" cy="1036267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5962" y="6525344"/>
            <a:ext cx="12186037" cy="33855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l="16230" t="28652" r="18147" b="47655"/>
          <a:stretch/>
        </p:blipFill>
        <p:spPr>
          <a:xfrm>
            <a:off x="3172392" y="1196752"/>
            <a:ext cx="9019608" cy="216024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5" y="1700808"/>
            <a:ext cx="3073779" cy="3027673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3268666" y="3284984"/>
            <a:ext cx="89233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INCA (1970): </a:t>
            </a:r>
            <a:r>
              <a:rPr lang="es-E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Unidad de Ciencia y Técnica del Ministerio de Educación Superior de la República de Cuba. </a:t>
            </a:r>
            <a:r>
              <a:rPr lang="es-E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Genera </a:t>
            </a:r>
            <a:r>
              <a:rPr lang="es-E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y </a:t>
            </a:r>
            <a:r>
              <a:rPr lang="es-E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transfiere </a:t>
            </a:r>
            <a:r>
              <a:rPr lang="es-E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conocimientos actualizados, tecnologías integrales y nuevos productos de biotecnología, ciencia vegetal y sistemas sostenibles, para elevar de forma eficiente la producción agroalimentaria.</a:t>
            </a: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995" y="4608423"/>
            <a:ext cx="4274228" cy="1814744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4573980" y="4750112"/>
            <a:ext cx="761801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altLang="es-E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Intercambio </a:t>
            </a:r>
            <a:r>
              <a:rPr lang="es-ES" altLang="es-E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lang="es-ES" altLang="es-E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experiencias desde el trabajo </a:t>
            </a:r>
            <a:r>
              <a:rPr lang="es-ES" altLang="es-E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científico </a:t>
            </a:r>
            <a:r>
              <a:rPr lang="es-ES" altLang="es-E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estudiantil con temáticas  relacionadas </a:t>
            </a:r>
            <a:r>
              <a:rPr lang="es-ES" altLang="es-E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con la eficiencia de los procesos agroindustriales, productivos y de servicios agropecuarios; la producción de alimentos; el desarrollo rural; la protección, la conservación y el aprovechamiento racional de los recursos naturales y la defensa del país.</a:t>
            </a:r>
            <a:endParaRPr lang="es-E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32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/>
          <a:srcRect l="16172" t="14125" r="13830" b="31208"/>
          <a:stretch/>
        </p:blipFill>
        <p:spPr>
          <a:xfrm>
            <a:off x="7241731" y="4194567"/>
            <a:ext cx="4419838" cy="194070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/>
          <a:srcRect l="16735" t="35458" r="14111" b="42209"/>
          <a:stretch/>
        </p:blipFill>
        <p:spPr>
          <a:xfrm>
            <a:off x="213683" y="2091682"/>
            <a:ext cx="11364759" cy="210288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398895" y="52127"/>
            <a:ext cx="82867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altLang="es-ES" b="1" dirty="0">
                <a:solidFill>
                  <a:schemeClr val="bg1"/>
                </a:solidFill>
              </a:rPr>
              <a:t>Agenda de Desarrollo Sostenible 2030</a:t>
            </a:r>
          </a:p>
          <a:p>
            <a:r>
              <a:rPr lang="es-ES" altLang="es-ES" dirty="0">
                <a:solidFill>
                  <a:schemeClr val="bg1"/>
                </a:solidFill>
              </a:rPr>
              <a:t>17 Objetivos de Desarrollo Sostenible («ODS») </a:t>
            </a:r>
          </a:p>
          <a:p>
            <a:r>
              <a:rPr lang="es-ES" altLang="es-ES" dirty="0">
                <a:solidFill>
                  <a:schemeClr val="bg1"/>
                </a:solidFill>
              </a:rPr>
              <a:t>169 metas económicas, sociales y ambientales para un periodo de quince años. </a:t>
            </a:r>
          </a:p>
        </p:txBody>
      </p:sp>
      <p:sp>
        <p:nvSpPr>
          <p:cNvPr id="8" name="Rectángulo 7"/>
          <p:cNvSpPr/>
          <p:nvPr/>
        </p:nvSpPr>
        <p:spPr>
          <a:xfrm>
            <a:off x="3287688" y="0"/>
            <a:ext cx="8904312" cy="112474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 smtClean="0"/>
              <a:t>MISIÓN DEL MES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159868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3287688" y="0"/>
            <a:ext cx="8904312" cy="112474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55" y="52127"/>
            <a:ext cx="2611575" cy="1036267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3503712" y="159302"/>
            <a:ext cx="8688288" cy="762267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  <a:defRPr/>
            </a:pPr>
            <a:r>
              <a:rPr lang="es-ES" sz="2800" b="1" dirty="0">
                <a:solidFill>
                  <a:schemeClr val="bg1"/>
                </a:solidFill>
              </a:rPr>
              <a:t>Objetivo </a:t>
            </a:r>
            <a:r>
              <a:rPr lang="es-ES" sz="2800" b="1" dirty="0" smtClean="0">
                <a:solidFill>
                  <a:schemeClr val="bg1"/>
                </a:solidFill>
              </a:rPr>
              <a:t>2. </a:t>
            </a:r>
            <a:r>
              <a:rPr lang="es-ES" sz="2800" b="1" dirty="0">
                <a:solidFill>
                  <a:schemeClr val="bg1"/>
                </a:solidFill>
              </a:rPr>
              <a:t>Hambre cero</a:t>
            </a:r>
            <a:endParaRPr lang="es-ES" sz="2800" b="1" kern="0" dirty="0">
              <a:solidFill>
                <a:schemeClr val="bg1"/>
              </a:solidFill>
              <a:latin typeface="Verdana"/>
              <a:cs typeface="Arial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962" y="6525344"/>
            <a:ext cx="12186037" cy="33855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5" y="1700808"/>
            <a:ext cx="3073779" cy="302767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5766" y="1144014"/>
            <a:ext cx="8961056" cy="4949282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0" y="4434911"/>
            <a:ext cx="327859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Necesidad 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de vincular los polos productivos con los polos científicos para obtener mejores 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rendimientos.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Acudir 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a la investigación científica para resolver las principales 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problemáticas.</a:t>
            </a:r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03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3287688" y="0"/>
            <a:ext cx="8904312" cy="112474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55" y="52127"/>
            <a:ext cx="2611575" cy="1036267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3503712" y="159302"/>
            <a:ext cx="8688288" cy="762267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  <a:defRPr/>
            </a:pPr>
            <a:r>
              <a:rPr lang="es-ES" sz="2800" b="1" dirty="0">
                <a:solidFill>
                  <a:schemeClr val="bg1"/>
                </a:solidFill>
              </a:rPr>
              <a:t>Objetivo </a:t>
            </a:r>
            <a:r>
              <a:rPr lang="es-ES" sz="2800" b="1" dirty="0" smtClean="0">
                <a:solidFill>
                  <a:schemeClr val="bg1"/>
                </a:solidFill>
              </a:rPr>
              <a:t>2. </a:t>
            </a:r>
            <a:r>
              <a:rPr lang="es-ES" sz="2800" b="1" dirty="0">
                <a:solidFill>
                  <a:schemeClr val="bg1"/>
                </a:solidFill>
              </a:rPr>
              <a:t>Hambre cero</a:t>
            </a:r>
            <a:endParaRPr lang="es-ES" sz="2800" b="1" kern="0" dirty="0">
              <a:solidFill>
                <a:schemeClr val="bg1"/>
              </a:solidFill>
              <a:latin typeface="Verdana"/>
              <a:cs typeface="Arial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962" y="6525344"/>
            <a:ext cx="12186037" cy="33855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5" y="1700808"/>
            <a:ext cx="3073779" cy="3027673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407368" y="5304545"/>
            <a:ext cx="115316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Los alimentos son unos de los surtidos que más importa el país actualmente, muchos de los cuales se pueden producir en 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Cuba.</a:t>
            </a:r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Aplicar </a:t>
            </a:r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los resultados de la ciencia, la tecnología e innovación para impulsar el desarrollo del sector 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agroindustrial.</a:t>
            </a:r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488" y="1962671"/>
            <a:ext cx="5532864" cy="2615072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3731488" y="4601813"/>
            <a:ext cx="62257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1er. Taller La producción de alimentos con más ciencia</a:t>
            </a:r>
            <a:endParaRPr lang="es-E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7968208" y="6514436"/>
            <a:ext cx="3978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http://cuba.cu/medio-ambiente/2019-06-07</a:t>
            </a:r>
          </a:p>
        </p:txBody>
      </p:sp>
    </p:spTree>
    <p:extLst>
      <p:ext uri="{BB962C8B-B14F-4D97-AF65-F5344CB8AC3E}">
        <p14:creationId xmlns:p14="http://schemas.microsoft.com/office/powerpoint/2010/main" val="49694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3287688" y="0"/>
            <a:ext cx="8904312" cy="112474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55" y="52127"/>
            <a:ext cx="2611575" cy="1036267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3503712" y="159302"/>
            <a:ext cx="8688288" cy="762267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  <a:defRPr/>
            </a:pPr>
            <a:r>
              <a:rPr lang="es-ES" sz="2800" b="1" dirty="0">
                <a:solidFill>
                  <a:schemeClr val="bg1"/>
                </a:solidFill>
              </a:rPr>
              <a:t>Objetivo </a:t>
            </a:r>
            <a:r>
              <a:rPr lang="es-ES" sz="2800" b="1" dirty="0" smtClean="0">
                <a:solidFill>
                  <a:schemeClr val="bg1"/>
                </a:solidFill>
              </a:rPr>
              <a:t>3. Salud y Bienestar</a:t>
            </a:r>
            <a:endParaRPr lang="es-ES" sz="2800" b="1" kern="0" dirty="0">
              <a:solidFill>
                <a:schemeClr val="bg1"/>
              </a:solidFill>
              <a:latin typeface="Verdana"/>
              <a:cs typeface="Arial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962" y="6525344"/>
            <a:ext cx="12186037" cy="33855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/>
          <p:cNvSpPr/>
          <p:nvPr/>
        </p:nvSpPr>
        <p:spPr>
          <a:xfrm>
            <a:off x="8760296" y="6519446"/>
            <a:ext cx="33210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http://www.camoaradioweb.icrt.cu/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1135652"/>
            <a:ext cx="8904310" cy="360500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628800"/>
            <a:ext cx="2702851" cy="2648793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114" y="1135652"/>
            <a:ext cx="2600213" cy="119678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962" y="4858652"/>
            <a:ext cx="121860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/>
              <a:t>20 proyectos nacionales e internacionales, servicios científicos y técnicos, integra colectivos de autores que cuentan con premios de la Academia de Ciencias de Cuba, Premios CITMA provincial y MINAGRI</a:t>
            </a:r>
            <a:r>
              <a:rPr lang="es-ES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/>
              <a:t>Por sus logros y la introducción de conceptos de una sola salud el </a:t>
            </a:r>
            <a:r>
              <a:rPr lang="es-ES" dirty="0">
                <a:hlinkClick r:id="rId7"/>
              </a:rPr>
              <a:t>Centro Nacional de Sanidad Agropecuaria CENSA</a:t>
            </a:r>
            <a:r>
              <a:rPr lang="es-ES" dirty="0"/>
              <a:t> en </a:t>
            </a:r>
            <a:r>
              <a:rPr lang="es-ES" dirty="0">
                <a:hlinkClick r:id="rId8"/>
              </a:rPr>
              <a:t>San José de las Lajas</a:t>
            </a:r>
            <a:r>
              <a:rPr lang="es-ES" dirty="0"/>
              <a:t>, fue reconocido por la </a:t>
            </a:r>
            <a:r>
              <a:rPr lang="es-ES" dirty="0">
                <a:hlinkClick r:id="rId9"/>
              </a:rPr>
              <a:t>Universidad Agraria de La Habana</a:t>
            </a:r>
            <a:r>
              <a:rPr lang="es-ES" dirty="0"/>
              <a:t> “Fructuoso Rodríguez Pérez” y por la Academia de Ciencias de Cuba por la obtención relevante de premios Anuales de esa institución</a:t>
            </a:r>
            <a:r>
              <a:rPr lang="es-ES" dirty="0" smtClean="0"/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7190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3287688" y="0"/>
            <a:ext cx="8904312" cy="112474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55" y="52127"/>
            <a:ext cx="2611575" cy="1036267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3503712" y="159302"/>
            <a:ext cx="8688288" cy="762267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  <a:defRPr/>
            </a:pPr>
            <a:r>
              <a:rPr lang="es-ES" sz="2800" b="1" dirty="0">
                <a:solidFill>
                  <a:schemeClr val="bg1"/>
                </a:solidFill>
              </a:rPr>
              <a:t>Objetivo 3. Salud y Bienestar</a:t>
            </a:r>
            <a:endParaRPr lang="es-ES" sz="2800" b="1" kern="0" dirty="0">
              <a:solidFill>
                <a:schemeClr val="bg1"/>
              </a:solidFill>
              <a:latin typeface="Verdana"/>
              <a:cs typeface="Arial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962" y="6525344"/>
            <a:ext cx="12186037" cy="33855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/>
          <p:cNvSpPr/>
          <p:nvPr/>
        </p:nvSpPr>
        <p:spPr>
          <a:xfrm>
            <a:off x="7968208" y="6514436"/>
            <a:ext cx="3978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http://cuba.cu/medio-ambiente/2019-06-07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32369" t="33807" r="15591" b="22362"/>
          <a:stretch/>
        </p:blipFill>
        <p:spPr>
          <a:xfrm>
            <a:off x="3215680" y="1200168"/>
            <a:ext cx="7807795" cy="369723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l="14130" t="27808" r="15956" b="50037"/>
          <a:stretch/>
        </p:blipFill>
        <p:spPr>
          <a:xfrm>
            <a:off x="3294010" y="4919285"/>
            <a:ext cx="8891668" cy="158417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628800"/>
            <a:ext cx="2702851" cy="264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8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3287688" y="0"/>
            <a:ext cx="8904312" cy="112474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55" y="52127"/>
            <a:ext cx="2611575" cy="1036267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3503712" y="159302"/>
            <a:ext cx="8688288" cy="762267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  <a:defRPr/>
            </a:pPr>
            <a:r>
              <a:rPr lang="es-ES" sz="2800" b="1" dirty="0">
                <a:solidFill>
                  <a:schemeClr val="bg1"/>
                </a:solidFill>
              </a:rPr>
              <a:t>Objetivo 3. Salud y Bienestar</a:t>
            </a:r>
            <a:endParaRPr lang="es-ES" sz="2800" b="1" kern="0" dirty="0">
              <a:solidFill>
                <a:schemeClr val="bg1"/>
              </a:solidFill>
              <a:latin typeface="Verdana"/>
              <a:cs typeface="Arial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962" y="6525344"/>
            <a:ext cx="12186037" cy="33855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/>
          <p:cNvSpPr/>
          <p:nvPr/>
        </p:nvSpPr>
        <p:spPr>
          <a:xfrm>
            <a:off x="7968208" y="6514436"/>
            <a:ext cx="41807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https://www.uclv.edu.cu/universiadas-la-uclv/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628800"/>
            <a:ext cx="2702851" cy="264879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1284046"/>
            <a:ext cx="3845859" cy="215439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864" y="2870427"/>
            <a:ext cx="2960320" cy="192875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7" t="40513" r="1030" b="13605"/>
          <a:stretch/>
        </p:blipFill>
        <p:spPr>
          <a:xfrm>
            <a:off x="7223834" y="1284046"/>
            <a:ext cx="4848829" cy="166979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1" r="20000"/>
          <a:stretch/>
        </p:blipFill>
        <p:spPr>
          <a:xfrm>
            <a:off x="7192664" y="3113144"/>
            <a:ext cx="1831083" cy="1680586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231239" y="4960609"/>
            <a:ext cx="1187665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1250 participantes entre atletas, entrenadores, árbitros y directivos del deporte de mas de 30 </a:t>
            </a:r>
            <a:r>
              <a:rPr lang="es-E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universidades.</a:t>
            </a:r>
            <a:endParaRPr lang="es-E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Dirigidas </a:t>
            </a:r>
            <a:r>
              <a:rPr lang="es-E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al mejoramiento de la salud y de la calidad de vida de la población desde una visión del "Deporte para Todos".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Relación entre la formación ciudadana, la cultura física y el </a:t>
            </a:r>
            <a:r>
              <a:rPr lang="es-ES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deporte.</a:t>
            </a:r>
            <a:endParaRPr lang="es-E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02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3287688" y="0"/>
            <a:ext cx="8904312" cy="112474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55" y="52127"/>
            <a:ext cx="2611575" cy="1036267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3503712" y="159302"/>
            <a:ext cx="8688288" cy="762267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  <a:defRPr/>
            </a:pPr>
            <a:r>
              <a:rPr lang="es-ES" sz="2800" b="1" dirty="0">
                <a:solidFill>
                  <a:schemeClr val="bg1"/>
                </a:solidFill>
              </a:rPr>
              <a:t>Objetivo 3. Salud y Bienestar</a:t>
            </a:r>
            <a:endParaRPr lang="es-ES" sz="2800" b="1" kern="0" dirty="0">
              <a:solidFill>
                <a:schemeClr val="bg1"/>
              </a:solidFill>
              <a:latin typeface="Verdana"/>
              <a:cs typeface="Arial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962" y="6525344"/>
            <a:ext cx="12186037" cy="33855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/>
          <p:cNvSpPr/>
          <p:nvPr/>
        </p:nvSpPr>
        <p:spPr>
          <a:xfrm>
            <a:off x="8970276" y="6519446"/>
            <a:ext cx="32328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http://www.camoaradioweb.icrt.cu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628800"/>
            <a:ext cx="2702851" cy="2648793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160653" y="4287411"/>
            <a:ext cx="1187665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hlinkClick r:id="rId5"/>
              </a:rPr>
              <a:t>El Instituto Nacional de Ciencias Agrícolas</a:t>
            </a:r>
            <a:r>
              <a:rPr lang="es-ES" sz="2000" dirty="0"/>
              <a:t> (INCA) en </a:t>
            </a:r>
            <a:r>
              <a:rPr lang="es-ES" sz="2000" dirty="0">
                <a:hlinkClick r:id="rId6"/>
              </a:rPr>
              <a:t>San José de las Lajas</a:t>
            </a:r>
            <a:r>
              <a:rPr lang="es-ES" sz="2000" dirty="0"/>
              <a:t>, capital de </a:t>
            </a:r>
            <a:r>
              <a:rPr lang="es-ES" sz="2000" dirty="0" err="1">
                <a:hlinkClick r:id="rId7"/>
              </a:rPr>
              <a:t>Mayabeque</a:t>
            </a:r>
            <a:r>
              <a:rPr lang="es-ES" sz="2000" dirty="0"/>
              <a:t>, celebra el segundo Simposio Internacional de Flor de Jamaica, los días 7 y 8 de junio de </a:t>
            </a:r>
            <a:r>
              <a:rPr lang="es-ES" sz="2000" dirty="0" smtClean="0"/>
              <a:t>2019.</a:t>
            </a:r>
            <a:endParaRPr lang="es-ES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/>
              <a:t>En el encuentro se exponen estudios demostrativos de las diversas potencialidades de la Flor de Jamaica como medicina natural para el control de la presión arterial, el colesterol, el estrés y otros padecimientos</a:t>
            </a:r>
            <a:r>
              <a:rPr lang="es-ES" sz="2000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000" dirty="0" smtClean="0"/>
              <a:t>Sus investigaciones demuestran </a:t>
            </a:r>
            <a:r>
              <a:rPr lang="es-ES" sz="2000" dirty="0"/>
              <a:t>la posibilidad de extraer aceite comestible de la  semilla de la flor de </a:t>
            </a:r>
            <a:r>
              <a:rPr lang="es-ES" sz="2000" dirty="0" smtClean="0"/>
              <a:t>Jamaica </a:t>
            </a:r>
            <a:r>
              <a:rPr lang="es-ES" sz="2000" dirty="0"/>
              <a:t>y utilizar la torta resultante en la alimentación animal.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1351547"/>
            <a:ext cx="4567474" cy="2371165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1351547"/>
            <a:ext cx="4104456" cy="241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8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3287688" y="0"/>
            <a:ext cx="8904312" cy="112474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55" y="52127"/>
            <a:ext cx="2611575" cy="1036267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3503712" y="159302"/>
            <a:ext cx="8688288" cy="762267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  <a:defRPr/>
            </a:pPr>
            <a:r>
              <a:rPr lang="es-ES" sz="2800" b="1" dirty="0">
                <a:solidFill>
                  <a:schemeClr val="bg1"/>
                </a:solidFill>
              </a:rPr>
              <a:t>Objetivo 3. Salud y Bienestar</a:t>
            </a:r>
            <a:endParaRPr lang="es-ES" sz="2800" b="1" kern="0" dirty="0">
              <a:solidFill>
                <a:schemeClr val="bg1"/>
              </a:solidFill>
              <a:latin typeface="Verdana"/>
              <a:cs typeface="Arial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962" y="6525344"/>
            <a:ext cx="12186037" cy="33855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43" y="1255219"/>
            <a:ext cx="2069352" cy="2027964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156" y="5305768"/>
            <a:ext cx="1717384" cy="961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8322" y="4782762"/>
            <a:ext cx="3393677" cy="141660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15111" y="3152381"/>
            <a:ext cx="242706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latin typeface="Arial Narrow" pitchFamily="34" charset="0"/>
              </a:rPr>
              <a:t>Tecnologías, productos y servicios para el mejoramiento de la salud </a:t>
            </a:r>
            <a:r>
              <a:rPr lang="es-ES" sz="2400" b="1" dirty="0" smtClean="0">
                <a:latin typeface="Arial Narrow" pitchFamily="34" charset="0"/>
              </a:rPr>
              <a:t>humana en la UNIVERSIDAD DE ORIENTE</a:t>
            </a:r>
            <a:endParaRPr lang="es-ES" sz="2400" b="1" dirty="0">
              <a:latin typeface="Arial Narrow" pitchFamily="34" charset="0"/>
            </a:endParaRPr>
          </a:p>
        </p:txBody>
      </p:sp>
      <p:pic>
        <p:nvPicPr>
          <p:cNvPr id="16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1361" y="3152381"/>
            <a:ext cx="2630694" cy="1912585"/>
          </a:xfrm>
          <a:prstGeom prst="rect">
            <a:avLst/>
          </a:prstGeom>
        </p:spPr>
      </p:pic>
      <p:pic>
        <p:nvPicPr>
          <p:cNvPr id="17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1361" y="1208697"/>
            <a:ext cx="6303444" cy="1700834"/>
          </a:xfrm>
          <a:prstGeom prst="rect">
            <a:avLst/>
          </a:prstGeom>
        </p:spPr>
      </p:pic>
      <p:pic>
        <p:nvPicPr>
          <p:cNvPr id="22" name="Imagen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3260" y="3248343"/>
            <a:ext cx="1287099" cy="964309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8451">
            <a:off x="9397157" y="3366420"/>
            <a:ext cx="1296923" cy="141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339" y="2217714"/>
            <a:ext cx="2154191" cy="4140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663" y="3582466"/>
            <a:ext cx="1361321" cy="874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585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3287688" y="0"/>
            <a:ext cx="8904312" cy="112474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55" y="52127"/>
            <a:ext cx="2611575" cy="1036267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3503712" y="159302"/>
            <a:ext cx="8688288" cy="762267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  <a:defRPr/>
            </a:pPr>
            <a:r>
              <a:rPr lang="es-ES" sz="2800" b="1" dirty="0">
                <a:solidFill>
                  <a:schemeClr val="bg1"/>
                </a:solidFill>
              </a:rPr>
              <a:t>Objetivo </a:t>
            </a:r>
            <a:r>
              <a:rPr lang="es-ES" sz="2800" b="1" dirty="0" smtClean="0">
                <a:solidFill>
                  <a:schemeClr val="bg1"/>
                </a:solidFill>
              </a:rPr>
              <a:t>4. Educación de Calidad</a:t>
            </a:r>
            <a:endParaRPr lang="es-ES" sz="2800" b="1" kern="0" dirty="0">
              <a:solidFill>
                <a:schemeClr val="bg1"/>
              </a:solidFill>
              <a:latin typeface="Verdana"/>
              <a:cs typeface="Arial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962" y="6525344"/>
            <a:ext cx="12186037" cy="33855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/>
          <p:cNvSpPr/>
          <p:nvPr/>
        </p:nvSpPr>
        <p:spPr>
          <a:xfrm>
            <a:off x="1371978" y="6525344"/>
            <a:ext cx="107006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</a:rPr>
              <a:t>http://</a:t>
            </a:r>
            <a:r>
              <a:rPr lang="es-ES" sz="1400" b="1" dirty="0" smtClean="0">
                <a:solidFill>
                  <a:schemeClr val="bg1"/>
                </a:solidFill>
              </a:rPr>
              <a:t>www.cubadebate.cu/noticias/2016/11/08/por-que-la-educacion-en-cuba-es-una-historia-de-exitos-y-lo-que-puede-ensenar-al-mundo</a:t>
            </a:r>
            <a:endParaRPr lang="es-ES" sz="1400" b="1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58" y="1306176"/>
            <a:ext cx="1985790" cy="1946074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-25015" y="3241064"/>
            <a:ext cx="576173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lang="es-ES" sz="2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 </a:t>
            </a:r>
            <a:r>
              <a:rPr lang="es-E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acceso </a:t>
            </a:r>
            <a:r>
              <a:rPr lang="es-ES" sz="2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universal a la educaci</a:t>
            </a:r>
            <a:r>
              <a:rPr lang="es-ES" sz="2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ón</a:t>
            </a:r>
            <a:endParaRPr lang="es-ES" sz="22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La </a:t>
            </a:r>
            <a:r>
              <a:rPr lang="es-E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educación para el cambio </a:t>
            </a:r>
            <a:r>
              <a:rPr lang="es-ES" sz="2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social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El papel del profesor en el desarrollo del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proceso educativo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El papel de las universidades en la gestión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del desarrollo local</a:t>
            </a:r>
          </a:p>
          <a:p>
            <a:endParaRPr lang="es-ES" sz="2200" b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s-ES" sz="22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21683">
            <a:off x="4589515" y="2975573"/>
            <a:ext cx="1720225" cy="198853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2628" y="1839049"/>
            <a:ext cx="2130349" cy="1535041"/>
          </a:xfrm>
          <a:prstGeom prst="rect">
            <a:avLst/>
          </a:prstGeom>
        </p:spPr>
      </p:pic>
      <p:pic>
        <p:nvPicPr>
          <p:cNvPr id="16" name="Marcador de contenido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320" y="3523000"/>
            <a:ext cx="1389903" cy="2035319"/>
          </a:xfr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8" cstate="print"/>
          <a:srcRect l="31165" t="18292" r="33414" b="14708"/>
          <a:stretch/>
        </p:blipFill>
        <p:spPr>
          <a:xfrm>
            <a:off x="3551452" y="1183570"/>
            <a:ext cx="1800200" cy="1612477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8745588" y="1306176"/>
            <a:ext cx="2967285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2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DESAFIO</a:t>
            </a:r>
            <a:endParaRPr lang="es-ES" sz="2200" b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s-ES" sz="22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La </a:t>
            </a:r>
            <a:r>
              <a:rPr lang="es-E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Mayor </a:t>
            </a:r>
            <a:r>
              <a:rPr lang="es-E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vinculación de los estudiantes de curso diurno con sus municipios de procedencia</a:t>
            </a:r>
            <a:endParaRPr lang="es-ES" sz="2000" dirty="0"/>
          </a:p>
          <a:p>
            <a:endParaRPr lang="es-ES" sz="2200" b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s-ES" sz="22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3287688" y="0"/>
            <a:ext cx="8904312" cy="112474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55" y="52127"/>
            <a:ext cx="2611575" cy="1036267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3384376" y="159302"/>
            <a:ext cx="8904312" cy="762267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  <a:defRPr/>
            </a:pPr>
            <a:r>
              <a:rPr lang="es-ES" sz="2800" dirty="0">
                <a:solidFill>
                  <a:schemeClr val="bg1"/>
                </a:solidFill>
                <a:latin typeface="BookmanOldStyle"/>
              </a:rPr>
              <a:t>El Sistema Universitario de Programas de </a:t>
            </a:r>
            <a:r>
              <a:rPr lang="es-ES" sz="2800" dirty="0" smtClean="0">
                <a:solidFill>
                  <a:schemeClr val="bg1"/>
                </a:solidFill>
                <a:latin typeface="BookmanOldStyle"/>
              </a:rPr>
              <a:t>Acreditación</a:t>
            </a:r>
            <a:endParaRPr lang="es-ES" sz="2800" b="1" kern="0" dirty="0">
              <a:solidFill>
                <a:schemeClr val="bg1"/>
              </a:solidFill>
              <a:latin typeface="Verdana"/>
              <a:cs typeface="Arial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962" y="6525344"/>
            <a:ext cx="12186037" cy="33855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2132856"/>
            <a:ext cx="2736304" cy="2681578"/>
          </a:xfrm>
          <a:prstGeom prst="rect">
            <a:avLst/>
          </a:prstGeom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227014555"/>
              </p:ext>
            </p:extLst>
          </p:nvPr>
        </p:nvGraphicFramePr>
        <p:xfrm>
          <a:off x="4439816" y="1340768"/>
          <a:ext cx="6980323" cy="4653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6" name="Rectángulo 15"/>
          <p:cNvSpPr/>
          <p:nvPr/>
        </p:nvSpPr>
        <p:spPr>
          <a:xfrm>
            <a:off x="183456" y="4613321"/>
            <a:ext cx="39289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29 instituciones ostentan categorías superiores de acreditación (el 13.7% de excelencia), dando muestras de la apropiación de una cultura por la elevación de la calidad entre toda la</a:t>
            </a:r>
          </a:p>
          <a:p>
            <a:pPr algn="just"/>
            <a:r>
              <a:rPr lang="es-ES" dirty="0">
                <a:latin typeface="Calibri Light" panose="020F0302020204030204" pitchFamily="34" charset="0"/>
                <a:cs typeface="Calibri Light" panose="020F0302020204030204" pitchFamily="34" charset="0"/>
              </a:rPr>
              <a:t>comunidad universitaria</a:t>
            </a:r>
            <a:r>
              <a:rPr lang="es-ES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es-E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81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/>
          </p:nvPr>
        </p:nvGraphicFramePr>
        <p:xfrm>
          <a:off x="1379526" y="1728035"/>
          <a:ext cx="9067800" cy="3580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0180" name="CuadroTexto 2"/>
          <p:cNvSpPr txBox="1">
            <a:spLocks noChangeArrowheads="1"/>
          </p:cNvSpPr>
          <p:nvPr/>
        </p:nvSpPr>
        <p:spPr bwMode="auto">
          <a:xfrm>
            <a:off x="1379526" y="4316725"/>
            <a:ext cx="15973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x-none" alt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Nivel CINE 5</a:t>
            </a:r>
            <a:endParaRPr lang="es-ES" alt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181" name="Título 1"/>
          <p:cNvSpPr txBox="1">
            <a:spLocks/>
          </p:cNvSpPr>
          <p:nvPr/>
        </p:nvSpPr>
        <p:spPr bwMode="auto">
          <a:xfrm>
            <a:off x="118557" y="1311881"/>
            <a:ext cx="6771700" cy="1779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ES" sz="2000" b="1" dirty="0" smtClean="0">
                <a:solidFill>
                  <a:srgbClr val="112F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EDUCACIÓN SUPERIOR DE CICLO CORTO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" altLang="es-ES" sz="2000" b="1" dirty="0" smtClean="0">
                <a:solidFill>
                  <a:srgbClr val="112F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Clasificación </a:t>
            </a:r>
            <a:r>
              <a:rPr lang="es-ES" altLang="es-ES" sz="2000" b="1" dirty="0">
                <a:solidFill>
                  <a:srgbClr val="112F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Internacional Normalizada de la Educación - CINE 2011. Educación Terciaria- UNESCO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" altLang="es-ES" sz="2000" b="1" i="1" dirty="0">
                <a:solidFill>
                  <a:srgbClr val="112F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Decreto-Ley No. 359/2018 </a:t>
            </a:r>
            <a:r>
              <a:rPr lang="es-ES" altLang="es-ES" sz="2000" dirty="0">
                <a:solidFill>
                  <a:srgbClr val="112F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 aprueba la institucionalización del nivel de ESCC y designa al MES como su organismo rector. </a:t>
            </a:r>
            <a:r>
              <a:rPr lang="es-ES" altLang="es-ES" sz="2000" dirty="0" smtClean="0">
                <a:solidFill>
                  <a:srgbClr val="112F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14/09/2018</a:t>
            </a:r>
            <a:endParaRPr lang="es-ES" altLang="es-ES" sz="2000" b="1" dirty="0">
              <a:solidFill>
                <a:srgbClr val="112F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183" name="CuadroTexto 9"/>
          <p:cNvSpPr txBox="1">
            <a:spLocks noChangeArrowheads="1"/>
          </p:cNvSpPr>
          <p:nvPr/>
        </p:nvSpPr>
        <p:spPr bwMode="auto">
          <a:xfrm>
            <a:off x="3139064" y="3671633"/>
            <a:ext cx="15691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x-none" alt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Nivel CINE 6</a:t>
            </a:r>
            <a:endParaRPr lang="es-ES" alt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184" name="CuadroTexto 11"/>
          <p:cNvSpPr txBox="1">
            <a:spLocks noChangeArrowheads="1"/>
          </p:cNvSpPr>
          <p:nvPr/>
        </p:nvSpPr>
        <p:spPr bwMode="auto">
          <a:xfrm>
            <a:off x="7008241" y="1801775"/>
            <a:ext cx="1660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x-none" alt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Nivel CINE 7</a:t>
            </a:r>
            <a:endParaRPr lang="es-ES" alt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185" name="CuadroTexto 12"/>
          <p:cNvSpPr txBox="1">
            <a:spLocks noChangeArrowheads="1"/>
          </p:cNvSpPr>
          <p:nvPr/>
        </p:nvSpPr>
        <p:spPr bwMode="auto">
          <a:xfrm>
            <a:off x="8668791" y="960623"/>
            <a:ext cx="16980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x-none" alt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Nivel CINE 8</a:t>
            </a:r>
            <a:endParaRPr lang="es-ES" alt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3139064" y="0"/>
            <a:ext cx="9052935" cy="1092530"/>
          </a:xfrm>
          <a:prstGeom prst="rect">
            <a:avLst/>
          </a:prstGeom>
          <a:solidFill>
            <a:srgbClr val="EBF2F9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PAPEL DE LA EDUCACIÓN SUPERIOR EN EL GESTIÓN DEL DESARROLLO LOCAL</a:t>
            </a:r>
            <a:endParaRPr lang="es-E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2"/>
            <a:ext cx="3139065" cy="106624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258297" y="4363314"/>
            <a:ext cx="5185362" cy="1384995"/>
          </a:xfrm>
          <a:prstGeom prst="rect">
            <a:avLst/>
          </a:prstGeom>
          <a:solidFill>
            <a:srgbClr val="EBF2F9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s-ES" alt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ESCC-CUM-DL debe ser promovida </a:t>
            </a:r>
            <a:r>
              <a:rPr lang="es-ES" altLang="es-E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 gobiernos </a:t>
            </a:r>
            <a:r>
              <a:rPr lang="es-ES" alt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provinciales-locales y  ANPP</a:t>
            </a:r>
            <a:endParaRPr lang="es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44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29"/>
          <p:cNvSpPr/>
          <p:nvPr/>
        </p:nvSpPr>
        <p:spPr>
          <a:xfrm>
            <a:off x="5962" y="6525344"/>
            <a:ext cx="12186037" cy="33855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28"/>
          <p:cNvSpPr/>
          <p:nvPr/>
        </p:nvSpPr>
        <p:spPr>
          <a:xfrm>
            <a:off x="3287688" y="0"/>
            <a:ext cx="8904312" cy="112474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8067" y="1212743"/>
            <a:ext cx="10902479" cy="512649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306" y="1176393"/>
            <a:ext cx="1905000" cy="18669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426" y="1176393"/>
            <a:ext cx="1905000" cy="18669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426" y="1176393"/>
            <a:ext cx="1905000" cy="18669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426" y="1176393"/>
            <a:ext cx="1905000" cy="18669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06" y="2858244"/>
            <a:ext cx="1905000" cy="18669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665" y="2858244"/>
            <a:ext cx="1905000" cy="18669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076" y="2828145"/>
            <a:ext cx="1905000" cy="18669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846" y="2798046"/>
            <a:ext cx="1905000" cy="18669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006" y="2794745"/>
            <a:ext cx="1905000" cy="18669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410" y="2828879"/>
            <a:ext cx="1905000" cy="18669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65" y="4511201"/>
            <a:ext cx="1905000" cy="18669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942" y="4509120"/>
            <a:ext cx="1905000" cy="18669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942" y="4509120"/>
            <a:ext cx="1905000" cy="18669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846" y="4509120"/>
            <a:ext cx="1905000" cy="18669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27" y="1202060"/>
            <a:ext cx="1905000" cy="186690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81" y="1176393"/>
            <a:ext cx="1905000" cy="1876425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873" y="4509120"/>
            <a:ext cx="1905000" cy="1876425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6456040" y="6525344"/>
            <a:ext cx="5591718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1600" b="1" dirty="0">
                <a:solidFill>
                  <a:schemeClr val="bg1"/>
                </a:solidFill>
              </a:rPr>
              <a:t>http://</a:t>
            </a:r>
            <a:r>
              <a:rPr lang="es-ES" sz="1600" b="1" dirty="0" smtClean="0">
                <a:solidFill>
                  <a:schemeClr val="bg1"/>
                </a:solidFill>
              </a:rPr>
              <a:t>www.un.org/es/agenda2030.html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398895" y="52127"/>
            <a:ext cx="82867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altLang="es-ES" b="1" dirty="0">
                <a:solidFill>
                  <a:schemeClr val="bg1"/>
                </a:solidFill>
              </a:rPr>
              <a:t>Agenda de Desarrollo Sostenible 2030</a:t>
            </a:r>
          </a:p>
          <a:p>
            <a:r>
              <a:rPr lang="es-ES" altLang="es-ES" dirty="0">
                <a:solidFill>
                  <a:schemeClr val="bg1"/>
                </a:solidFill>
              </a:rPr>
              <a:t>17 Objetivos de Desarrollo Sostenible («ODS») </a:t>
            </a:r>
          </a:p>
          <a:p>
            <a:r>
              <a:rPr lang="es-ES" altLang="es-ES" dirty="0">
                <a:solidFill>
                  <a:schemeClr val="bg1"/>
                </a:solidFill>
              </a:rPr>
              <a:t>169 metas económicas, sociales y ambientales para un periodo de quince años. </a:t>
            </a: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22855" y="52127"/>
            <a:ext cx="2611575" cy="103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0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3287688" y="0"/>
            <a:ext cx="8904312" cy="112474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55" y="52127"/>
            <a:ext cx="2611575" cy="1036267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3503712" y="159302"/>
            <a:ext cx="8688288" cy="762267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  <a:defRPr/>
            </a:pPr>
            <a:r>
              <a:rPr lang="es-ES" sz="2800" b="1" dirty="0">
                <a:solidFill>
                  <a:schemeClr val="bg1"/>
                </a:solidFill>
              </a:rPr>
              <a:t>Objetivo </a:t>
            </a:r>
            <a:r>
              <a:rPr lang="es-ES" sz="2800" b="1" dirty="0" smtClean="0">
                <a:solidFill>
                  <a:schemeClr val="bg1"/>
                </a:solidFill>
              </a:rPr>
              <a:t>4. Educación de Calidad</a:t>
            </a:r>
            <a:endParaRPr lang="es-ES" sz="2800" b="1" kern="0" dirty="0">
              <a:solidFill>
                <a:schemeClr val="bg1"/>
              </a:solidFill>
              <a:latin typeface="Verdana"/>
              <a:cs typeface="Arial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962" y="6525344"/>
            <a:ext cx="12186037" cy="33855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2132856"/>
            <a:ext cx="2736304" cy="2681578"/>
          </a:xfrm>
          <a:prstGeom prst="rect">
            <a:avLst/>
          </a:prstGeom>
        </p:spPr>
      </p:pic>
      <p:graphicFrame>
        <p:nvGraphicFramePr>
          <p:cNvPr id="17" name="Gráfico 16"/>
          <p:cNvGraphicFramePr/>
          <p:nvPr>
            <p:extLst>
              <p:ext uri="{D42A27DB-BD31-4B8C-83A1-F6EECF244321}">
                <p14:modId xmlns:p14="http://schemas.microsoft.com/office/powerpoint/2010/main" val="1504672667"/>
              </p:ext>
            </p:extLst>
          </p:nvPr>
        </p:nvGraphicFramePr>
        <p:xfrm>
          <a:off x="2834430" y="1180876"/>
          <a:ext cx="4197674" cy="2798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Gráfico 17"/>
          <p:cNvGraphicFramePr/>
          <p:nvPr>
            <p:extLst>
              <p:ext uri="{D42A27DB-BD31-4B8C-83A1-F6EECF244321}">
                <p14:modId xmlns:p14="http://schemas.microsoft.com/office/powerpoint/2010/main" val="2553888516"/>
              </p:ext>
            </p:extLst>
          </p:nvPr>
        </p:nvGraphicFramePr>
        <p:xfrm>
          <a:off x="7418262" y="1124744"/>
          <a:ext cx="4366370" cy="2910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0" name="Gráfico 19"/>
          <p:cNvGraphicFramePr/>
          <p:nvPr>
            <p:extLst>
              <p:ext uri="{D42A27DB-BD31-4B8C-83A1-F6EECF244321}">
                <p14:modId xmlns:p14="http://schemas.microsoft.com/office/powerpoint/2010/main" val="2058623549"/>
              </p:ext>
            </p:extLst>
          </p:nvPr>
        </p:nvGraphicFramePr>
        <p:xfrm>
          <a:off x="5231904" y="3803179"/>
          <a:ext cx="4320480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68388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3287688" y="0"/>
            <a:ext cx="8904312" cy="112474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55" y="52127"/>
            <a:ext cx="2611575" cy="1036267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3503712" y="159302"/>
            <a:ext cx="8688288" cy="762267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  <a:defRPr/>
            </a:pPr>
            <a:r>
              <a:rPr lang="es-ES" sz="2800" b="1" dirty="0">
                <a:solidFill>
                  <a:schemeClr val="bg1"/>
                </a:solidFill>
              </a:rPr>
              <a:t>Objetivo 1. Hambre cero</a:t>
            </a:r>
            <a:endParaRPr lang="es-ES" sz="2800" b="1" kern="0" dirty="0">
              <a:solidFill>
                <a:schemeClr val="bg1"/>
              </a:solidFill>
              <a:latin typeface="Verdana"/>
              <a:cs typeface="Arial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962" y="6525344"/>
            <a:ext cx="12186037" cy="33855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/>
          <p:cNvSpPr/>
          <p:nvPr/>
        </p:nvSpPr>
        <p:spPr>
          <a:xfrm>
            <a:off x="8268931" y="6514436"/>
            <a:ext cx="36772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1600" b="1" dirty="0">
                <a:solidFill>
                  <a:schemeClr val="bg1"/>
                </a:solidFill>
              </a:rPr>
              <a:t>http://www.un.org/es/agenda2030.html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b="19801"/>
          <a:stretch/>
        </p:blipFill>
        <p:spPr>
          <a:xfrm>
            <a:off x="5962" y="0"/>
            <a:ext cx="12192396" cy="652534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91" y="-11882"/>
            <a:ext cx="2115030" cy="207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1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3287688" y="0"/>
            <a:ext cx="8904312" cy="112474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55" y="52127"/>
            <a:ext cx="2611575" cy="1036267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3503712" y="159302"/>
            <a:ext cx="8688288" cy="762267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  <a:defRPr/>
            </a:pPr>
            <a:r>
              <a:rPr lang="es-ES" sz="2800" b="1" dirty="0">
                <a:solidFill>
                  <a:schemeClr val="bg1"/>
                </a:solidFill>
              </a:rPr>
              <a:t>Objetivo 5. Igualdad de Género</a:t>
            </a:r>
            <a:endParaRPr lang="es-ES" sz="2800" b="1" kern="0" dirty="0">
              <a:solidFill>
                <a:schemeClr val="bg1"/>
              </a:solidFill>
              <a:latin typeface="Verdana"/>
              <a:cs typeface="Arial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962" y="6525344"/>
            <a:ext cx="12186037" cy="33855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/>
          <p:cNvSpPr/>
          <p:nvPr/>
        </p:nvSpPr>
        <p:spPr>
          <a:xfrm>
            <a:off x="7248128" y="6550223"/>
            <a:ext cx="48233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</a:rPr>
              <a:t>http://www.parlamentocubano.gob.cu/index.php/diputados/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89"/>
          <a:stretch/>
        </p:blipFill>
        <p:spPr>
          <a:xfrm>
            <a:off x="2824491" y="1142323"/>
            <a:ext cx="5976664" cy="515159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343670"/>
            <a:ext cx="2809059" cy="2752877"/>
          </a:xfrm>
          <a:prstGeom prst="rect">
            <a:avLst/>
          </a:prstGeom>
        </p:spPr>
      </p:pic>
      <p:graphicFrame>
        <p:nvGraphicFramePr>
          <p:cNvPr id="17" name="Gráfico 16"/>
          <p:cNvGraphicFramePr/>
          <p:nvPr>
            <p:extLst>
              <p:ext uri="{D42A27DB-BD31-4B8C-83A1-F6EECF244321}">
                <p14:modId xmlns:p14="http://schemas.microsoft.com/office/powerpoint/2010/main" val="984116365"/>
              </p:ext>
            </p:extLst>
          </p:nvPr>
        </p:nvGraphicFramePr>
        <p:xfrm>
          <a:off x="8196842" y="1119361"/>
          <a:ext cx="3996444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1823545055"/>
              </p:ext>
            </p:extLst>
          </p:nvPr>
        </p:nvGraphicFramePr>
        <p:xfrm>
          <a:off x="8129867" y="3714115"/>
          <a:ext cx="4116498" cy="2744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23168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3287688" y="0"/>
            <a:ext cx="8904312" cy="112474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55" y="52127"/>
            <a:ext cx="2611575" cy="1036267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3503712" y="159302"/>
            <a:ext cx="8688288" cy="762267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  <a:defRPr/>
            </a:pPr>
            <a:r>
              <a:rPr lang="es-ES" sz="2800" b="1" dirty="0">
                <a:solidFill>
                  <a:schemeClr val="bg1"/>
                </a:solidFill>
              </a:rPr>
              <a:t>Objetivo </a:t>
            </a:r>
            <a:r>
              <a:rPr lang="es-ES" sz="2800" b="1" dirty="0" smtClean="0">
                <a:solidFill>
                  <a:schemeClr val="bg1"/>
                </a:solidFill>
              </a:rPr>
              <a:t>9. Industria, Innovación e Infraestructura </a:t>
            </a:r>
            <a:endParaRPr lang="es-ES" sz="2800" b="1" kern="0" dirty="0">
              <a:solidFill>
                <a:schemeClr val="bg1"/>
              </a:solidFill>
              <a:latin typeface="Verdana"/>
              <a:cs typeface="Arial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962" y="6525344"/>
            <a:ext cx="12186037" cy="33855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2204864"/>
            <a:ext cx="3086057" cy="302433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5"/>
          <a:srcRect l="61530" t="26030" r="7982" b="20041"/>
          <a:stretch/>
        </p:blipFill>
        <p:spPr>
          <a:xfrm>
            <a:off x="3287688" y="1225472"/>
            <a:ext cx="3645216" cy="3625170"/>
          </a:xfrm>
          <a:prstGeom prst="rect">
            <a:avLst/>
          </a:prstGeom>
        </p:spPr>
      </p:pic>
      <p:sp>
        <p:nvSpPr>
          <p:cNvPr id="20" name="Título 1"/>
          <p:cNvSpPr txBox="1">
            <a:spLocks/>
          </p:cNvSpPr>
          <p:nvPr/>
        </p:nvSpPr>
        <p:spPr>
          <a:xfrm>
            <a:off x="119336" y="4994832"/>
            <a:ext cx="11856641" cy="14448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Fortalecer el gobierno en línea que facilite una gobernabilidad transparente y la interacción directa con el ciudadano.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Laboratorios de alto desempeño en función de la formación de profesionales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Productos y servicios para perfeccionar la gestión de proceso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6"/>
          <a:srcRect l="10082" t="13792" r="12425" b="42709"/>
          <a:stretch/>
        </p:blipFill>
        <p:spPr>
          <a:xfrm>
            <a:off x="7102348" y="1279110"/>
            <a:ext cx="4916620" cy="1551678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7"/>
          <a:srcRect l="50462" t="26919" r="8676" b="18584"/>
          <a:stretch/>
        </p:blipFill>
        <p:spPr>
          <a:xfrm>
            <a:off x="7102348" y="3194799"/>
            <a:ext cx="2288367" cy="171589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3209347"/>
            <a:ext cx="2538592" cy="169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16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3287688" y="0"/>
            <a:ext cx="8904312" cy="112474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55" y="52127"/>
            <a:ext cx="2611575" cy="1036267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3503712" y="159302"/>
            <a:ext cx="8688288" cy="762267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  <a:defRPr/>
            </a:pPr>
            <a:r>
              <a:rPr lang="es-ES" sz="2800" b="1" dirty="0">
                <a:solidFill>
                  <a:schemeClr val="bg1"/>
                </a:solidFill>
              </a:rPr>
              <a:t>Objetivo </a:t>
            </a:r>
            <a:r>
              <a:rPr lang="es-ES" sz="2800" b="1" dirty="0" smtClean="0">
                <a:solidFill>
                  <a:schemeClr val="bg1"/>
                </a:solidFill>
              </a:rPr>
              <a:t>10. Reducción de las desigualdades</a:t>
            </a:r>
            <a:endParaRPr lang="es-ES" sz="2800" b="1" kern="0" dirty="0">
              <a:solidFill>
                <a:schemeClr val="bg1"/>
              </a:solidFill>
              <a:latin typeface="Verdana"/>
              <a:cs typeface="Arial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962" y="6525344"/>
            <a:ext cx="12186037" cy="33855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Marcador de contenido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2" y="1290858"/>
            <a:ext cx="3684974" cy="3611275"/>
          </a:xfrm>
        </p:spPr>
      </p:pic>
      <p:graphicFrame>
        <p:nvGraphicFramePr>
          <p:cNvPr id="17" name="Gráfico 16"/>
          <p:cNvGraphicFramePr/>
          <p:nvPr>
            <p:extLst>
              <p:ext uri="{D42A27DB-BD31-4B8C-83A1-F6EECF244321}">
                <p14:modId xmlns:p14="http://schemas.microsoft.com/office/powerpoint/2010/main" val="2935000544"/>
              </p:ext>
            </p:extLst>
          </p:nvPr>
        </p:nvGraphicFramePr>
        <p:xfrm>
          <a:off x="5009710" y="1080871"/>
          <a:ext cx="5076564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Rectángulo 1"/>
          <p:cNvSpPr/>
          <p:nvPr/>
        </p:nvSpPr>
        <p:spPr>
          <a:xfrm>
            <a:off x="570246" y="4586352"/>
            <a:ext cx="11616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Ejemplo </a:t>
            </a:r>
            <a:r>
              <a:rPr lang="es-MX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 el orden territorial, un indicador tan significativo y que reúne condiciones de vida, como la esperanza de vida al nacimiento, es mayor en el oriente del país, provincia de las Tunas a la Habana.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 </a:t>
            </a:r>
            <a:r>
              <a:rPr lang="es-MX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 orden de características personales, los niveles educacionales o el desempleo de poblaciones blancas o negras son muy similares 3,3 y 3,2 por ciento respectivamente según el Censo de Población y Viviendas del 2012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 </a:t>
            </a:r>
            <a:r>
              <a:rPr lang="es-MX" sz="20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índice de paridad de Género entre niños y niñas en la educación primaria en 1. </a:t>
            </a:r>
          </a:p>
        </p:txBody>
      </p:sp>
    </p:spTree>
    <p:extLst>
      <p:ext uri="{BB962C8B-B14F-4D97-AF65-F5344CB8AC3E}">
        <p14:creationId xmlns:p14="http://schemas.microsoft.com/office/powerpoint/2010/main" val="427355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3287688" y="0"/>
            <a:ext cx="8904312" cy="112474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55" y="52127"/>
            <a:ext cx="2611575" cy="1036267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3503712" y="159302"/>
            <a:ext cx="8688288" cy="762267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  <a:defRPr/>
            </a:pPr>
            <a:r>
              <a:rPr lang="es-ES" sz="2800" b="1" dirty="0">
                <a:solidFill>
                  <a:schemeClr val="bg1"/>
                </a:solidFill>
              </a:rPr>
              <a:t>Objetivo </a:t>
            </a:r>
            <a:r>
              <a:rPr lang="es-ES" sz="2800" b="1" dirty="0" smtClean="0">
                <a:solidFill>
                  <a:schemeClr val="bg1"/>
                </a:solidFill>
              </a:rPr>
              <a:t>11. Ciudades y Comunidades Sostenibles</a:t>
            </a:r>
            <a:endParaRPr lang="es-ES" sz="2800" b="1" kern="0" dirty="0">
              <a:solidFill>
                <a:schemeClr val="bg1"/>
              </a:solidFill>
              <a:latin typeface="Verdana"/>
              <a:cs typeface="Arial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962" y="6525344"/>
            <a:ext cx="12186037" cy="33855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335360" y="4014311"/>
            <a:ext cx="890160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Ejecución </a:t>
            </a:r>
            <a:r>
              <a:rPr lang="es-MX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de urbanizaciones y viviendas según el plan de prioridades nacionales consideradas en la Política de la Vivienda. </a:t>
            </a:r>
            <a:endParaRPr lang="es-MX" sz="20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El </a:t>
            </a:r>
            <a:r>
              <a:rPr lang="es-MX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ordenamiento urbanístico de las </a:t>
            </a:r>
            <a:r>
              <a:rPr lang="es-MX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ciudades, </a:t>
            </a:r>
            <a:r>
              <a:rPr lang="es-MX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conducida por los gobiernos locales, con la coordinación técnica del Sistema de la Planificación Física y la participación activa de los organismos, instituciones, academia, organizaciones de la sociedad civil y la población en todas las fases del proceso</a:t>
            </a:r>
            <a:r>
              <a:rPr lang="es-MX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endParaRPr lang="es-MX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Marcador de contenido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6" y="1080872"/>
            <a:ext cx="3029892" cy="2969294"/>
          </a:xfr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20700" y="1247665"/>
            <a:ext cx="2854859" cy="222468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764" y="1247665"/>
            <a:ext cx="3334160" cy="222468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855" y="1247665"/>
            <a:ext cx="2546492" cy="3844878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6126183" y="6540890"/>
            <a:ext cx="5591718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1600" b="1" dirty="0">
                <a:solidFill>
                  <a:schemeClr val="bg1"/>
                </a:solidFill>
              </a:rPr>
              <a:t>http://</a:t>
            </a:r>
            <a:r>
              <a:rPr lang="es-ES" sz="1600" b="1" dirty="0" smtClean="0">
                <a:solidFill>
                  <a:schemeClr val="bg1"/>
                </a:solidFill>
              </a:rPr>
              <a:t>www.ipf.cu</a:t>
            </a:r>
            <a:endParaRPr lang="es-E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65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3287688" y="0"/>
            <a:ext cx="8904312" cy="112474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55" y="52127"/>
            <a:ext cx="2611575" cy="1036267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3503712" y="159302"/>
            <a:ext cx="8688288" cy="762267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  <a:defRPr/>
            </a:pPr>
            <a:r>
              <a:rPr lang="es-ES" sz="2800" b="1" dirty="0">
                <a:solidFill>
                  <a:schemeClr val="bg1"/>
                </a:solidFill>
              </a:rPr>
              <a:t>Objetivo </a:t>
            </a:r>
            <a:r>
              <a:rPr lang="es-ES" sz="2800" b="1" dirty="0" smtClean="0">
                <a:solidFill>
                  <a:schemeClr val="bg1"/>
                </a:solidFill>
              </a:rPr>
              <a:t>13. Acción por el clima</a:t>
            </a:r>
            <a:endParaRPr lang="es-ES" sz="2800" b="1" kern="0" dirty="0">
              <a:solidFill>
                <a:schemeClr val="bg1"/>
              </a:solidFill>
              <a:latin typeface="Verdana"/>
              <a:cs typeface="Arial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962" y="6525344"/>
            <a:ext cx="12186037" cy="33855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407368" y="4233685"/>
            <a:ext cx="1131053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Cuba cuenta con un Plan de Estado para el Enfrentamiento al Cambio Climático, comúnmente conocido como “Tarea Vida”. Este Plan se estructura en 5 Acciones Estratégicas y 11 Tareas Específicas. Las primeras se proyectan en dos direcciones principales: la protección de los asentamientos costeros y la adaptación en la actividad </a:t>
            </a:r>
            <a:r>
              <a:rPr lang="es-MX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agropecuaria.</a:t>
            </a:r>
            <a:endParaRPr lang="es-MX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Cuba cuenta con un sistema de Alerta </a:t>
            </a:r>
            <a:r>
              <a:rPr lang="es-MX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Temprana.</a:t>
            </a:r>
            <a:endParaRPr lang="es-MX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Vigilancia</a:t>
            </a:r>
            <a:r>
              <a:rPr lang="es-MX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, análisis y pronóstico de peligros; la evaluación de sus variables y del riesgo; la difusión de las alerta, los avisos y orientación a la </a:t>
            </a:r>
            <a:r>
              <a:rPr lang="es-MX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población.</a:t>
            </a:r>
            <a:endParaRPr lang="es-MX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5591944" y="6540890"/>
            <a:ext cx="6125957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>
                <a:solidFill>
                  <a:schemeClr val="bg1"/>
                </a:solidFill>
              </a:rPr>
              <a:t>http://www.sierramaestra.cu/index.php/santiago-de-cuba/22714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01" y="1322885"/>
            <a:ext cx="2906360" cy="2848232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1354717"/>
            <a:ext cx="4981410" cy="2616712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8016" y="1362155"/>
            <a:ext cx="2628531" cy="260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2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3287688" y="0"/>
            <a:ext cx="8904312" cy="112474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55" y="52127"/>
            <a:ext cx="2611575" cy="1036267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3503712" y="159302"/>
            <a:ext cx="8688288" cy="762267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  <a:defRPr/>
            </a:pPr>
            <a:r>
              <a:rPr lang="es-ES" sz="2800" b="1" dirty="0">
                <a:solidFill>
                  <a:schemeClr val="bg1"/>
                </a:solidFill>
              </a:rPr>
              <a:t>Objetivo </a:t>
            </a:r>
            <a:r>
              <a:rPr lang="es-ES" sz="2800" b="1" dirty="0" smtClean="0">
                <a:solidFill>
                  <a:schemeClr val="bg1"/>
                </a:solidFill>
              </a:rPr>
              <a:t>17. Alianzas para lograr los objetivos</a:t>
            </a:r>
            <a:endParaRPr lang="es-ES" sz="2800" b="1" kern="0" dirty="0">
              <a:solidFill>
                <a:schemeClr val="bg1"/>
              </a:solidFill>
              <a:latin typeface="Verdana"/>
              <a:cs typeface="Arial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962" y="6525344"/>
            <a:ext cx="12186037" cy="33855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79" y="1247696"/>
            <a:ext cx="3064833" cy="300353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38879" y="3785591"/>
            <a:ext cx="1156177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Cooperación </a:t>
            </a:r>
            <a:r>
              <a:rPr lang="es-MX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internacional en beneficio e interés mutuo y </a:t>
            </a:r>
            <a:r>
              <a:rPr lang="es-MX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equitativo.</a:t>
            </a:r>
            <a:endParaRPr lang="es-MX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Eventos </a:t>
            </a:r>
            <a:r>
              <a:rPr lang="es-E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internacionales y socialización de ciencia entre universidades cubanas y extranjeras. </a:t>
            </a:r>
            <a:endParaRPr lang="es-ES" sz="24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Notable avance en la disponibilidad de nuevos laboratorios (19) para la formación integral del profesional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Amplia disponibilidad de la Red Universitaria en cada una de las sedes.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4" name="Picture 9" descr="D:\DPTO INVERSIONES\AñOS ANTERIORES 2007-2015\2011\MEMORIA BENI\UO\FOTOS LAB IDIOMA MUSEO UO\DSC0116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9"/>
          <a:stretch/>
        </p:blipFill>
        <p:spPr bwMode="auto">
          <a:xfrm>
            <a:off x="3287688" y="1364677"/>
            <a:ext cx="3168352" cy="2043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E:\OT Ivón\Fotos para EVI\VLIR Laboratorio\_C7A318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6"/>
          <a:stretch/>
        </p:blipFill>
        <p:spPr bwMode="auto">
          <a:xfrm>
            <a:off x="6636431" y="1385607"/>
            <a:ext cx="2570034" cy="201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7 Imagen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806" y="1347176"/>
            <a:ext cx="2769858" cy="206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04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3287688" y="0"/>
            <a:ext cx="8904312" cy="112474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55" y="52127"/>
            <a:ext cx="2611575" cy="1036267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3503712" y="159302"/>
            <a:ext cx="8688288" cy="762267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  <a:defRPr/>
            </a:pPr>
            <a:r>
              <a:rPr lang="es-ES" sz="2800" b="1" dirty="0">
                <a:solidFill>
                  <a:schemeClr val="bg1"/>
                </a:solidFill>
              </a:rPr>
              <a:t>Objetivo </a:t>
            </a:r>
            <a:r>
              <a:rPr lang="es-ES" sz="2800" b="1" dirty="0" smtClean="0">
                <a:solidFill>
                  <a:schemeClr val="bg1"/>
                </a:solidFill>
              </a:rPr>
              <a:t>17. Alianzas para lograr los objetivos</a:t>
            </a:r>
            <a:endParaRPr lang="es-ES" sz="2800" b="1" kern="0" dirty="0">
              <a:solidFill>
                <a:schemeClr val="bg1"/>
              </a:solidFill>
              <a:latin typeface="Verdana"/>
              <a:cs typeface="Arial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962" y="6525344"/>
            <a:ext cx="12186037" cy="33855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1631"/>
            <a:ext cx="2567608" cy="251625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1246947"/>
            <a:ext cx="2304256" cy="3262362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3" t="19879" r="23182" b="22004"/>
          <a:stretch/>
        </p:blipFill>
        <p:spPr>
          <a:xfrm>
            <a:off x="254572" y="3945934"/>
            <a:ext cx="4317965" cy="247675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1318559"/>
            <a:ext cx="1996432" cy="3304651"/>
          </a:xfrm>
          <a:prstGeom prst="rect">
            <a:avLst/>
          </a:prstGeom>
        </p:spPr>
      </p:pic>
      <p:sp>
        <p:nvSpPr>
          <p:cNvPr id="10" name="5 Rectángulo"/>
          <p:cNvSpPr>
            <a:spLocks noChangeArrowheads="1"/>
          </p:cNvSpPr>
          <p:nvPr/>
        </p:nvSpPr>
        <p:spPr bwMode="auto">
          <a:xfrm>
            <a:off x="5447928" y="4851990"/>
            <a:ext cx="655272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s-ES" altLang="es-MX" dirty="0"/>
              <a:t>Programa “La Universidad de Oriente promueve el desarrollo sostenible en la región oriental de Cuba”, en el que participa como financista el Consejo Interuniversitario Flamenco VLIR-UOS del Reino de Bélgica.</a:t>
            </a:r>
          </a:p>
        </p:txBody>
      </p:sp>
    </p:spTree>
    <p:extLst>
      <p:ext uri="{BB962C8B-B14F-4D97-AF65-F5344CB8AC3E}">
        <p14:creationId xmlns:p14="http://schemas.microsoft.com/office/powerpoint/2010/main" val="73686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3287688" y="0"/>
            <a:ext cx="8904312" cy="112474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55" y="52127"/>
            <a:ext cx="2611575" cy="1036267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3503712" y="159302"/>
            <a:ext cx="8688288" cy="762267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  <a:defRPr/>
            </a:pPr>
            <a:r>
              <a:rPr lang="es-ES_tradnl" sz="2800" b="1" dirty="0">
                <a:solidFill>
                  <a:schemeClr val="bg1"/>
                </a:solidFill>
              </a:rPr>
              <a:t>Contribución de las universidades cubanas a la consecución de los ODS</a:t>
            </a:r>
            <a:endParaRPr lang="es-ES" sz="2800" b="1" kern="0" dirty="0">
              <a:solidFill>
                <a:schemeClr val="bg1"/>
              </a:solidFill>
              <a:latin typeface="Verdana"/>
              <a:cs typeface="Arial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962" y="6525344"/>
            <a:ext cx="12186037" cy="33855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410348" y="1496973"/>
            <a:ext cx="113772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Establecer sinergias para fomentar y aprovechar de manera sustentable las capacidades humanas, científicas, tecnológicas de las universidades y las entidades de ciencia y orientarlas a la elevación de la calidad de vida de las personas y el desarrollo de los territorios. </a:t>
            </a:r>
            <a:endParaRPr lang="es-MX" sz="2400" dirty="0" smtClean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4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Diseñar </a:t>
            </a:r>
            <a:r>
              <a:rPr lang="es-MX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estrategias de desarrollo local que integre  la formación del potencial humano, la gestión del conocimiento y la innovación en correspondencia con los sectores estratégicos, la política social, económica y de ciencia  priorizadas por el </a:t>
            </a:r>
            <a:r>
              <a:rPr lang="es-MX" sz="2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país.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Conseguir </a:t>
            </a:r>
            <a:r>
              <a:rPr lang="es-MX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que la </a:t>
            </a:r>
            <a:r>
              <a:rPr lang="es-MX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I+D+i</a:t>
            </a:r>
            <a:r>
              <a:rPr lang="es-MX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y el posgrado de la Educación Superior Cubana sean un factor determinante de desarrollo en las condiciones de una sociedad que avanza sobre la base del conocimiento y las prioridades del país</a:t>
            </a:r>
            <a:r>
              <a:rPr lang="es-MX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es-MX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03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23"/>
          <p:cNvSpPr/>
          <p:nvPr/>
        </p:nvSpPr>
        <p:spPr>
          <a:xfrm>
            <a:off x="5962" y="6525344"/>
            <a:ext cx="12186037" cy="33855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 24"/>
          <p:cNvSpPr/>
          <p:nvPr/>
        </p:nvSpPr>
        <p:spPr>
          <a:xfrm>
            <a:off x="3287688" y="0"/>
            <a:ext cx="8904312" cy="112474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455"/>
            <a:ext cx="4984699" cy="498469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55" y="52127"/>
            <a:ext cx="2611575" cy="1036267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2495600" y="159302"/>
            <a:ext cx="9696400" cy="762267"/>
          </a:xfrm>
        </p:spPr>
        <p:txBody>
          <a:bodyPr>
            <a:noAutofit/>
          </a:bodyPr>
          <a:lstStyle/>
          <a:p>
            <a:r>
              <a:rPr lang="es-ES_tradnl" altLang="es-ES" sz="2800" dirty="0">
                <a:solidFill>
                  <a:schemeClr val="bg1"/>
                </a:solidFill>
                <a:latin typeface="Trebuchet MS" pitchFamily="34" charset="0"/>
              </a:rPr>
              <a:t>AGENDA 2030 PARA EL DESARROLLO SOSTENIBLE</a:t>
            </a:r>
            <a:endParaRPr lang="es-ES" sz="2800" dirty="0">
              <a:solidFill>
                <a:schemeClr val="bg1"/>
              </a:solidFill>
            </a:endParaRPr>
          </a:p>
        </p:txBody>
      </p:sp>
      <p:graphicFrame>
        <p:nvGraphicFramePr>
          <p:cNvPr id="15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5654499"/>
              </p:ext>
            </p:extLst>
          </p:nvPr>
        </p:nvGraphicFramePr>
        <p:xfrm>
          <a:off x="3431704" y="1268760"/>
          <a:ext cx="8579296" cy="4879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82878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3287688" y="0"/>
            <a:ext cx="8904312" cy="112474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55" y="52127"/>
            <a:ext cx="2611575" cy="1036267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5962" y="6525344"/>
            <a:ext cx="12186037" cy="33855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410348" y="1916832"/>
            <a:ext cx="113772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Potenciar </a:t>
            </a:r>
            <a:r>
              <a:rPr lang="es-MX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alianza entre todos los actores de la educación superior y otros organismos en función de articular las bases del plan nacional de desarrollo económico y social hasta el 2030 y los ODS para alcanzar aportes sostenidos al desarrollo local</a:t>
            </a:r>
            <a:r>
              <a:rPr lang="es-MX" sz="2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Las </a:t>
            </a:r>
            <a:r>
              <a:rPr lang="es-MX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universidades deben estimular el entrecruzamiento de las fronteras disciplinarias” y promover un “enfoque de pensamiento integrado”, un diálogo abierto y constructivo entre los </a:t>
            </a:r>
            <a:r>
              <a:rPr lang="es-MX" sz="2400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científicos </a:t>
            </a:r>
            <a:r>
              <a:rPr lang="es-MX" sz="2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 incluso incluir a nuevos actores e instituciones sociales y empresariales en los procesos de producción, difusión y uso de los conocimientos.</a:t>
            </a:r>
            <a:endParaRPr lang="es-MX" sz="2400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3503712" y="159302"/>
            <a:ext cx="8688288" cy="762267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  <a:defRPr/>
            </a:pPr>
            <a:r>
              <a:rPr lang="es-ES_tradnl" sz="2800" b="1" dirty="0">
                <a:solidFill>
                  <a:schemeClr val="bg1"/>
                </a:solidFill>
              </a:rPr>
              <a:t>Contribución de las universidades cubanas a la consecución de los ODS</a:t>
            </a:r>
            <a:endParaRPr lang="es-ES" sz="2800" b="1" kern="0" dirty="0">
              <a:solidFill>
                <a:schemeClr val="bg1"/>
              </a:solidFill>
              <a:latin typeface="Verdan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46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6 CuadroTexto"/>
          <p:cNvSpPr txBox="1">
            <a:spLocks noChangeArrowheads="1"/>
          </p:cNvSpPr>
          <p:nvPr/>
        </p:nvSpPr>
        <p:spPr bwMode="auto">
          <a:xfrm>
            <a:off x="637306" y="2032184"/>
            <a:ext cx="8699054" cy="28475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6786" tIns="38393" rIns="76786" bIns="38393">
            <a:spAutoFit/>
          </a:bodyPr>
          <a:lstStyle/>
          <a:p>
            <a:pPr marL="288018" indent="-288018" algn="just">
              <a:lnSpc>
                <a:spcPct val="150000"/>
              </a:lnSpc>
              <a:buFont typeface="+mj-lt"/>
              <a:buAutoNum type="arabicPeriod"/>
              <a:defRPr/>
            </a:pPr>
            <a:endParaRPr lang="es-ES" sz="2000" dirty="0"/>
          </a:p>
          <a:p>
            <a:pPr marL="288018" indent="-288018" algn="just">
              <a:lnSpc>
                <a:spcPct val="150000"/>
              </a:lnSpc>
              <a:buFont typeface="+mj-lt"/>
              <a:buAutoNum type="arabicPeriod"/>
              <a:defRPr/>
            </a:pPr>
            <a:endParaRPr lang="es-ES" sz="2000" dirty="0" smtClean="0"/>
          </a:p>
          <a:p>
            <a:pPr marL="288018" indent="-288018" algn="just">
              <a:lnSpc>
                <a:spcPct val="150000"/>
              </a:lnSpc>
              <a:buFont typeface="+mj-lt"/>
              <a:buAutoNum type="arabicPeriod"/>
              <a:defRPr/>
            </a:pPr>
            <a:endParaRPr lang="es-ES" sz="2000" dirty="0"/>
          </a:p>
          <a:p>
            <a:pPr marL="288018" indent="-288018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es-ES" sz="2000" dirty="0"/>
              <a:t> </a:t>
            </a:r>
          </a:p>
          <a:p>
            <a:pPr marL="288018" indent="-288018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es-ES" sz="2000" dirty="0" smtClean="0"/>
              <a:t>. </a:t>
            </a:r>
            <a:r>
              <a:rPr lang="es-ES" sz="2000" dirty="0"/>
              <a:t> </a:t>
            </a:r>
          </a:p>
          <a:p>
            <a:pPr marL="288018" indent="-288018" algn="just">
              <a:lnSpc>
                <a:spcPct val="150000"/>
              </a:lnSpc>
              <a:buFont typeface="+mj-lt"/>
              <a:buAutoNum type="arabicPeriod"/>
              <a:defRPr/>
            </a:pPr>
            <a:r>
              <a:rPr lang="es-ES" sz="2000" dirty="0" smtClean="0"/>
              <a:t>Convertir </a:t>
            </a:r>
            <a:r>
              <a:rPr lang="es-ES" sz="2000" dirty="0"/>
              <a:t>sus campus en </a:t>
            </a:r>
            <a:r>
              <a:rPr lang="es-ES" sz="2000" b="1" dirty="0"/>
              <a:t>laboratorios vivos de experimentación </a:t>
            </a:r>
            <a:r>
              <a:rPr lang="es-ES" sz="2000" dirty="0"/>
              <a:t>sostenible.  </a:t>
            </a:r>
          </a:p>
        </p:txBody>
      </p:sp>
      <p:sp>
        <p:nvSpPr>
          <p:cNvPr id="7" name="5 Rectángulo"/>
          <p:cNvSpPr>
            <a:spLocks noChangeArrowheads="1"/>
          </p:cNvSpPr>
          <p:nvPr/>
        </p:nvSpPr>
        <p:spPr bwMode="auto">
          <a:xfrm>
            <a:off x="1055440" y="101600"/>
            <a:ext cx="9865096" cy="1384962"/>
          </a:xfrm>
          <a:prstGeom prst="rect">
            <a:avLst/>
          </a:prstGeom>
          <a:solidFill>
            <a:srgbClr val="FA0000"/>
          </a:solidFill>
          <a:ln w="9525">
            <a:noFill/>
            <a:miter lim="800000"/>
            <a:headEnd/>
            <a:tailEnd/>
          </a:ln>
        </p:spPr>
        <p:txBody>
          <a:bodyPr wrap="square" lIns="91406" tIns="45704" rIns="91406" bIns="45704" anchor="ctr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s-ES" sz="2800" dirty="0" smtClean="0">
                <a:solidFill>
                  <a:schemeClr val="bg1"/>
                </a:solidFill>
              </a:rPr>
              <a:t>Puede </a:t>
            </a:r>
            <a:r>
              <a:rPr lang="es-ES" sz="2800" dirty="0">
                <a:solidFill>
                  <a:schemeClr val="bg1"/>
                </a:solidFill>
              </a:rPr>
              <a:t>la docencia universitaria</a:t>
            </a:r>
            <a:r>
              <a:rPr lang="es-ES" sz="2000" dirty="0"/>
              <a:t>. </a:t>
            </a:r>
            <a:r>
              <a:rPr lang="es-ES" sz="2800" dirty="0" smtClean="0">
                <a:solidFill>
                  <a:schemeClr val="bg1"/>
                </a:solidFill>
              </a:rPr>
              <a:t>favorecer la consecución de </a:t>
            </a:r>
            <a:r>
              <a:rPr lang="es-ES" sz="2800" dirty="0">
                <a:solidFill>
                  <a:schemeClr val="bg1"/>
                </a:solidFill>
              </a:rPr>
              <a:t>la Agenda 2030 </a:t>
            </a:r>
            <a:endParaRPr lang="es-ES" sz="2000" dirty="0"/>
          </a:p>
        </p:txBody>
      </p:sp>
      <p:sp>
        <p:nvSpPr>
          <p:cNvPr id="4" name="Rectángulo redondeado 3"/>
          <p:cNvSpPr/>
          <p:nvPr/>
        </p:nvSpPr>
        <p:spPr>
          <a:xfrm>
            <a:off x="5987988" y="1963109"/>
            <a:ext cx="3888432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formación de ciudadanos socialmente responsables</a:t>
            </a:r>
            <a:r>
              <a:rPr lang="es-ES" sz="2000" dirty="0"/>
              <a:t> </a:t>
            </a:r>
          </a:p>
          <a:p>
            <a:pPr algn="ctr"/>
            <a:r>
              <a:rPr lang="es-ES" sz="2000" dirty="0" smtClean="0"/>
              <a:t>.</a:t>
            </a:r>
            <a:endParaRPr lang="es-MX" sz="2000" dirty="0"/>
          </a:p>
        </p:txBody>
      </p:sp>
      <p:sp>
        <p:nvSpPr>
          <p:cNvPr id="10" name="Rectángulo redondeado 9"/>
          <p:cNvSpPr/>
          <p:nvPr/>
        </p:nvSpPr>
        <p:spPr>
          <a:xfrm>
            <a:off x="2351584" y="5775341"/>
            <a:ext cx="3888432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/>
              <a:t>.</a:t>
            </a:r>
          </a:p>
          <a:p>
            <a:pPr algn="ctr"/>
            <a:r>
              <a:rPr lang="es-ES" sz="2000" dirty="0"/>
              <a:t>a</a:t>
            </a:r>
            <a:r>
              <a:rPr lang="es-ES" sz="2000" dirty="0" smtClean="0"/>
              <a:t>ctualiza  los retos  y problemas del mundo global</a:t>
            </a:r>
            <a:endParaRPr lang="es-MX" sz="2000" dirty="0"/>
          </a:p>
        </p:txBody>
      </p:sp>
      <p:sp>
        <p:nvSpPr>
          <p:cNvPr id="11" name="Rectángulo redondeado 10"/>
          <p:cNvSpPr/>
          <p:nvPr/>
        </p:nvSpPr>
        <p:spPr>
          <a:xfrm>
            <a:off x="7392144" y="5013176"/>
            <a:ext cx="3888432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/>
              <a:t> </a:t>
            </a:r>
          </a:p>
          <a:p>
            <a:pPr algn="ctr"/>
            <a:r>
              <a:rPr lang="es-ES" sz="2000" b="1" dirty="0" smtClean="0"/>
              <a:t>Desarrollar capacidades </a:t>
            </a:r>
            <a:r>
              <a:rPr lang="es-ES" sz="2000" b="1" dirty="0"/>
              <a:t>vinculadas a la transmisión de valores</a:t>
            </a:r>
            <a:endParaRPr lang="es-MX" sz="2000" dirty="0"/>
          </a:p>
        </p:txBody>
      </p:sp>
      <p:sp>
        <p:nvSpPr>
          <p:cNvPr id="14" name="Rectángulo redondeado 13"/>
          <p:cNvSpPr/>
          <p:nvPr/>
        </p:nvSpPr>
        <p:spPr>
          <a:xfrm>
            <a:off x="5310028" y="3255431"/>
            <a:ext cx="3888432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/>
              <a:t>.</a:t>
            </a:r>
          </a:p>
          <a:p>
            <a:pPr algn="ctr"/>
            <a:r>
              <a:rPr lang="es-ES" sz="2000" b="1" dirty="0"/>
              <a:t>conocimientos interdisciplinares</a:t>
            </a:r>
            <a:endParaRPr lang="es-MX" sz="2000" dirty="0"/>
          </a:p>
        </p:txBody>
      </p:sp>
      <p:sp>
        <p:nvSpPr>
          <p:cNvPr id="15" name="Rectángulo redondeado 14"/>
          <p:cNvSpPr/>
          <p:nvPr/>
        </p:nvSpPr>
        <p:spPr>
          <a:xfrm>
            <a:off x="1117129" y="2537511"/>
            <a:ext cx="3888432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/>
              <a:t>Existencia docentes que conocen las claves </a:t>
            </a:r>
            <a:r>
              <a:rPr lang="es-ES" sz="2000" smtClean="0"/>
              <a:t>del desarrollo </a:t>
            </a:r>
            <a:r>
              <a:rPr lang="es-ES" sz="2000" dirty="0" smtClean="0"/>
              <a:t>sostenible</a:t>
            </a:r>
          </a:p>
        </p:txBody>
      </p:sp>
    </p:spTree>
    <p:extLst>
      <p:ext uri="{BB962C8B-B14F-4D97-AF65-F5344CB8AC3E}">
        <p14:creationId xmlns:p14="http://schemas.microsoft.com/office/powerpoint/2010/main" val="99637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48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48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48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 build="p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6 CuadroTexto"/>
          <p:cNvSpPr txBox="1">
            <a:spLocks noChangeArrowheads="1"/>
          </p:cNvSpPr>
          <p:nvPr/>
        </p:nvSpPr>
        <p:spPr bwMode="auto">
          <a:xfrm>
            <a:off x="551384" y="1401764"/>
            <a:ext cx="10873207" cy="5155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786" tIns="38393" rIns="76786" bIns="38393">
            <a:spAutoFit/>
          </a:bodyPr>
          <a:lstStyle>
            <a:lvl1pPr marL="382588" indent="-3825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s-ES" altLang="es-MX" sz="2000" b="1" dirty="0"/>
              <a:t>ACCIONES A </a:t>
            </a:r>
            <a:r>
              <a:rPr lang="es-ES" altLang="es-MX" sz="2000" b="1" dirty="0" smtClean="0"/>
              <a:t>CONSIDERAR POR LAS CARRERAS:</a:t>
            </a:r>
            <a:endParaRPr lang="es-ES" altLang="es-MX" sz="2000" dirty="0"/>
          </a:p>
          <a:p>
            <a:pPr algn="just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s-ES" altLang="es-MX" sz="2000" dirty="0" smtClean="0"/>
              <a:t>Fundamentar </a:t>
            </a:r>
            <a:r>
              <a:rPr lang="es-ES" altLang="es-MX" sz="2000" dirty="0"/>
              <a:t>de manera colectiva sobre qué implicaciones tienen los ODS y </a:t>
            </a:r>
            <a:r>
              <a:rPr lang="es-ES" altLang="es-MX" sz="2000" b="1" u="sng" dirty="0"/>
              <a:t>abordar, de forma conjunta</a:t>
            </a:r>
            <a:r>
              <a:rPr lang="es-ES" altLang="es-MX" sz="2000" dirty="0"/>
              <a:t>, </a:t>
            </a:r>
            <a:r>
              <a:rPr lang="es-ES" altLang="es-MX" sz="2000" dirty="0" smtClean="0"/>
              <a:t>los  </a:t>
            </a:r>
            <a:r>
              <a:rPr lang="es-ES" altLang="es-MX" sz="2000" dirty="0"/>
              <a:t>cambios </a:t>
            </a:r>
            <a:r>
              <a:rPr lang="es-ES" altLang="es-MX" sz="2000" dirty="0" smtClean="0"/>
              <a:t> que se </a:t>
            </a:r>
            <a:r>
              <a:rPr lang="es-ES" altLang="es-MX" sz="2000" dirty="0"/>
              <a:t>necesitan introducir en el sistema </a:t>
            </a:r>
            <a:r>
              <a:rPr lang="es-ES" altLang="es-MX" sz="2000" dirty="0" smtClean="0"/>
              <a:t>de conocimientos de cada asignatura </a:t>
            </a:r>
            <a:r>
              <a:rPr lang="es-ES" altLang="es-MX" sz="2000" dirty="0"/>
              <a:t>para poder incorporar la Agenda y comprometerse </a:t>
            </a:r>
            <a:r>
              <a:rPr lang="es-ES" altLang="es-MX" sz="2000" dirty="0" smtClean="0"/>
              <a:t>con </a:t>
            </a:r>
            <a:r>
              <a:rPr lang="es-ES" altLang="es-MX" sz="2000" dirty="0"/>
              <a:t>su cumplimiento. </a:t>
            </a:r>
          </a:p>
          <a:p>
            <a:pPr algn="just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s-ES" altLang="es-MX" sz="2000" dirty="0" smtClean="0"/>
              <a:t>I</a:t>
            </a:r>
            <a:r>
              <a:rPr lang="es-ES" altLang="es-MX" sz="2000" b="1" u="sng" dirty="0" smtClean="0"/>
              <a:t>ntegrar </a:t>
            </a:r>
            <a:r>
              <a:rPr lang="es-ES" altLang="es-MX" sz="2000" b="1" u="sng" dirty="0"/>
              <a:t>las diferentes políticas universitarias </a:t>
            </a:r>
            <a:r>
              <a:rPr lang="es-ES" altLang="es-MX" sz="2000" b="1" u="sng" dirty="0" smtClean="0"/>
              <a:t>con la gestión de la carrera desde el compromiso social que asumen</a:t>
            </a:r>
            <a:r>
              <a:rPr lang="es-ES" altLang="es-MX" sz="2000" dirty="0" smtClean="0"/>
              <a:t>. </a:t>
            </a:r>
            <a:endParaRPr lang="es-ES" altLang="es-MX" sz="2000" dirty="0"/>
          </a:p>
          <a:p>
            <a:pPr algn="just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s-ES" altLang="es-MX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Desarrollar </a:t>
            </a:r>
            <a:r>
              <a:rPr lang="es-ES" altLang="es-MX" sz="2000" b="1" u="sng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proyectos de investigación y extensión </a:t>
            </a:r>
            <a:r>
              <a:rPr lang="es-ES" altLang="es-MX" sz="2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que permita la promoción de  </a:t>
            </a:r>
            <a:r>
              <a:rPr lang="es-ES" altLang="es-MX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la </a:t>
            </a:r>
            <a:r>
              <a:rPr lang="es-ES" altLang="es-MX" sz="2000" b="1" u="sng" dirty="0">
                <a:solidFill>
                  <a:srgbClr val="000000"/>
                </a:solidFill>
                <a:cs typeface="Times New Roman" panose="02020603050405020304" pitchFamily="18" charset="0"/>
              </a:rPr>
              <a:t>cooperación en el territorio local </a:t>
            </a:r>
            <a:r>
              <a:rPr lang="es-ES" altLang="es-MX" sz="2000" dirty="0">
                <a:solidFill>
                  <a:srgbClr val="000000"/>
                </a:solidFill>
                <a:cs typeface="Times New Roman" panose="02020603050405020304" pitchFamily="18" charset="0"/>
              </a:rPr>
              <a:t>como una cuestión de responsabilidad social. </a:t>
            </a:r>
          </a:p>
          <a:p>
            <a:pPr algn="just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es-ES" altLang="es-MX" sz="2000" dirty="0" smtClean="0"/>
              <a:t>Implementar acciones </a:t>
            </a:r>
            <a:r>
              <a:rPr lang="es-ES" altLang="es-MX" sz="2000" dirty="0"/>
              <a:t>de </a:t>
            </a:r>
            <a:r>
              <a:rPr lang="es-ES" altLang="es-MX" sz="2000" b="1" u="sng" dirty="0"/>
              <a:t>colaboración </a:t>
            </a:r>
            <a:r>
              <a:rPr lang="es-ES" altLang="es-MX" sz="2000" b="1" u="sng" dirty="0" smtClean="0"/>
              <a:t>carreras, centros de </a:t>
            </a:r>
            <a:r>
              <a:rPr lang="es-ES" altLang="es-MX" sz="2000" u="sng" dirty="0" smtClean="0"/>
              <a:t>estudios – empresas </a:t>
            </a:r>
            <a:r>
              <a:rPr lang="es-ES" altLang="es-MX" sz="2000" dirty="0" smtClean="0"/>
              <a:t>con salidas hacia la innovación y la generación de nuevos servicios.</a:t>
            </a:r>
            <a:endParaRPr lang="es-ES" altLang="es-MX" sz="2000" dirty="0"/>
          </a:p>
        </p:txBody>
      </p:sp>
      <p:sp>
        <p:nvSpPr>
          <p:cNvPr id="7" name="5 Rectángulo"/>
          <p:cNvSpPr>
            <a:spLocks noChangeArrowheads="1"/>
          </p:cNvSpPr>
          <p:nvPr/>
        </p:nvSpPr>
        <p:spPr bwMode="auto">
          <a:xfrm>
            <a:off x="1055440" y="332656"/>
            <a:ext cx="9648056" cy="708025"/>
          </a:xfrm>
          <a:prstGeom prst="rect">
            <a:avLst/>
          </a:prstGeom>
          <a:solidFill>
            <a:srgbClr val="FA0000"/>
          </a:solidFill>
          <a:ln w="9525">
            <a:noFill/>
            <a:miter lim="800000"/>
            <a:headEnd/>
            <a:tailEnd/>
          </a:ln>
        </p:spPr>
        <p:txBody>
          <a:bodyPr wrap="square" lIns="91406" tIns="45704" rIns="91406" bIns="45704" anchor="ctr">
            <a:spAutoFit/>
          </a:bodyPr>
          <a:lstStyle/>
          <a:p>
            <a:pPr algn="r">
              <a:defRPr/>
            </a:pPr>
            <a:r>
              <a:rPr lang="es-ES" sz="2000" b="1" dirty="0" smtClean="0">
                <a:solidFill>
                  <a:schemeClr val="bg1"/>
                </a:solidFill>
              </a:rPr>
              <a:t>Que acciones debe implementar  la Universidad de Oriente, </a:t>
            </a:r>
          </a:p>
          <a:p>
            <a:pPr algn="r">
              <a:defRPr/>
            </a:pPr>
            <a:r>
              <a:rPr lang="es-ES" sz="2000" b="1" dirty="0" smtClean="0">
                <a:solidFill>
                  <a:schemeClr val="bg1"/>
                </a:solidFill>
              </a:rPr>
              <a:t>ante los retos de la Agenda 2030</a:t>
            </a:r>
            <a:endParaRPr lang="es-E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10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3287688" y="0"/>
            <a:ext cx="8904312" cy="112474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55" y="52127"/>
            <a:ext cx="2611575" cy="1036267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5962" y="6525344"/>
            <a:ext cx="12186037" cy="33855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410348" y="1916832"/>
            <a:ext cx="113772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Integrar en la planeación estratégica del organismo y sus estructuras subordinadas las metas e indicadores correspondientes a cada ODS fijando la responsabilidad en su consecución mediante los balances parciales y finales según planificación anual.</a:t>
            </a:r>
          </a:p>
          <a:p>
            <a:pPr algn="just"/>
            <a:endParaRPr lang="es-MX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Establecer </a:t>
            </a:r>
            <a:r>
              <a:rPr lang="es-MX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un sistema de información integrado que facilite la recopilación de datos para evaluar los avances de los ODS a través de los indicadores elaborados para cada proceso y resultados proporcionados por las universidades y centros adscritos al MES.</a:t>
            </a:r>
            <a:endParaRPr lang="es-MX" sz="2800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3503712" y="159302"/>
            <a:ext cx="8688288" cy="762267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  <a:defRPr/>
            </a:pPr>
            <a:r>
              <a:rPr lang="es-ES" sz="4000" b="1" dirty="0">
                <a:solidFill>
                  <a:schemeClr val="bg1"/>
                </a:solidFill>
              </a:rPr>
              <a:t>DESAFÍO</a:t>
            </a:r>
            <a:endParaRPr lang="es-ES" sz="4000" b="1" kern="0" dirty="0">
              <a:solidFill>
                <a:schemeClr val="bg1"/>
              </a:solidFill>
              <a:latin typeface="Verdan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34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681962" y="1758721"/>
            <a:ext cx="6528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Reunión de Rectores</a:t>
            </a:r>
          </a:p>
          <a:p>
            <a:pPr algn="ctr"/>
            <a:r>
              <a:rPr lang="x-none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Cuba-España</a:t>
            </a:r>
            <a:endParaRPr lang="es-ES" sz="11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490113"/>
            <a:ext cx="1872208" cy="121069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80"/>
          <a:stretch/>
        </p:blipFill>
        <p:spPr>
          <a:xfrm>
            <a:off x="7048602" y="476671"/>
            <a:ext cx="1872208" cy="121069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/>
          <a:srcRect l="44187" t="8700" r="25194" b="90773"/>
          <a:stretch/>
        </p:blipFill>
        <p:spPr>
          <a:xfrm flipV="1">
            <a:off x="7104112" y="4489687"/>
            <a:ext cx="4719408" cy="4571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032104" y="3287886"/>
            <a:ext cx="50740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El papel de las universidades en la consecución de los ODS </a:t>
            </a:r>
            <a:endParaRPr lang="es-E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Subtítulo 2"/>
          <p:cNvSpPr txBox="1">
            <a:spLocks/>
          </p:cNvSpPr>
          <p:nvPr/>
        </p:nvSpPr>
        <p:spPr>
          <a:xfrm>
            <a:off x="4296280" y="5282444"/>
            <a:ext cx="7543800" cy="1143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2000" b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Dra. C. Diana Sedal Yanes</a:t>
            </a:r>
          </a:p>
          <a:p>
            <a:pPr marL="0" indent="0" algn="r">
              <a:buNone/>
            </a:pPr>
            <a:r>
              <a:rPr lang="es-ES" sz="2000" b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Rectora Universidad de Oriente</a:t>
            </a:r>
          </a:p>
          <a:p>
            <a:pPr marL="0" indent="0" algn="r">
              <a:buNone/>
            </a:pPr>
            <a:r>
              <a:rPr lang="es-ES" sz="2000" b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Ministerio de Educación Superior</a:t>
            </a:r>
            <a:endParaRPr lang="es-ES" sz="2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4"/>
          <a:srcRect l="44187" t="8700" r="25194" b="90773"/>
          <a:stretch/>
        </p:blipFill>
        <p:spPr>
          <a:xfrm flipV="1">
            <a:off x="7120672" y="3157016"/>
            <a:ext cx="4719408" cy="45719"/>
          </a:xfrm>
          <a:prstGeom prst="rect">
            <a:avLst/>
          </a:prstGeom>
        </p:spPr>
      </p:pic>
      <p:grpSp>
        <p:nvGrpSpPr>
          <p:cNvPr id="17" name="Grupo 16"/>
          <p:cNvGrpSpPr/>
          <p:nvPr/>
        </p:nvGrpSpPr>
        <p:grpSpPr>
          <a:xfrm>
            <a:off x="5592730" y="3081104"/>
            <a:ext cx="1473410" cy="1580567"/>
            <a:chOff x="5592730" y="3081104"/>
            <a:chExt cx="1473410" cy="1580567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03" t="35299" r="33802" b="2751"/>
            <a:stretch/>
          </p:blipFill>
          <p:spPr>
            <a:xfrm>
              <a:off x="5592730" y="3081104"/>
              <a:ext cx="1473410" cy="1580567"/>
            </a:xfrm>
            <a:prstGeom prst="rect">
              <a:avLst/>
            </a:prstGeom>
          </p:spPr>
        </p:pic>
        <p:sp>
          <p:nvSpPr>
            <p:cNvPr id="16" name="Elipse 15"/>
            <p:cNvSpPr/>
            <p:nvPr/>
          </p:nvSpPr>
          <p:spPr>
            <a:xfrm>
              <a:off x="6096000" y="3573016"/>
              <a:ext cx="576064" cy="5760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6"/>
          <a:srcRect l="24923" t="10101" r="53911" b="10101"/>
          <a:stretch/>
        </p:blipFill>
        <p:spPr>
          <a:xfrm>
            <a:off x="0" y="0"/>
            <a:ext cx="5534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0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3287688" y="0"/>
            <a:ext cx="8904312" cy="112474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55" y="52127"/>
            <a:ext cx="2611575" cy="1036267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2495600" y="159302"/>
            <a:ext cx="9696400" cy="762267"/>
          </a:xfrm>
        </p:spPr>
        <p:txBody>
          <a:bodyPr>
            <a:noAutofit/>
          </a:bodyPr>
          <a:lstStyle/>
          <a:p>
            <a:r>
              <a:rPr lang="es-ES_tradnl" altLang="es-ES" sz="2800" dirty="0">
                <a:solidFill>
                  <a:schemeClr val="bg1"/>
                </a:solidFill>
                <a:latin typeface="Trebuchet MS" pitchFamily="34" charset="0"/>
              </a:rPr>
              <a:t>AGENDA 2030 PARA EL DESARROLLO SOSTENIBLE</a:t>
            </a:r>
            <a:endParaRPr lang="es-ES" sz="2800" dirty="0">
              <a:solidFill>
                <a:schemeClr val="bg1"/>
              </a:solidFill>
            </a:endParaRPr>
          </a:p>
        </p:txBody>
      </p:sp>
      <p:graphicFrame>
        <p:nvGraphicFramePr>
          <p:cNvPr id="10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777000"/>
              </p:ext>
            </p:extLst>
          </p:nvPr>
        </p:nvGraphicFramePr>
        <p:xfrm>
          <a:off x="1055440" y="1484784"/>
          <a:ext cx="10801200" cy="4879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ángulo 10"/>
          <p:cNvSpPr/>
          <p:nvPr/>
        </p:nvSpPr>
        <p:spPr>
          <a:xfrm>
            <a:off x="5962" y="6525344"/>
            <a:ext cx="12186037" cy="33855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419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/>
          <p:cNvSpPr/>
          <p:nvPr/>
        </p:nvSpPr>
        <p:spPr>
          <a:xfrm>
            <a:off x="5963" y="6519446"/>
            <a:ext cx="12186037" cy="33855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ángulo 23"/>
          <p:cNvSpPr/>
          <p:nvPr/>
        </p:nvSpPr>
        <p:spPr>
          <a:xfrm>
            <a:off x="3287688" y="0"/>
            <a:ext cx="8904312" cy="112474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55" y="52127"/>
            <a:ext cx="2611575" cy="1036267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2495600" y="159302"/>
            <a:ext cx="7543800" cy="762267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Información del MES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17561" t="30400" r="54601" b="19900"/>
          <a:stretch/>
        </p:blipFill>
        <p:spPr>
          <a:xfrm>
            <a:off x="135091" y="1340768"/>
            <a:ext cx="4721017" cy="2770183"/>
          </a:xfrm>
          <a:prstGeom prst="rect">
            <a:avLst/>
          </a:prstGeom>
        </p:spPr>
      </p:pic>
      <p:graphicFrame>
        <p:nvGraphicFramePr>
          <p:cNvPr id="16" name="Gráfico 15"/>
          <p:cNvGraphicFramePr/>
          <p:nvPr>
            <p:extLst>
              <p:ext uri="{D42A27DB-BD31-4B8C-83A1-F6EECF244321}">
                <p14:modId xmlns:p14="http://schemas.microsoft.com/office/powerpoint/2010/main" val="3420945766"/>
              </p:ext>
            </p:extLst>
          </p:nvPr>
        </p:nvGraphicFramePr>
        <p:xfrm>
          <a:off x="3935760" y="1173979"/>
          <a:ext cx="3960440" cy="2640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Rectángulo 16"/>
          <p:cNvSpPr/>
          <p:nvPr/>
        </p:nvSpPr>
        <p:spPr>
          <a:xfrm>
            <a:off x="618202" y="4789894"/>
            <a:ext cx="42379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Tasa Bruta de </a:t>
            </a:r>
            <a:r>
              <a:rPr lang="es-MX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Matrícula:</a:t>
            </a:r>
            <a:r>
              <a:rPr lang="es-MX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28,24</a:t>
            </a:r>
          </a:p>
          <a:p>
            <a:r>
              <a:rPr lang="es-E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Número de </a:t>
            </a:r>
            <a:r>
              <a:rPr lang="es-ES" sz="20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carreras: 111</a:t>
            </a:r>
          </a:p>
          <a:p>
            <a:endParaRPr lang="es-E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18" name="Gráfico 17"/>
          <p:cNvGraphicFramePr/>
          <p:nvPr>
            <p:extLst>
              <p:ext uri="{D42A27DB-BD31-4B8C-83A1-F6EECF244321}">
                <p14:modId xmlns:p14="http://schemas.microsoft.com/office/powerpoint/2010/main" val="2597378941"/>
              </p:ext>
            </p:extLst>
          </p:nvPr>
        </p:nvGraphicFramePr>
        <p:xfrm>
          <a:off x="3863752" y="3676705"/>
          <a:ext cx="3993840" cy="2662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9" name="Gráfico 18"/>
          <p:cNvGraphicFramePr/>
          <p:nvPr>
            <p:extLst>
              <p:ext uri="{D42A27DB-BD31-4B8C-83A1-F6EECF244321}">
                <p14:modId xmlns:p14="http://schemas.microsoft.com/office/powerpoint/2010/main" val="115071544"/>
              </p:ext>
            </p:extLst>
          </p:nvPr>
        </p:nvGraphicFramePr>
        <p:xfrm>
          <a:off x="6447978" y="1173979"/>
          <a:ext cx="3960440" cy="2640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0" name="Gráfico 19"/>
          <p:cNvGraphicFramePr/>
          <p:nvPr>
            <p:extLst>
              <p:ext uri="{D42A27DB-BD31-4B8C-83A1-F6EECF244321}">
                <p14:modId xmlns:p14="http://schemas.microsoft.com/office/powerpoint/2010/main" val="1541005348"/>
              </p:ext>
            </p:extLst>
          </p:nvPr>
        </p:nvGraphicFramePr>
        <p:xfrm>
          <a:off x="6384032" y="3676705"/>
          <a:ext cx="3993840" cy="2662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1" name="Gráfico 20"/>
          <p:cNvGraphicFramePr/>
          <p:nvPr>
            <p:extLst>
              <p:ext uri="{D42A27DB-BD31-4B8C-83A1-F6EECF244321}">
                <p14:modId xmlns:p14="http://schemas.microsoft.com/office/powerpoint/2010/main" val="3318722455"/>
              </p:ext>
            </p:extLst>
          </p:nvPr>
        </p:nvGraphicFramePr>
        <p:xfrm>
          <a:off x="8904312" y="1173979"/>
          <a:ext cx="3960440" cy="2640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2" name="Gráfico 21"/>
          <p:cNvGraphicFramePr/>
          <p:nvPr>
            <p:extLst>
              <p:ext uri="{D42A27DB-BD31-4B8C-83A1-F6EECF244321}">
                <p14:modId xmlns:p14="http://schemas.microsoft.com/office/powerpoint/2010/main" val="3116552014"/>
              </p:ext>
            </p:extLst>
          </p:nvPr>
        </p:nvGraphicFramePr>
        <p:xfrm>
          <a:off x="8832304" y="3646220"/>
          <a:ext cx="3993840" cy="2662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3" name="Rectángulo 22"/>
          <p:cNvSpPr/>
          <p:nvPr/>
        </p:nvSpPr>
        <p:spPr>
          <a:xfrm>
            <a:off x="6456040" y="6525344"/>
            <a:ext cx="5591718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1600" b="1" dirty="0" smtClean="0">
                <a:solidFill>
                  <a:schemeClr val="bg1"/>
                </a:solidFill>
              </a:rPr>
              <a:t>Fuente: Prontuario de la Educación Superior en Cuba año 2018</a:t>
            </a:r>
          </a:p>
          <a:p>
            <a:pPr algn="r"/>
            <a:endParaRPr lang="es-ES" sz="1600" b="1" dirty="0" smtClean="0">
              <a:solidFill>
                <a:schemeClr val="bg1"/>
              </a:solidFill>
            </a:endParaRPr>
          </a:p>
          <a:p>
            <a:pPr algn="r"/>
            <a:endParaRPr lang="es-E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11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3287688" y="0"/>
            <a:ext cx="8904312" cy="112474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55" y="52127"/>
            <a:ext cx="2611575" cy="1036267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3503712" y="159302"/>
            <a:ext cx="8688288" cy="762267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  <a:defRPr/>
            </a:pPr>
            <a:r>
              <a:rPr lang="es-ES" sz="2800" b="1" kern="0" dirty="0">
                <a:solidFill>
                  <a:srgbClr val="FFFFFF"/>
                </a:solidFill>
                <a:latin typeface="Verdana"/>
                <a:cs typeface="Arial" charset="0"/>
              </a:rPr>
              <a:t>UNIVERSIDAD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5962" y="6525344"/>
            <a:ext cx="12186037" cy="33855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" name="61 Grupo"/>
          <p:cNvGrpSpPr>
            <a:grpSpLocks/>
          </p:cNvGrpSpPr>
          <p:nvPr/>
        </p:nvGrpSpPr>
        <p:grpSpPr bwMode="auto">
          <a:xfrm>
            <a:off x="3268492" y="548680"/>
            <a:ext cx="8667849" cy="5557465"/>
            <a:chOff x="0" y="594195"/>
            <a:chExt cx="8651875" cy="5414507"/>
          </a:xfrm>
        </p:grpSpPr>
        <p:sp>
          <p:nvSpPr>
            <p:cNvPr id="9" name="Rectangle 2"/>
            <p:cNvSpPr txBox="1">
              <a:spLocks noChangeArrowheads="1"/>
            </p:cNvSpPr>
            <p:nvPr/>
          </p:nvSpPr>
          <p:spPr bwMode="auto">
            <a:xfrm>
              <a:off x="422275" y="594195"/>
              <a:ext cx="8229600" cy="777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endParaRPr>
            </a:p>
          </p:txBody>
        </p:sp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3241675" y="2260613"/>
              <a:ext cx="2519363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E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7347D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Arial" charset="0"/>
                </a:rPr>
                <a:t>PROCESOS</a:t>
              </a:r>
            </a:p>
          </p:txBody>
        </p:sp>
        <p:sp>
          <p:nvSpPr>
            <p:cNvPr id="16" name="Text Box 5"/>
            <p:cNvSpPr txBox="1">
              <a:spLocks noChangeArrowheads="1"/>
            </p:cNvSpPr>
            <p:nvPr/>
          </p:nvSpPr>
          <p:spPr bwMode="auto">
            <a:xfrm>
              <a:off x="0" y="3411770"/>
              <a:ext cx="3168650" cy="488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600" b="1" i="0" u="none" strike="noStrike" kern="1200" cap="none" spc="0" normalizeH="0" baseline="0" noProof="0" dirty="0">
                  <a:ln w="12700">
                    <a:solidFill>
                      <a:srgbClr val="17347D">
                        <a:lumMod val="75000"/>
                      </a:srgbClr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Arial" charset="0"/>
                </a:rPr>
                <a:t>INVESTIGACIÓN</a:t>
              </a:r>
            </a:p>
          </p:txBody>
        </p:sp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3241675" y="3411770"/>
              <a:ext cx="2519363" cy="488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600" b="1" i="0" u="none" strike="noStrike" kern="1200" cap="none" spc="0" normalizeH="0" baseline="0" noProof="0" dirty="0">
                  <a:ln w="12700">
                    <a:solidFill>
                      <a:srgbClr val="17347D">
                        <a:lumMod val="75000"/>
                      </a:srgbClr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Arial" charset="0"/>
                </a:rPr>
                <a:t>FORMACIÓN</a:t>
              </a:r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6121400" y="3411770"/>
              <a:ext cx="2519363" cy="488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600" b="1" i="0" u="none" strike="noStrike" kern="1200" cap="none" spc="0" normalizeH="0" baseline="0" noProof="0" dirty="0">
                  <a:ln w="12700">
                    <a:solidFill>
                      <a:srgbClr val="17347D">
                        <a:lumMod val="75000"/>
                      </a:srgbClr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Arial" charset="0"/>
                </a:rPr>
                <a:t>EXTENSIÓN</a:t>
              </a:r>
            </a:p>
          </p:txBody>
        </p:sp>
        <p:cxnSp>
          <p:nvCxnSpPr>
            <p:cNvPr id="19" name="AutoShape 8"/>
            <p:cNvCxnSpPr>
              <a:cxnSpLocks noChangeShapeType="1"/>
              <a:stCxn id="15" idx="1"/>
              <a:endCxn id="16" idx="0"/>
            </p:cNvCxnSpPr>
            <p:nvPr/>
          </p:nvCxnSpPr>
          <p:spPr bwMode="auto">
            <a:xfrm rot="10800000" flipV="1">
              <a:off x="1584325" y="2551126"/>
              <a:ext cx="1657350" cy="860425"/>
            </a:xfrm>
            <a:prstGeom prst="bentConnector2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AutoShape 9"/>
            <p:cNvCxnSpPr>
              <a:cxnSpLocks noChangeShapeType="1"/>
              <a:stCxn id="15" idx="3"/>
              <a:endCxn id="18" idx="0"/>
            </p:cNvCxnSpPr>
            <p:nvPr/>
          </p:nvCxnSpPr>
          <p:spPr bwMode="auto">
            <a:xfrm>
              <a:off x="5761038" y="2551126"/>
              <a:ext cx="1620837" cy="860425"/>
            </a:xfrm>
            <a:prstGeom prst="bentConnector2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525462" y="4492767"/>
              <a:ext cx="2124075" cy="336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7347D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ea typeface="+mn-ea"/>
                  <a:cs typeface="Arial" charset="0"/>
                </a:rPr>
                <a:t>CREAR CULTURA</a:t>
              </a:r>
            </a:p>
          </p:txBody>
        </p:sp>
        <p:sp>
          <p:nvSpPr>
            <p:cNvPr id="22" name="Text Box 22"/>
            <p:cNvSpPr txBox="1">
              <a:spLocks noChangeArrowheads="1"/>
            </p:cNvSpPr>
            <p:nvPr/>
          </p:nvSpPr>
          <p:spPr bwMode="auto">
            <a:xfrm>
              <a:off x="3241675" y="4492637"/>
              <a:ext cx="25146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ES" sz="1600" b="1" i="0" u="none" strike="noStrike" kern="1200" cap="none" spc="0" normalizeH="0" baseline="0" noProof="0">
                  <a:ln>
                    <a:noFill/>
                  </a:ln>
                  <a:solidFill>
                    <a:srgbClr val="17347D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PRESERVAR CULTURA</a:t>
              </a:r>
            </a:p>
          </p:txBody>
        </p:sp>
        <p:sp>
          <p:nvSpPr>
            <p:cNvPr id="23" name="Text Box 23"/>
            <p:cNvSpPr txBox="1">
              <a:spLocks noChangeArrowheads="1"/>
            </p:cNvSpPr>
            <p:nvPr/>
          </p:nvSpPr>
          <p:spPr bwMode="auto">
            <a:xfrm>
              <a:off x="6121400" y="4492637"/>
              <a:ext cx="2519363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ES" sz="1600" b="1" i="0" u="none" strike="noStrike" kern="1200" cap="none" spc="0" normalizeH="0" baseline="0" noProof="0">
                  <a:ln>
                    <a:noFill/>
                  </a:ln>
                  <a:solidFill>
                    <a:srgbClr val="17347D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 PROMOVER CULTURA</a:t>
              </a:r>
            </a:p>
          </p:txBody>
        </p:sp>
        <p:cxnSp>
          <p:nvCxnSpPr>
            <p:cNvPr id="24" name="AutoShape 21"/>
            <p:cNvCxnSpPr>
              <a:cxnSpLocks noChangeShapeType="1"/>
              <a:stCxn id="21" idx="2"/>
              <a:endCxn id="22" idx="2"/>
            </p:cNvCxnSpPr>
            <p:nvPr/>
          </p:nvCxnSpPr>
          <p:spPr bwMode="auto">
            <a:xfrm rot="5400000" flipH="1" flipV="1">
              <a:off x="3043276" y="3373588"/>
              <a:ext cx="100" cy="2911298"/>
            </a:xfrm>
            <a:prstGeom prst="bentConnector3">
              <a:avLst>
                <a:gd name="adj1" fmla="val -510822273"/>
              </a:avLst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AutoShape 22"/>
            <p:cNvCxnSpPr>
              <a:cxnSpLocks noChangeShapeType="1"/>
              <a:stCxn id="22" idx="2"/>
              <a:endCxn id="23" idx="2"/>
            </p:cNvCxnSpPr>
            <p:nvPr/>
          </p:nvCxnSpPr>
          <p:spPr bwMode="auto">
            <a:xfrm rot="16200000" flipH="1">
              <a:off x="5939631" y="3388532"/>
              <a:ext cx="1588" cy="2882900"/>
            </a:xfrm>
            <a:prstGeom prst="bentConnector3">
              <a:avLst>
                <a:gd name="adj1" fmla="val 32000009"/>
              </a:avLst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" name="AutoShape 8"/>
            <p:cNvSpPr>
              <a:spLocks noChangeArrowheads="1"/>
            </p:cNvSpPr>
            <p:nvPr/>
          </p:nvSpPr>
          <p:spPr bwMode="auto">
            <a:xfrm>
              <a:off x="3170235" y="1543442"/>
              <a:ext cx="2830525" cy="528582"/>
            </a:xfrm>
            <a:prstGeom prst="curvedDownArrow">
              <a:avLst>
                <a:gd name="adj1" fmla="val 60000"/>
                <a:gd name="adj2" fmla="val 120000"/>
                <a:gd name="adj3" fmla="val 33333"/>
              </a:avLst>
            </a:prstGeom>
            <a:ln>
              <a:headEnd/>
              <a:tailEnd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Text Box 25"/>
            <p:cNvSpPr txBox="1">
              <a:spLocks noChangeArrowheads="1"/>
            </p:cNvSpPr>
            <p:nvPr/>
          </p:nvSpPr>
          <p:spPr bwMode="auto">
            <a:xfrm>
              <a:off x="576263" y="5429264"/>
              <a:ext cx="784860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ES" sz="3200" b="1" i="0" u="none" strike="noStrike" kern="1200" cap="none" spc="0" normalizeH="0" baseline="0" noProof="0">
                  <a:ln>
                    <a:noFill/>
                  </a:ln>
                  <a:solidFill>
                    <a:srgbClr val="17347D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ÚNICO PROCESO INTEGRADO</a:t>
              </a:r>
            </a:p>
          </p:txBody>
        </p:sp>
      </p:grpSp>
      <p:cxnSp>
        <p:nvCxnSpPr>
          <p:cNvPr id="28" name="18 Conector recto de flecha"/>
          <p:cNvCxnSpPr>
            <a:cxnSpLocks noChangeShapeType="1"/>
            <a:stCxn id="16" idx="2"/>
            <a:endCxn id="21" idx="0"/>
          </p:cNvCxnSpPr>
          <p:nvPr/>
        </p:nvCxnSpPr>
        <p:spPr bwMode="auto">
          <a:xfrm>
            <a:off x="4855742" y="3942465"/>
            <a:ext cx="3181" cy="607720"/>
          </a:xfrm>
          <a:prstGeom prst="straightConnector1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20 Conector recto de flecha"/>
          <p:cNvCxnSpPr>
            <a:cxnSpLocks noChangeShapeType="1"/>
            <a:stCxn id="17" idx="2"/>
            <a:endCxn id="22" idx="0"/>
          </p:cNvCxnSpPr>
          <p:nvPr/>
        </p:nvCxnSpPr>
        <p:spPr bwMode="auto">
          <a:xfrm flipH="1">
            <a:off x="7775774" y="3942465"/>
            <a:ext cx="2386" cy="607587"/>
          </a:xfrm>
          <a:prstGeom prst="straightConnector1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22 Conector recto de flecha"/>
          <p:cNvCxnSpPr>
            <a:cxnSpLocks noChangeShapeType="1"/>
            <a:stCxn id="18" idx="2"/>
            <a:endCxn id="23" idx="0"/>
          </p:cNvCxnSpPr>
          <p:nvPr/>
        </p:nvCxnSpPr>
        <p:spPr bwMode="auto">
          <a:xfrm>
            <a:off x="10663202" y="3942465"/>
            <a:ext cx="0" cy="607587"/>
          </a:xfrm>
          <a:prstGeom prst="straightConnector1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25 Conector recto de flecha"/>
          <p:cNvCxnSpPr>
            <a:cxnSpLocks noChangeShapeType="1"/>
            <a:stCxn id="15" idx="2"/>
            <a:endCxn id="17" idx="0"/>
          </p:cNvCxnSpPr>
          <p:nvPr/>
        </p:nvCxnSpPr>
        <p:spPr bwMode="auto">
          <a:xfrm>
            <a:off x="7778160" y="2853833"/>
            <a:ext cx="0" cy="586814"/>
          </a:xfrm>
          <a:prstGeom prst="straightConnector1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7768" y="1984037"/>
            <a:ext cx="3956271" cy="319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5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3287688" y="0"/>
            <a:ext cx="8904312" cy="112474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55" y="52127"/>
            <a:ext cx="2611575" cy="1036267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3503712" y="159302"/>
            <a:ext cx="8688288" cy="762267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  <a:defRPr/>
            </a:pPr>
            <a:r>
              <a:rPr lang="es-ES" altLang="es-MX" sz="2800" b="1" kern="0" dirty="0">
                <a:solidFill>
                  <a:schemeClr val="bg1"/>
                </a:solidFill>
                <a:latin typeface="Verdana" pitchFamily="34" charset="0"/>
                <a:cs typeface="Arial" charset="0"/>
              </a:rPr>
              <a:t>Modelo de formación continua</a:t>
            </a:r>
            <a:endParaRPr lang="es-ES" sz="2800" b="1" kern="0" dirty="0">
              <a:solidFill>
                <a:schemeClr val="bg1"/>
              </a:solidFill>
              <a:latin typeface="Verdana"/>
              <a:cs typeface="Arial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962" y="6525344"/>
            <a:ext cx="12186037" cy="33855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2" name="8 Grupo"/>
          <p:cNvGrpSpPr>
            <a:grpSpLocks/>
          </p:cNvGrpSpPr>
          <p:nvPr/>
        </p:nvGrpSpPr>
        <p:grpSpPr bwMode="auto">
          <a:xfrm>
            <a:off x="4439816" y="562372"/>
            <a:ext cx="9178854" cy="5307301"/>
            <a:chOff x="971300" y="400204"/>
            <a:chExt cx="7560239" cy="6269156"/>
          </a:xfrm>
        </p:grpSpPr>
        <p:graphicFrame>
          <p:nvGraphicFramePr>
            <p:cNvPr id="33" name="Diagrama 2"/>
            <p:cNvGraphicFramePr/>
            <p:nvPr>
              <p:extLst>
                <p:ext uri="{D42A27DB-BD31-4B8C-83A1-F6EECF244321}">
                  <p14:modId xmlns:p14="http://schemas.microsoft.com/office/powerpoint/2010/main" val="2521604684"/>
                </p:ext>
              </p:extLst>
            </p:nvPr>
          </p:nvGraphicFramePr>
          <p:xfrm>
            <a:off x="971301" y="1779023"/>
            <a:ext cx="7560238" cy="489033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34" name="CuadroTexto 1"/>
            <p:cNvSpPr txBox="1">
              <a:spLocks noChangeArrowheads="1"/>
            </p:cNvSpPr>
            <p:nvPr/>
          </p:nvSpPr>
          <p:spPr bwMode="auto">
            <a:xfrm>
              <a:off x="971300" y="400204"/>
              <a:ext cx="7456372" cy="789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MX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cs typeface="Arial" charset="0"/>
              </a:endParaRPr>
            </a:p>
          </p:txBody>
        </p:sp>
      </p:grpSp>
      <p:sp>
        <p:nvSpPr>
          <p:cNvPr id="35" name="Rectángulo 34"/>
          <p:cNvSpPr/>
          <p:nvPr/>
        </p:nvSpPr>
        <p:spPr>
          <a:xfrm>
            <a:off x="119336" y="4288132"/>
            <a:ext cx="65083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  <a:latin typeface="Trebuchet MS" panose="020B0603020202020204" pitchFamily="34" charset="0"/>
              </a:rPr>
              <a:t>Responsabilidad de la Educación Superior</a:t>
            </a:r>
            <a:endParaRPr lang="es-ES" sz="2400" b="1" dirty="0">
              <a:solidFill>
                <a:srgbClr val="FF00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453" y="1681166"/>
            <a:ext cx="2632470" cy="238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3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3287688" y="0"/>
            <a:ext cx="8904312" cy="112474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55" y="52127"/>
            <a:ext cx="2611575" cy="1036267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3503712" y="159302"/>
            <a:ext cx="8688288" cy="762267"/>
          </a:xfrm>
        </p:spPr>
        <p:txBody>
          <a:bodyPr>
            <a:noAutofit/>
          </a:bodyPr>
          <a:lstStyle/>
          <a:p>
            <a:pPr lvl="0" algn="l" eaLnBrk="0" fontAlgn="base" hangingPunct="0">
              <a:spcAft>
                <a:spcPct val="0"/>
              </a:spcAft>
              <a:defRPr/>
            </a:pPr>
            <a:r>
              <a:rPr lang="es-ES" altLang="es-MX" sz="2800" b="1" kern="0" dirty="0" smtClean="0">
                <a:solidFill>
                  <a:schemeClr val="bg1"/>
                </a:solidFill>
                <a:latin typeface="Verdana" pitchFamily="34" charset="0"/>
                <a:cs typeface="Arial" charset="0"/>
              </a:rPr>
              <a:t>Sistema de Posgrado</a:t>
            </a:r>
            <a:endParaRPr lang="es-ES" sz="2800" b="1" kern="0" dirty="0">
              <a:solidFill>
                <a:schemeClr val="bg1"/>
              </a:solidFill>
              <a:latin typeface="Verdana"/>
              <a:cs typeface="Arial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962" y="6525344"/>
            <a:ext cx="12186037" cy="338554"/>
          </a:xfrm>
          <a:prstGeom prst="rect">
            <a:avLst/>
          </a:prstGeom>
          <a:solidFill>
            <a:srgbClr val="004E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36" name="16 Diagrama"/>
          <p:cNvGraphicFramePr/>
          <p:nvPr>
            <p:extLst>
              <p:ext uri="{D42A27DB-BD31-4B8C-83A1-F6EECF244321}">
                <p14:modId xmlns:p14="http://schemas.microsoft.com/office/powerpoint/2010/main" val="3399647329"/>
              </p:ext>
            </p:extLst>
          </p:nvPr>
        </p:nvGraphicFramePr>
        <p:xfrm>
          <a:off x="5159896" y="1700808"/>
          <a:ext cx="800105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7" name="Rectángulo 36"/>
          <p:cNvSpPr/>
          <p:nvPr/>
        </p:nvSpPr>
        <p:spPr>
          <a:xfrm>
            <a:off x="119336" y="4288132"/>
            <a:ext cx="65083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  <a:latin typeface="Trebuchet MS" panose="020B0603020202020204" pitchFamily="34" charset="0"/>
              </a:rPr>
              <a:t>Responsabilidad de la Educación Superior</a:t>
            </a:r>
            <a:endParaRPr lang="es-ES" sz="2400" b="1" dirty="0">
              <a:solidFill>
                <a:srgbClr val="FF0000"/>
              </a:solidFill>
            </a:endParaRP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453" y="1681166"/>
            <a:ext cx="2632470" cy="238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8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2609</Words>
  <Application>Microsoft Office PowerPoint</Application>
  <PresentationFormat>Panorámica</PresentationFormat>
  <Paragraphs>325</Paragraphs>
  <Slides>44</Slides>
  <Notes>37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55" baseType="lpstr">
      <vt:lpstr>游ゴシック</vt:lpstr>
      <vt:lpstr>Arial</vt:lpstr>
      <vt:lpstr>Arial Narrow</vt:lpstr>
      <vt:lpstr>BookmanOldStyle</vt:lpstr>
      <vt:lpstr>Calibri</vt:lpstr>
      <vt:lpstr>Calibri Light</vt:lpstr>
      <vt:lpstr>Tahoma</vt:lpstr>
      <vt:lpstr>Times New Roman</vt:lpstr>
      <vt:lpstr>Trebuchet MS</vt:lpstr>
      <vt:lpstr>Verdana</vt:lpstr>
      <vt:lpstr>Tema de Office</vt:lpstr>
      <vt:lpstr>Presentación de PowerPoint</vt:lpstr>
      <vt:lpstr>Presentación de PowerPoint</vt:lpstr>
      <vt:lpstr>Presentación de PowerPoint</vt:lpstr>
      <vt:lpstr>AGENDA 2030 PARA EL DESARROLLO SOSTENIBLE</vt:lpstr>
      <vt:lpstr>AGENDA 2030 PARA EL DESARROLLO SOSTENIBLE</vt:lpstr>
      <vt:lpstr>Información del MES</vt:lpstr>
      <vt:lpstr>UNIVERSIDAD</vt:lpstr>
      <vt:lpstr>Modelo de formación continua</vt:lpstr>
      <vt:lpstr>Sistema de Posgrado</vt:lpstr>
      <vt:lpstr>CONOCIMIENTO, POTENCIAL HUMANO Y DESARROLLO TERRITORIAL EN EL MODELO ECONÓMICO Y SOCIAL</vt:lpstr>
      <vt:lpstr>CONOCIMIENTO, POTENCIAL HUMANO Y DESARROLLO TERRITORIAL EN EL MODELO ECONÓMICO Y SOCIAL</vt:lpstr>
      <vt:lpstr>Objetivo 1. Fin a la Pobreza</vt:lpstr>
      <vt:lpstr>Objetivo 1. Fin a la Pobreza</vt:lpstr>
      <vt:lpstr>Matrículas en las instituciones de Educación Superior en Cuba</vt:lpstr>
      <vt:lpstr>Matrículas en las instituciones de Educación Superior en Cuba</vt:lpstr>
      <vt:lpstr>Objetivo 1. Fin a la Pobreza</vt:lpstr>
      <vt:lpstr>Educación Superior: Más de 78 mil plazas a aspirantes</vt:lpstr>
      <vt:lpstr>Doctorados otorgados 1977-2016</vt:lpstr>
      <vt:lpstr>Presentación de PowerPoint</vt:lpstr>
      <vt:lpstr>Objetivo 2. Hambre cero</vt:lpstr>
      <vt:lpstr>Objetivo 2. Hambre cero</vt:lpstr>
      <vt:lpstr>Objetivo 3. Salud y Bienestar</vt:lpstr>
      <vt:lpstr>Objetivo 3. Salud y Bienestar</vt:lpstr>
      <vt:lpstr>Objetivo 3. Salud y Bienestar</vt:lpstr>
      <vt:lpstr>Objetivo 3. Salud y Bienestar</vt:lpstr>
      <vt:lpstr>Objetivo 3. Salud y Bienestar</vt:lpstr>
      <vt:lpstr>Objetivo 4. Educación de Calidad</vt:lpstr>
      <vt:lpstr>El Sistema Universitario de Programas de Acreditación</vt:lpstr>
      <vt:lpstr>Presentación de PowerPoint</vt:lpstr>
      <vt:lpstr>Objetivo 4. Educación de Calidad</vt:lpstr>
      <vt:lpstr>Objetivo 1. Hambre cero</vt:lpstr>
      <vt:lpstr>Objetivo 5. Igualdad de Género</vt:lpstr>
      <vt:lpstr>Objetivo 9. Industria, Innovación e Infraestructura </vt:lpstr>
      <vt:lpstr>Objetivo 10. Reducción de las desigualdades</vt:lpstr>
      <vt:lpstr>Objetivo 11. Ciudades y Comunidades Sostenibles</vt:lpstr>
      <vt:lpstr>Objetivo 13. Acción por el clima</vt:lpstr>
      <vt:lpstr>Objetivo 17. Alianzas para lograr los objetivos</vt:lpstr>
      <vt:lpstr>Objetivo 17. Alianzas para lograr los objetivos</vt:lpstr>
      <vt:lpstr>Contribución de las universidades cubanas a la consecución de los ODS</vt:lpstr>
      <vt:lpstr>Contribución de las universidades cubanas a la consecución de los ODS</vt:lpstr>
      <vt:lpstr>Presentación de PowerPoint</vt:lpstr>
      <vt:lpstr>Presentación de PowerPoint</vt:lpstr>
      <vt:lpstr>DESAFÍO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Adán Rául</dc:creator>
  <cp:lastModifiedBy>Rectora UO</cp:lastModifiedBy>
  <cp:revision>88</cp:revision>
  <dcterms:created xsi:type="dcterms:W3CDTF">2018-09-07T22:19:46Z</dcterms:created>
  <dcterms:modified xsi:type="dcterms:W3CDTF">2019-07-18T10:42:26Z</dcterms:modified>
</cp:coreProperties>
</file>