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76" r:id="rId6"/>
    <p:sldId id="259" r:id="rId7"/>
    <p:sldId id="261" r:id="rId8"/>
    <p:sldId id="287" r:id="rId9"/>
    <p:sldId id="288" r:id="rId10"/>
    <p:sldId id="296" r:id="rId11"/>
    <p:sldId id="308" r:id="rId12"/>
    <p:sldId id="305" r:id="rId13"/>
    <p:sldId id="290" r:id="rId14"/>
    <p:sldId id="289" r:id="rId15"/>
    <p:sldId id="292" r:id="rId16"/>
    <p:sldId id="297" r:id="rId17"/>
    <p:sldId id="309" r:id="rId18"/>
    <p:sldId id="262" r:id="rId19"/>
    <p:sldId id="295" r:id="rId20"/>
    <p:sldId id="278" r:id="rId21"/>
    <p:sldId id="279" r:id="rId22"/>
    <p:sldId id="265" r:id="rId23"/>
    <p:sldId id="298" r:id="rId24"/>
    <p:sldId id="271" r:id="rId25"/>
    <p:sldId id="299" r:id="rId26"/>
    <p:sldId id="267" r:id="rId27"/>
    <p:sldId id="281" r:id="rId28"/>
    <p:sldId id="282" r:id="rId29"/>
    <p:sldId id="283" r:id="rId30"/>
    <p:sldId id="284" r:id="rId31"/>
    <p:sldId id="303" r:id="rId32"/>
    <p:sldId id="310" r:id="rId33"/>
    <p:sldId id="272" r:id="rId34"/>
    <p:sldId id="311" r:id="rId35"/>
    <p:sldId id="273" r:id="rId36"/>
    <p:sldId id="306" r:id="rId37"/>
    <p:sldId id="274" r:id="rId38"/>
    <p:sldId id="266" r:id="rId39"/>
    <p:sldId id="300" r:id="rId40"/>
    <p:sldId id="301" r:id="rId41"/>
    <p:sldId id="302" r:id="rId42"/>
    <p:sldId id="307" r:id="rId43"/>
    <p:sldId id="275" r:id="rId44"/>
    <p:sldId id="294" r:id="rId4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B"/>
    <a:srgbClr val="052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6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Hoja1!$B$1</c:f>
              <c:strCache>
                <c:ptCount val="1"/>
                <c:pt idx="0">
                  <c:v>ESCC</c:v>
                </c:pt>
              </c:strCache>
            </c:strRef>
          </c:tx>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D7-4C2A-B760-7815F1CBB6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D7-4C2A-B760-7815F1CBB6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D7-4C2A-B760-7815F1CBB68C}"/>
              </c:ext>
            </c:extLst>
          </c:dPt>
          <c:dLbls>
            <c:dLbl>
              <c:idx val="0"/>
              <c:layout>
                <c:manualLayout>
                  <c:x val="0.1897997041350647"/>
                  <c:y val="-6.2769565992599006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9D7-4C2A-B760-7815F1CBB68C}"/>
                </c:ext>
              </c:extLst>
            </c:dLbl>
            <c:dLbl>
              <c:idx val="1"/>
              <c:delete val="1"/>
              <c:extLst>
                <c:ext xmlns:c15="http://schemas.microsoft.com/office/drawing/2012/chart" uri="{CE6537A1-D6FC-4f65-9D91-7224C49458BB}"/>
                <c:ext xmlns:c16="http://schemas.microsoft.com/office/drawing/2014/chart" uri="{C3380CC4-5D6E-409C-BE32-E72D297353CC}">
                  <c16:uniqueId val="{00000003-99D7-4C2A-B760-7815F1CBB68C}"/>
                </c:ext>
              </c:extLst>
            </c:dLbl>
            <c:dLbl>
              <c:idx val="2"/>
              <c:layout>
                <c:manualLayout>
                  <c:x val="-0.1596891099214221"/>
                  <c:y val="-7.2019173026500734E-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9D7-4C2A-B760-7815F1CBB68C}"/>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mn-lt"/>
                    <a:ea typeface="+mn-ea"/>
                    <a:cs typeface="+mn-cs"/>
                  </a:defRPr>
                </a:pPr>
                <a:endParaRPr lang="es-MX"/>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MINSAP</c:v>
                </c:pt>
                <c:pt idx="1">
                  <c:v>MES</c:v>
                </c:pt>
              </c:strCache>
            </c:strRef>
          </c:cat>
          <c:val>
            <c:numRef>
              <c:f>Hoja1!$B$2:$B$3</c:f>
              <c:numCache>
                <c:formatCode>General</c:formatCode>
                <c:ptCount val="2"/>
                <c:pt idx="0">
                  <c:v>458</c:v>
                </c:pt>
                <c:pt idx="1">
                  <c:v>150</c:v>
                </c:pt>
              </c:numCache>
            </c:numRef>
          </c:val>
          <c:extLst>
            <c:ext xmlns:c16="http://schemas.microsoft.com/office/drawing/2014/chart" uri="{C3380CC4-5D6E-409C-BE32-E72D297353CC}">
              <c16:uniqueId val="{00000006-99D7-4C2A-B760-7815F1CBB68C}"/>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Superación Profesional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Matricula</c:v>
                </c:pt>
              </c:strCache>
            </c:strRef>
          </c:cat>
          <c:val>
            <c:numRef>
              <c:f>Hoja1!$B$2</c:f>
              <c:numCache>
                <c:formatCode>General</c:formatCode>
                <c:ptCount val="1"/>
                <c:pt idx="0">
                  <c:v>9157</c:v>
                </c:pt>
              </c:numCache>
            </c:numRef>
          </c:val>
          <c:extLst>
            <c:ext xmlns:c16="http://schemas.microsoft.com/office/drawing/2014/chart" uri="{C3380CC4-5D6E-409C-BE32-E72D297353CC}">
              <c16:uniqueId val="{00000000-5F84-4A89-8339-44C71EB3692D}"/>
            </c:ext>
          </c:extLst>
        </c:ser>
        <c:ser>
          <c:idx val="1"/>
          <c:order val="1"/>
          <c:tx>
            <c:strRef>
              <c:f>Hoja1!$C$1</c:f>
              <c:strCache>
                <c:ptCount val="1"/>
                <c:pt idx="0">
                  <c:v>Posgrado académico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Matricula</c:v>
                </c:pt>
              </c:strCache>
            </c:strRef>
          </c:cat>
          <c:val>
            <c:numRef>
              <c:f>Hoja1!$C$2</c:f>
              <c:numCache>
                <c:formatCode>General</c:formatCode>
                <c:ptCount val="1"/>
                <c:pt idx="0">
                  <c:v>2004</c:v>
                </c:pt>
              </c:numCache>
            </c:numRef>
          </c:val>
          <c:extLst>
            <c:ext xmlns:c16="http://schemas.microsoft.com/office/drawing/2014/chart" uri="{C3380CC4-5D6E-409C-BE32-E72D297353CC}">
              <c16:uniqueId val="{00000001-5F84-4A89-8339-44C71EB3692D}"/>
            </c:ext>
          </c:extLst>
        </c:ser>
        <c:dLbls>
          <c:dLblPos val="outEnd"/>
          <c:showLegendKey val="0"/>
          <c:showVal val="1"/>
          <c:showCatName val="0"/>
          <c:showSerName val="0"/>
          <c:showPercent val="0"/>
          <c:showBubbleSize val="0"/>
        </c:dLbls>
        <c:gapWidth val="150"/>
        <c:axId val="141560720"/>
        <c:axId val="141561280"/>
      </c:barChart>
      <c:catAx>
        <c:axId val="141560720"/>
        <c:scaling>
          <c:orientation val="minMax"/>
        </c:scaling>
        <c:delete val="1"/>
        <c:axPos val="b"/>
        <c:numFmt formatCode="General" sourceLinked="1"/>
        <c:majorTickMark val="none"/>
        <c:minorTickMark val="none"/>
        <c:tickLblPos val="nextTo"/>
        <c:crossAx val="141561280"/>
        <c:crosses val="autoZero"/>
        <c:auto val="1"/>
        <c:lblAlgn val="ctr"/>
        <c:lblOffset val="100"/>
        <c:noMultiLvlLbl val="0"/>
      </c:catAx>
      <c:valAx>
        <c:axId val="14156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1560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12B4F-FC88-42D6-81FB-310FF349DC6B}" type="doc">
      <dgm:prSet loTypeId="urn:microsoft.com/office/officeart/2008/layout/VerticalCurvedList" loCatId="list" qsTypeId="urn:microsoft.com/office/officeart/2005/8/quickstyle/simple5" qsCatId="simple" csTypeId="urn:microsoft.com/office/officeart/2005/8/colors/accent1_5" csCatId="accent1" phldr="1"/>
      <dgm:spPr/>
      <dgm:t>
        <a:bodyPr/>
        <a:lstStyle/>
        <a:p>
          <a:endParaRPr lang="es-ES"/>
        </a:p>
      </dgm:t>
    </dgm:pt>
    <dgm:pt modelId="{9969F652-4C8D-400B-9E5C-37E2E8CF6579}">
      <dgm:prSet phldrT="[Texto]" custT="1"/>
      <dgm:spPr>
        <a:noFill/>
        <a:effectLst/>
      </dgm:spPr>
      <dgm:t>
        <a:bodyPr/>
        <a:lstStyle/>
        <a:p>
          <a:r>
            <a:rPr lang="es-ES" sz="2000" b="0" dirty="0" smtClean="0">
              <a:solidFill>
                <a:schemeClr val="tx1"/>
              </a:solidFill>
            </a:rPr>
            <a:t>Plantilla aprobada: 4769</a:t>
          </a:r>
        </a:p>
        <a:p>
          <a:r>
            <a:rPr lang="es-ES" sz="2000" b="0" dirty="0" smtClean="0">
              <a:solidFill>
                <a:schemeClr val="tx1"/>
              </a:solidFill>
            </a:rPr>
            <a:t>Plantilla cubierta: 3771</a:t>
          </a:r>
          <a:endParaRPr lang="es-ES" sz="2000" b="0" dirty="0">
            <a:solidFill>
              <a:schemeClr val="tx1"/>
            </a:solidFill>
          </a:endParaRPr>
        </a:p>
      </dgm:t>
    </dgm:pt>
    <dgm:pt modelId="{151DCD62-7290-4EE9-A852-C98BDC894CD5}" type="parTrans" cxnId="{BC058F55-D8A7-4D4B-95BF-A86A24985E63}">
      <dgm:prSet/>
      <dgm:spPr/>
      <dgm:t>
        <a:bodyPr/>
        <a:lstStyle/>
        <a:p>
          <a:endParaRPr lang="es-ES" sz="1400"/>
        </a:p>
      </dgm:t>
    </dgm:pt>
    <dgm:pt modelId="{DC69AA55-3DA0-42C8-81C4-4D1204392596}" type="sibTrans" cxnId="{BC058F55-D8A7-4D4B-95BF-A86A24985E63}">
      <dgm:prSet/>
      <dgm:spPr/>
      <dgm:t>
        <a:bodyPr/>
        <a:lstStyle/>
        <a:p>
          <a:endParaRPr lang="es-ES" sz="1400"/>
        </a:p>
      </dgm:t>
    </dgm:pt>
    <dgm:pt modelId="{2A5C72B1-16D7-437A-82C7-C692510F1CC0}">
      <dgm:prSet phldrT="[Texto]" custT="1"/>
      <dgm:spPr>
        <a:noFill/>
        <a:effectLst/>
      </dgm:spPr>
      <dgm:t>
        <a:bodyPr/>
        <a:lstStyle/>
        <a:p>
          <a:r>
            <a:rPr lang="es-ES" sz="2000" b="0" dirty="0" smtClean="0">
              <a:solidFill>
                <a:schemeClr val="tx1"/>
              </a:solidFill>
            </a:rPr>
            <a:t>Docentes: 1749</a:t>
          </a:r>
        </a:p>
        <a:p>
          <a:r>
            <a:rPr lang="es-ES" sz="2000" b="0" dirty="0" smtClean="0">
              <a:solidFill>
                <a:schemeClr val="tx1"/>
              </a:solidFill>
            </a:rPr>
            <a:t>Trabajadores no docentes: 2022 </a:t>
          </a:r>
        </a:p>
      </dgm:t>
    </dgm:pt>
    <dgm:pt modelId="{303BBA35-1BA7-45FD-995E-289886CDDD67}" type="parTrans" cxnId="{C19B0A04-AE71-4B18-8168-AF93A43CA29E}">
      <dgm:prSet/>
      <dgm:spPr/>
      <dgm:t>
        <a:bodyPr/>
        <a:lstStyle/>
        <a:p>
          <a:endParaRPr lang="es-ES" sz="1400"/>
        </a:p>
      </dgm:t>
    </dgm:pt>
    <dgm:pt modelId="{17FD5E7D-0FA9-44A5-9DE9-1D49183CF2BE}" type="sibTrans" cxnId="{C19B0A04-AE71-4B18-8168-AF93A43CA29E}">
      <dgm:prSet/>
      <dgm:spPr/>
      <dgm:t>
        <a:bodyPr/>
        <a:lstStyle/>
        <a:p>
          <a:endParaRPr lang="es-ES" sz="1400"/>
        </a:p>
      </dgm:t>
    </dgm:pt>
    <dgm:pt modelId="{0B8CE6A6-8B23-4EF3-955E-87554B2D2948}">
      <dgm:prSet custT="1"/>
      <dgm:spPr>
        <a:noFill/>
        <a:effectLst/>
      </dgm:spPr>
      <dgm:t>
        <a:bodyPr/>
        <a:lstStyle/>
        <a:p>
          <a:r>
            <a:rPr lang="es-ES" sz="2000" b="0" dirty="0" smtClean="0">
              <a:solidFill>
                <a:schemeClr val="tx1"/>
              </a:solidFill>
            </a:rPr>
            <a:t>Doctores: 495</a:t>
          </a:r>
        </a:p>
        <a:p>
          <a:r>
            <a:rPr lang="es-ES" sz="2000" b="0" dirty="0" smtClean="0">
              <a:solidFill>
                <a:schemeClr val="tx1"/>
              </a:solidFill>
            </a:rPr>
            <a:t>Máster y Especialistas: 1118</a:t>
          </a:r>
          <a:endParaRPr lang="es-ES" sz="2000" b="0" dirty="0">
            <a:solidFill>
              <a:schemeClr val="tx1"/>
            </a:solidFill>
          </a:endParaRPr>
        </a:p>
      </dgm:t>
    </dgm:pt>
    <dgm:pt modelId="{CFA13588-A2D2-4F01-A7FC-8E05ADA8E889}" type="parTrans" cxnId="{A365AD31-3A18-4904-B6B8-B85067B10CA6}">
      <dgm:prSet/>
      <dgm:spPr/>
      <dgm:t>
        <a:bodyPr/>
        <a:lstStyle/>
        <a:p>
          <a:endParaRPr lang="es-ES" sz="1400"/>
        </a:p>
      </dgm:t>
    </dgm:pt>
    <dgm:pt modelId="{FEC2F8D3-30CB-480A-B9CF-9651EE3A9170}" type="sibTrans" cxnId="{A365AD31-3A18-4904-B6B8-B85067B10CA6}">
      <dgm:prSet/>
      <dgm:spPr/>
      <dgm:t>
        <a:bodyPr/>
        <a:lstStyle/>
        <a:p>
          <a:endParaRPr lang="es-ES" sz="1400"/>
        </a:p>
      </dgm:t>
    </dgm:pt>
    <dgm:pt modelId="{B80AD97A-46E3-4BE6-A77F-A101EF4F8EF5}">
      <dgm:prSet custT="1"/>
      <dgm:spPr>
        <a:noFill/>
        <a:effectLst/>
      </dgm:spPr>
      <dgm:t>
        <a:bodyPr/>
        <a:lstStyle/>
        <a:p>
          <a:r>
            <a:rPr lang="es-ES" sz="2000" b="0" dirty="0" smtClean="0">
              <a:solidFill>
                <a:schemeClr val="tx1"/>
              </a:solidFill>
            </a:rPr>
            <a:t>Profesores Titulares: 334</a:t>
          </a:r>
        </a:p>
        <a:p>
          <a:r>
            <a:rPr lang="es-ES" sz="2000" b="0" dirty="0" smtClean="0">
              <a:solidFill>
                <a:schemeClr val="tx1"/>
              </a:solidFill>
            </a:rPr>
            <a:t>Profesores Auxiliares: 612</a:t>
          </a:r>
          <a:endParaRPr lang="es-ES" sz="2000" b="0" dirty="0">
            <a:solidFill>
              <a:schemeClr val="tx1"/>
            </a:solidFill>
          </a:endParaRPr>
        </a:p>
      </dgm:t>
    </dgm:pt>
    <dgm:pt modelId="{311E09B6-8AE7-4B13-A54D-9897598611FE}" type="parTrans" cxnId="{1FAFE4DF-56C9-4DB4-A9B9-FFBD9CE0220C}">
      <dgm:prSet/>
      <dgm:spPr/>
      <dgm:t>
        <a:bodyPr/>
        <a:lstStyle/>
        <a:p>
          <a:endParaRPr lang="es-ES" sz="1400"/>
        </a:p>
      </dgm:t>
    </dgm:pt>
    <dgm:pt modelId="{9153756B-F066-4A1F-B296-B97E6613B3D1}" type="sibTrans" cxnId="{1FAFE4DF-56C9-4DB4-A9B9-FFBD9CE0220C}">
      <dgm:prSet/>
      <dgm:spPr/>
      <dgm:t>
        <a:bodyPr/>
        <a:lstStyle/>
        <a:p>
          <a:endParaRPr lang="es-ES" sz="1400"/>
        </a:p>
      </dgm:t>
    </dgm:pt>
    <dgm:pt modelId="{7E09A63F-AF9B-4414-87D9-5105958BF6AD}" type="pres">
      <dgm:prSet presAssocID="{21B12B4F-FC88-42D6-81FB-310FF349DC6B}" presName="Name0" presStyleCnt="0">
        <dgm:presLayoutVars>
          <dgm:chMax val="7"/>
          <dgm:chPref val="7"/>
          <dgm:dir/>
        </dgm:presLayoutVars>
      </dgm:prSet>
      <dgm:spPr/>
      <dgm:t>
        <a:bodyPr/>
        <a:lstStyle/>
        <a:p>
          <a:endParaRPr lang="es-ES"/>
        </a:p>
      </dgm:t>
    </dgm:pt>
    <dgm:pt modelId="{606342B4-1619-4815-8CBC-18E67EF33767}" type="pres">
      <dgm:prSet presAssocID="{21B12B4F-FC88-42D6-81FB-310FF349DC6B}" presName="Name1" presStyleCnt="0"/>
      <dgm:spPr/>
    </dgm:pt>
    <dgm:pt modelId="{E0406D99-9827-4986-A67C-7354D433CA60}" type="pres">
      <dgm:prSet presAssocID="{21B12B4F-FC88-42D6-81FB-310FF349DC6B}" presName="cycle" presStyleCnt="0"/>
      <dgm:spPr/>
    </dgm:pt>
    <dgm:pt modelId="{D7D48055-2F53-4B1A-A7F6-17D8C37F27E3}" type="pres">
      <dgm:prSet presAssocID="{21B12B4F-FC88-42D6-81FB-310FF349DC6B}" presName="srcNode" presStyleLbl="node1" presStyleIdx="0" presStyleCnt="4"/>
      <dgm:spPr/>
    </dgm:pt>
    <dgm:pt modelId="{E1FC7C66-1283-4D26-84CD-F62C8846D0F3}" type="pres">
      <dgm:prSet presAssocID="{21B12B4F-FC88-42D6-81FB-310FF349DC6B}" presName="conn" presStyleLbl="parChTrans1D2" presStyleIdx="0" presStyleCnt="1"/>
      <dgm:spPr/>
      <dgm:t>
        <a:bodyPr/>
        <a:lstStyle/>
        <a:p>
          <a:endParaRPr lang="es-ES"/>
        </a:p>
      </dgm:t>
    </dgm:pt>
    <dgm:pt modelId="{82020FF1-F23D-4BB1-B210-71236C3C9980}" type="pres">
      <dgm:prSet presAssocID="{21B12B4F-FC88-42D6-81FB-310FF349DC6B}" presName="extraNode" presStyleLbl="node1" presStyleIdx="0" presStyleCnt="4"/>
      <dgm:spPr/>
    </dgm:pt>
    <dgm:pt modelId="{1048DC49-2D2B-4ED0-B437-4302D50A3344}" type="pres">
      <dgm:prSet presAssocID="{21B12B4F-FC88-42D6-81FB-310FF349DC6B}" presName="dstNode" presStyleLbl="node1" presStyleIdx="0" presStyleCnt="4"/>
      <dgm:spPr/>
    </dgm:pt>
    <dgm:pt modelId="{D1F554E2-A841-44C4-8E17-033F05613FEB}" type="pres">
      <dgm:prSet presAssocID="{9969F652-4C8D-400B-9E5C-37E2E8CF6579}" presName="text_1" presStyleLbl="node1" presStyleIdx="0" presStyleCnt="4" custScaleY="141642">
        <dgm:presLayoutVars>
          <dgm:bulletEnabled val="1"/>
        </dgm:presLayoutVars>
      </dgm:prSet>
      <dgm:spPr/>
      <dgm:t>
        <a:bodyPr/>
        <a:lstStyle/>
        <a:p>
          <a:endParaRPr lang="es-ES"/>
        </a:p>
      </dgm:t>
    </dgm:pt>
    <dgm:pt modelId="{690A73CD-C993-4D83-9223-44C228B51D8E}" type="pres">
      <dgm:prSet presAssocID="{9969F652-4C8D-400B-9E5C-37E2E8CF6579}" presName="accent_1" presStyleCnt="0"/>
      <dgm:spPr/>
    </dgm:pt>
    <dgm:pt modelId="{BA145849-5A9A-4458-BBC4-82B2C285866B}" type="pres">
      <dgm:prSet presAssocID="{9969F652-4C8D-400B-9E5C-37E2E8CF6579}" presName="accentRepeatNode" presStyleLbl="solidFgAcc1" presStyleIdx="0" presStyleCnt="4"/>
      <dgm:spPr>
        <a:solidFill>
          <a:srgbClr val="06579C"/>
        </a:solidFill>
      </dgm:spPr>
      <dgm:t>
        <a:bodyPr/>
        <a:lstStyle/>
        <a:p>
          <a:endParaRPr lang="es-ES"/>
        </a:p>
      </dgm:t>
    </dgm:pt>
    <dgm:pt modelId="{9F15F32A-B78B-4B5A-9C08-26333C6FD2F4}" type="pres">
      <dgm:prSet presAssocID="{2A5C72B1-16D7-437A-82C7-C692510F1CC0}" presName="text_2" presStyleLbl="node1" presStyleIdx="1" presStyleCnt="4" custScaleY="141642">
        <dgm:presLayoutVars>
          <dgm:bulletEnabled val="1"/>
        </dgm:presLayoutVars>
      </dgm:prSet>
      <dgm:spPr/>
      <dgm:t>
        <a:bodyPr/>
        <a:lstStyle/>
        <a:p>
          <a:endParaRPr lang="es-ES"/>
        </a:p>
      </dgm:t>
    </dgm:pt>
    <dgm:pt modelId="{8CF03F1B-2B22-4265-800E-49724DD5EAFD}" type="pres">
      <dgm:prSet presAssocID="{2A5C72B1-16D7-437A-82C7-C692510F1CC0}" presName="accent_2" presStyleCnt="0"/>
      <dgm:spPr/>
    </dgm:pt>
    <dgm:pt modelId="{A1A51806-60FF-4E82-9054-8913421A8A08}" type="pres">
      <dgm:prSet presAssocID="{2A5C72B1-16D7-437A-82C7-C692510F1CC0}" presName="accentRepeatNode" presStyleLbl="solidFgAcc1" presStyleIdx="1" presStyleCnt="4"/>
      <dgm:spPr>
        <a:solidFill>
          <a:srgbClr val="06579C"/>
        </a:solidFill>
      </dgm:spPr>
      <dgm:t>
        <a:bodyPr/>
        <a:lstStyle/>
        <a:p>
          <a:endParaRPr lang="es-ES"/>
        </a:p>
      </dgm:t>
    </dgm:pt>
    <dgm:pt modelId="{27BF35CD-03C1-4330-8CBE-1802FBED0F5E}" type="pres">
      <dgm:prSet presAssocID="{0B8CE6A6-8B23-4EF3-955E-87554B2D2948}" presName="text_3" presStyleLbl="node1" presStyleIdx="2" presStyleCnt="4" custScaleY="141642">
        <dgm:presLayoutVars>
          <dgm:bulletEnabled val="1"/>
        </dgm:presLayoutVars>
      </dgm:prSet>
      <dgm:spPr/>
      <dgm:t>
        <a:bodyPr/>
        <a:lstStyle/>
        <a:p>
          <a:endParaRPr lang="es-ES"/>
        </a:p>
      </dgm:t>
    </dgm:pt>
    <dgm:pt modelId="{72EEE764-F062-4338-80FE-AB09BECA3713}" type="pres">
      <dgm:prSet presAssocID="{0B8CE6A6-8B23-4EF3-955E-87554B2D2948}" presName="accent_3" presStyleCnt="0"/>
      <dgm:spPr/>
    </dgm:pt>
    <dgm:pt modelId="{85924135-EF80-40C3-A8BE-51FEAC658F25}" type="pres">
      <dgm:prSet presAssocID="{0B8CE6A6-8B23-4EF3-955E-87554B2D2948}" presName="accentRepeatNode" presStyleLbl="solidFgAcc1" presStyleIdx="2" presStyleCnt="4"/>
      <dgm:spPr>
        <a:solidFill>
          <a:srgbClr val="06579C"/>
        </a:solidFill>
      </dgm:spPr>
      <dgm:t>
        <a:bodyPr/>
        <a:lstStyle/>
        <a:p>
          <a:endParaRPr lang="es-ES"/>
        </a:p>
      </dgm:t>
    </dgm:pt>
    <dgm:pt modelId="{A0D86119-D30B-4163-8F26-BDA81FF40AD3}" type="pres">
      <dgm:prSet presAssocID="{B80AD97A-46E3-4BE6-A77F-A101EF4F8EF5}" presName="text_4" presStyleLbl="node1" presStyleIdx="3" presStyleCnt="4">
        <dgm:presLayoutVars>
          <dgm:bulletEnabled val="1"/>
        </dgm:presLayoutVars>
      </dgm:prSet>
      <dgm:spPr/>
      <dgm:t>
        <a:bodyPr/>
        <a:lstStyle/>
        <a:p>
          <a:endParaRPr lang="es-ES"/>
        </a:p>
      </dgm:t>
    </dgm:pt>
    <dgm:pt modelId="{60244058-DBBE-492F-B884-95DB94E3A3B1}" type="pres">
      <dgm:prSet presAssocID="{B80AD97A-46E3-4BE6-A77F-A101EF4F8EF5}" presName="accent_4" presStyleCnt="0"/>
      <dgm:spPr/>
    </dgm:pt>
    <dgm:pt modelId="{F59D5249-08D0-4372-894D-89BA44054D4C}" type="pres">
      <dgm:prSet presAssocID="{B80AD97A-46E3-4BE6-A77F-A101EF4F8EF5}" presName="accentRepeatNode" presStyleLbl="solidFgAcc1" presStyleIdx="3" presStyleCnt="4"/>
      <dgm:spPr>
        <a:solidFill>
          <a:srgbClr val="06579C"/>
        </a:solidFill>
      </dgm:spPr>
      <dgm:t>
        <a:bodyPr/>
        <a:lstStyle/>
        <a:p>
          <a:endParaRPr lang="es-ES"/>
        </a:p>
      </dgm:t>
    </dgm:pt>
  </dgm:ptLst>
  <dgm:cxnLst>
    <dgm:cxn modelId="{A543DECE-33A0-41FD-9CD8-AAAD89F71D81}" type="presOf" srcId="{9969F652-4C8D-400B-9E5C-37E2E8CF6579}" destId="{D1F554E2-A841-44C4-8E17-033F05613FEB}" srcOrd="0" destOrd="0" presId="urn:microsoft.com/office/officeart/2008/layout/VerticalCurvedList"/>
    <dgm:cxn modelId="{1FAFE4DF-56C9-4DB4-A9B9-FFBD9CE0220C}" srcId="{21B12B4F-FC88-42D6-81FB-310FF349DC6B}" destId="{B80AD97A-46E3-4BE6-A77F-A101EF4F8EF5}" srcOrd="3" destOrd="0" parTransId="{311E09B6-8AE7-4B13-A54D-9897598611FE}" sibTransId="{9153756B-F066-4A1F-B296-B97E6613B3D1}"/>
    <dgm:cxn modelId="{C19B0A04-AE71-4B18-8168-AF93A43CA29E}" srcId="{21B12B4F-FC88-42D6-81FB-310FF349DC6B}" destId="{2A5C72B1-16D7-437A-82C7-C692510F1CC0}" srcOrd="1" destOrd="0" parTransId="{303BBA35-1BA7-45FD-995E-289886CDDD67}" sibTransId="{17FD5E7D-0FA9-44A5-9DE9-1D49183CF2BE}"/>
    <dgm:cxn modelId="{A365AD31-3A18-4904-B6B8-B85067B10CA6}" srcId="{21B12B4F-FC88-42D6-81FB-310FF349DC6B}" destId="{0B8CE6A6-8B23-4EF3-955E-87554B2D2948}" srcOrd="2" destOrd="0" parTransId="{CFA13588-A2D2-4F01-A7FC-8E05ADA8E889}" sibTransId="{FEC2F8D3-30CB-480A-B9CF-9651EE3A9170}"/>
    <dgm:cxn modelId="{C7E50187-F844-4D65-AF14-CCB615296BCC}" type="presOf" srcId="{0B8CE6A6-8B23-4EF3-955E-87554B2D2948}" destId="{27BF35CD-03C1-4330-8CBE-1802FBED0F5E}" srcOrd="0" destOrd="0" presId="urn:microsoft.com/office/officeart/2008/layout/VerticalCurvedList"/>
    <dgm:cxn modelId="{F73BE169-EF43-434C-93F8-6887DA166E28}" type="presOf" srcId="{DC69AA55-3DA0-42C8-81C4-4D1204392596}" destId="{E1FC7C66-1283-4D26-84CD-F62C8846D0F3}" srcOrd="0" destOrd="0" presId="urn:microsoft.com/office/officeart/2008/layout/VerticalCurvedList"/>
    <dgm:cxn modelId="{A57C8D0A-86D5-49AD-ADEE-AF336A3E60BD}" type="presOf" srcId="{B80AD97A-46E3-4BE6-A77F-A101EF4F8EF5}" destId="{A0D86119-D30B-4163-8F26-BDA81FF40AD3}" srcOrd="0" destOrd="0" presId="urn:microsoft.com/office/officeart/2008/layout/VerticalCurvedList"/>
    <dgm:cxn modelId="{C991D5C1-6391-40DA-BFA4-6E9C151F2F58}" type="presOf" srcId="{21B12B4F-FC88-42D6-81FB-310FF349DC6B}" destId="{7E09A63F-AF9B-4414-87D9-5105958BF6AD}" srcOrd="0" destOrd="0" presId="urn:microsoft.com/office/officeart/2008/layout/VerticalCurvedList"/>
    <dgm:cxn modelId="{BC058F55-D8A7-4D4B-95BF-A86A24985E63}" srcId="{21B12B4F-FC88-42D6-81FB-310FF349DC6B}" destId="{9969F652-4C8D-400B-9E5C-37E2E8CF6579}" srcOrd="0" destOrd="0" parTransId="{151DCD62-7290-4EE9-A852-C98BDC894CD5}" sibTransId="{DC69AA55-3DA0-42C8-81C4-4D1204392596}"/>
    <dgm:cxn modelId="{34D2E16F-FD5B-4385-8338-E980463F61F0}" type="presOf" srcId="{2A5C72B1-16D7-437A-82C7-C692510F1CC0}" destId="{9F15F32A-B78B-4B5A-9C08-26333C6FD2F4}" srcOrd="0" destOrd="0" presId="urn:microsoft.com/office/officeart/2008/layout/VerticalCurvedList"/>
    <dgm:cxn modelId="{370465C0-0962-4C9E-B1CE-DFBBCA79D4A2}" type="presParOf" srcId="{7E09A63F-AF9B-4414-87D9-5105958BF6AD}" destId="{606342B4-1619-4815-8CBC-18E67EF33767}" srcOrd="0" destOrd="0" presId="urn:microsoft.com/office/officeart/2008/layout/VerticalCurvedList"/>
    <dgm:cxn modelId="{970E6792-19B9-4183-B6ED-E2D346596667}" type="presParOf" srcId="{606342B4-1619-4815-8CBC-18E67EF33767}" destId="{E0406D99-9827-4986-A67C-7354D433CA60}" srcOrd="0" destOrd="0" presId="urn:microsoft.com/office/officeart/2008/layout/VerticalCurvedList"/>
    <dgm:cxn modelId="{F399EA84-E2E5-466B-A913-313C503A41B5}" type="presParOf" srcId="{E0406D99-9827-4986-A67C-7354D433CA60}" destId="{D7D48055-2F53-4B1A-A7F6-17D8C37F27E3}" srcOrd="0" destOrd="0" presId="urn:microsoft.com/office/officeart/2008/layout/VerticalCurvedList"/>
    <dgm:cxn modelId="{34190CB1-0FAF-4449-B606-ECB9EFB72704}" type="presParOf" srcId="{E0406D99-9827-4986-A67C-7354D433CA60}" destId="{E1FC7C66-1283-4D26-84CD-F62C8846D0F3}" srcOrd="1" destOrd="0" presId="urn:microsoft.com/office/officeart/2008/layout/VerticalCurvedList"/>
    <dgm:cxn modelId="{3AC2BC0C-3C2E-4D7B-98B7-609101EC6B6E}" type="presParOf" srcId="{E0406D99-9827-4986-A67C-7354D433CA60}" destId="{82020FF1-F23D-4BB1-B210-71236C3C9980}" srcOrd="2" destOrd="0" presId="urn:microsoft.com/office/officeart/2008/layout/VerticalCurvedList"/>
    <dgm:cxn modelId="{B89A294F-F63D-4130-8A12-DBF788BA92FE}" type="presParOf" srcId="{E0406D99-9827-4986-A67C-7354D433CA60}" destId="{1048DC49-2D2B-4ED0-B437-4302D50A3344}" srcOrd="3" destOrd="0" presId="urn:microsoft.com/office/officeart/2008/layout/VerticalCurvedList"/>
    <dgm:cxn modelId="{49BEDDDD-73AA-46F5-A6D7-091277323831}" type="presParOf" srcId="{606342B4-1619-4815-8CBC-18E67EF33767}" destId="{D1F554E2-A841-44C4-8E17-033F05613FEB}" srcOrd="1" destOrd="0" presId="urn:microsoft.com/office/officeart/2008/layout/VerticalCurvedList"/>
    <dgm:cxn modelId="{0DF5C303-EFA1-4E55-8CEF-25A739E167AE}" type="presParOf" srcId="{606342B4-1619-4815-8CBC-18E67EF33767}" destId="{690A73CD-C993-4D83-9223-44C228B51D8E}" srcOrd="2" destOrd="0" presId="urn:microsoft.com/office/officeart/2008/layout/VerticalCurvedList"/>
    <dgm:cxn modelId="{5C9E0C8D-2920-42D2-8274-C941BF050A94}" type="presParOf" srcId="{690A73CD-C993-4D83-9223-44C228B51D8E}" destId="{BA145849-5A9A-4458-BBC4-82B2C285866B}" srcOrd="0" destOrd="0" presId="urn:microsoft.com/office/officeart/2008/layout/VerticalCurvedList"/>
    <dgm:cxn modelId="{9EC059CA-68C3-4D0B-AC9A-48741F74FE77}" type="presParOf" srcId="{606342B4-1619-4815-8CBC-18E67EF33767}" destId="{9F15F32A-B78B-4B5A-9C08-26333C6FD2F4}" srcOrd="3" destOrd="0" presId="urn:microsoft.com/office/officeart/2008/layout/VerticalCurvedList"/>
    <dgm:cxn modelId="{EE87DA9B-DD5C-4E81-9A65-6DA2737761A0}" type="presParOf" srcId="{606342B4-1619-4815-8CBC-18E67EF33767}" destId="{8CF03F1B-2B22-4265-800E-49724DD5EAFD}" srcOrd="4" destOrd="0" presId="urn:microsoft.com/office/officeart/2008/layout/VerticalCurvedList"/>
    <dgm:cxn modelId="{A9AF1ACE-49E5-4D09-9848-A3B23EE80781}" type="presParOf" srcId="{8CF03F1B-2B22-4265-800E-49724DD5EAFD}" destId="{A1A51806-60FF-4E82-9054-8913421A8A08}" srcOrd="0" destOrd="0" presId="urn:microsoft.com/office/officeart/2008/layout/VerticalCurvedList"/>
    <dgm:cxn modelId="{80C6D6A2-5940-4CD7-A085-47D02CE44CE7}" type="presParOf" srcId="{606342B4-1619-4815-8CBC-18E67EF33767}" destId="{27BF35CD-03C1-4330-8CBE-1802FBED0F5E}" srcOrd="5" destOrd="0" presId="urn:microsoft.com/office/officeart/2008/layout/VerticalCurvedList"/>
    <dgm:cxn modelId="{56BA62C2-E92F-4DC2-ADE5-D553EB080566}" type="presParOf" srcId="{606342B4-1619-4815-8CBC-18E67EF33767}" destId="{72EEE764-F062-4338-80FE-AB09BECA3713}" srcOrd="6" destOrd="0" presId="urn:microsoft.com/office/officeart/2008/layout/VerticalCurvedList"/>
    <dgm:cxn modelId="{B77F9290-A987-4B97-9C6F-D48A6E3B91E2}" type="presParOf" srcId="{72EEE764-F062-4338-80FE-AB09BECA3713}" destId="{85924135-EF80-40C3-A8BE-51FEAC658F25}" srcOrd="0" destOrd="0" presId="urn:microsoft.com/office/officeart/2008/layout/VerticalCurvedList"/>
    <dgm:cxn modelId="{81EE5D68-A36F-47EB-9423-B9CD6F9D951B}" type="presParOf" srcId="{606342B4-1619-4815-8CBC-18E67EF33767}" destId="{A0D86119-D30B-4163-8F26-BDA81FF40AD3}" srcOrd="7" destOrd="0" presId="urn:microsoft.com/office/officeart/2008/layout/VerticalCurvedList"/>
    <dgm:cxn modelId="{9C3ED61A-BBB8-4D11-9689-7C628470421D}" type="presParOf" srcId="{606342B4-1619-4815-8CBC-18E67EF33767}" destId="{60244058-DBBE-492F-B884-95DB94E3A3B1}" srcOrd="8" destOrd="0" presId="urn:microsoft.com/office/officeart/2008/layout/VerticalCurvedList"/>
    <dgm:cxn modelId="{7C03C474-0ACF-4534-9F49-0B908B684BE0}" type="presParOf" srcId="{60244058-DBBE-492F-B884-95DB94E3A3B1}" destId="{F59D5249-08D0-4372-894D-89BA44054D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12B4F-FC88-42D6-81FB-310FF349DC6B}" type="doc">
      <dgm:prSet loTypeId="urn:microsoft.com/office/officeart/2008/layout/VerticalCurvedList" loCatId="list" qsTypeId="urn:microsoft.com/office/officeart/2005/8/quickstyle/simple5" qsCatId="simple" csTypeId="urn:microsoft.com/office/officeart/2005/8/colors/accent1_5" csCatId="accent1" phldr="1"/>
      <dgm:spPr/>
      <dgm:t>
        <a:bodyPr/>
        <a:lstStyle/>
        <a:p>
          <a:endParaRPr lang="es-ES"/>
        </a:p>
      </dgm:t>
    </dgm:pt>
    <dgm:pt modelId="{810770B1-D4E4-478F-A267-0FCFC8E66BD5}">
      <dgm:prSet custT="1"/>
      <dgm:spPr>
        <a:noFill/>
        <a:effectLst/>
      </dgm:spPr>
      <dgm:t>
        <a:bodyPr/>
        <a:lstStyle/>
        <a:p>
          <a:r>
            <a:rPr lang="es-ES" sz="2000" b="0" dirty="0" smtClean="0">
              <a:solidFill>
                <a:schemeClr val="tx1"/>
              </a:solidFill>
            </a:rPr>
            <a:t>Profesores Consultantes: 23</a:t>
          </a:r>
        </a:p>
        <a:p>
          <a:r>
            <a:rPr lang="es-ES" sz="2000" b="0" dirty="0" smtClean="0">
              <a:solidFill>
                <a:schemeClr val="tx1"/>
              </a:solidFill>
            </a:rPr>
            <a:t>Profesores Eméritos: 20</a:t>
          </a:r>
          <a:endParaRPr lang="es-ES" sz="2000" b="0" dirty="0">
            <a:solidFill>
              <a:schemeClr val="tx1"/>
            </a:solidFill>
          </a:endParaRPr>
        </a:p>
      </dgm:t>
    </dgm:pt>
    <dgm:pt modelId="{0CE7C8EE-2222-4C23-A065-677180586307}" type="parTrans" cxnId="{7C8AAD84-B6F9-4D9C-994A-1C5515B7DBD1}">
      <dgm:prSet/>
      <dgm:spPr/>
      <dgm:t>
        <a:bodyPr/>
        <a:lstStyle/>
        <a:p>
          <a:endParaRPr lang="es-ES" sz="1400"/>
        </a:p>
      </dgm:t>
    </dgm:pt>
    <dgm:pt modelId="{C282DE5B-6A27-4430-94C4-606CB0FDEF2D}" type="sibTrans" cxnId="{7C8AAD84-B6F9-4D9C-994A-1C5515B7DBD1}">
      <dgm:prSet/>
      <dgm:spPr/>
      <dgm:t>
        <a:bodyPr/>
        <a:lstStyle/>
        <a:p>
          <a:endParaRPr lang="es-ES" sz="1400"/>
        </a:p>
      </dgm:t>
    </dgm:pt>
    <dgm:pt modelId="{6C304893-45F9-4EFD-8BF3-1B305ED156A1}">
      <dgm:prSet phldrT="[Texto]" custT="1"/>
      <dgm:spPr>
        <a:noFill/>
        <a:effectLst/>
      </dgm:spPr>
      <dgm:t>
        <a:bodyPr/>
        <a:lstStyle/>
        <a:p>
          <a:r>
            <a:rPr lang="es-ES" sz="2000" b="0" dirty="0" smtClean="0">
              <a:solidFill>
                <a:schemeClr val="tx1"/>
              </a:solidFill>
            </a:rPr>
            <a:t>Profesores Asistentes: 648 </a:t>
          </a:r>
        </a:p>
        <a:p>
          <a:r>
            <a:rPr lang="es-ES" sz="2000" b="0" dirty="0" smtClean="0">
              <a:solidFill>
                <a:schemeClr val="tx1"/>
              </a:solidFill>
            </a:rPr>
            <a:t>Profesores Instructores: 356</a:t>
          </a:r>
        </a:p>
        <a:p>
          <a:r>
            <a:rPr lang="es-ES" sz="2000" b="0" dirty="0" smtClean="0">
              <a:solidFill>
                <a:schemeClr val="tx1"/>
              </a:solidFill>
            </a:rPr>
            <a:t>Auxiliares Técnicos de la Docencia: 32</a:t>
          </a:r>
        </a:p>
      </dgm:t>
    </dgm:pt>
    <dgm:pt modelId="{0822C34F-C085-4D15-9E10-11E69C2F33D9}" type="parTrans" cxnId="{35E34C1F-FEFA-4EA8-B419-9FFD54D4D15C}">
      <dgm:prSet/>
      <dgm:spPr/>
      <dgm:t>
        <a:bodyPr/>
        <a:lstStyle/>
        <a:p>
          <a:endParaRPr lang="es-ES" sz="1400"/>
        </a:p>
      </dgm:t>
    </dgm:pt>
    <dgm:pt modelId="{2C222343-14A4-4265-9529-0A0483410E76}" type="sibTrans" cxnId="{35E34C1F-FEFA-4EA8-B419-9FFD54D4D15C}">
      <dgm:prSet/>
      <dgm:spPr/>
      <dgm:t>
        <a:bodyPr/>
        <a:lstStyle/>
        <a:p>
          <a:endParaRPr lang="es-ES" sz="1400"/>
        </a:p>
      </dgm:t>
    </dgm:pt>
    <dgm:pt modelId="{8B9E883B-AE3C-4897-8D6D-A7D6E4CF1D4F}">
      <dgm:prSet custT="1"/>
      <dgm:spPr>
        <a:noFill/>
        <a:effectLst/>
      </dgm:spPr>
      <dgm:t>
        <a:bodyPr/>
        <a:lstStyle/>
        <a:p>
          <a:r>
            <a:rPr lang="es-ES" sz="2000" b="1" dirty="0" smtClean="0">
              <a:solidFill>
                <a:schemeClr val="tx1"/>
              </a:solidFill>
            </a:rPr>
            <a:t>Profesores Jubilados Recontratados</a:t>
          </a:r>
          <a:r>
            <a:rPr lang="es-ES" sz="2000" b="0" dirty="0" smtClean="0">
              <a:solidFill>
                <a:schemeClr val="tx1"/>
              </a:solidFill>
            </a:rPr>
            <a:t>: 146</a:t>
          </a:r>
          <a:endParaRPr lang="es-ES" sz="2000" b="0" dirty="0">
            <a:solidFill>
              <a:schemeClr val="tx1"/>
            </a:solidFill>
          </a:endParaRPr>
        </a:p>
      </dgm:t>
    </dgm:pt>
    <dgm:pt modelId="{D48EB838-8127-40C5-9A33-DC44CADB54D6}" type="parTrans" cxnId="{2229AE84-1A86-439C-8F85-BD3044077317}">
      <dgm:prSet/>
      <dgm:spPr/>
      <dgm:t>
        <a:bodyPr/>
        <a:lstStyle/>
        <a:p>
          <a:endParaRPr lang="es-ES" sz="1400"/>
        </a:p>
      </dgm:t>
    </dgm:pt>
    <dgm:pt modelId="{2E194F0C-30D4-4978-96C3-7B117BE960AE}" type="sibTrans" cxnId="{2229AE84-1A86-439C-8F85-BD3044077317}">
      <dgm:prSet/>
      <dgm:spPr/>
      <dgm:t>
        <a:bodyPr/>
        <a:lstStyle/>
        <a:p>
          <a:endParaRPr lang="es-ES" sz="1400"/>
        </a:p>
      </dgm:t>
    </dgm:pt>
    <dgm:pt modelId="{D4A63848-9431-48B1-9DAA-81B56BB262FE}">
      <dgm:prSet custT="1"/>
      <dgm:spPr>
        <a:noFill/>
        <a:effectLst/>
      </dgm:spPr>
      <dgm:t>
        <a:bodyPr/>
        <a:lstStyle/>
        <a:p>
          <a:r>
            <a:rPr lang="es-ES" sz="2000" dirty="0" smtClean="0">
              <a:solidFill>
                <a:schemeClr val="tx1"/>
              </a:solidFill>
            </a:rPr>
            <a:t>Plantilla de Cuadros de dirección: 280</a:t>
          </a:r>
        </a:p>
        <a:p>
          <a:r>
            <a:rPr lang="es-ES" sz="2000" dirty="0" smtClean="0">
              <a:solidFill>
                <a:schemeClr val="tx1"/>
              </a:solidFill>
            </a:rPr>
            <a:t>Cubierta: 276</a:t>
          </a:r>
          <a:endParaRPr lang="es-ES" sz="2000" b="0" dirty="0">
            <a:solidFill>
              <a:schemeClr val="tx1"/>
            </a:solidFill>
          </a:endParaRPr>
        </a:p>
      </dgm:t>
    </dgm:pt>
    <dgm:pt modelId="{84572A95-8AE9-4E39-928C-376796BA161B}" type="parTrans" cxnId="{10804F66-50E4-461E-B923-D123F7B84A73}">
      <dgm:prSet/>
      <dgm:spPr/>
      <dgm:t>
        <a:bodyPr/>
        <a:lstStyle/>
        <a:p>
          <a:endParaRPr lang="es-ES" sz="1400"/>
        </a:p>
      </dgm:t>
    </dgm:pt>
    <dgm:pt modelId="{9ED8747D-BE97-454D-96E7-7825BC39F4B7}" type="sibTrans" cxnId="{10804F66-50E4-461E-B923-D123F7B84A73}">
      <dgm:prSet/>
      <dgm:spPr/>
      <dgm:t>
        <a:bodyPr/>
        <a:lstStyle/>
        <a:p>
          <a:endParaRPr lang="es-ES" sz="1400"/>
        </a:p>
      </dgm:t>
    </dgm:pt>
    <dgm:pt modelId="{7E09A63F-AF9B-4414-87D9-5105958BF6AD}" type="pres">
      <dgm:prSet presAssocID="{21B12B4F-FC88-42D6-81FB-310FF349DC6B}" presName="Name0" presStyleCnt="0">
        <dgm:presLayoutVars>
          <dgm:chMax val="7"/>
          <dgm:chPref val="7"/>
          <dgm:dir/>
        </dgm:presLayoutVars>
      </dgm:prSet>
      <dgm:spPr/>
      <dgm:t>
        <a:bodyPr/>
        <a:lstStyle/>
        <a:p>
          <a:endParaRPr lang="es-ES"/>
        </a:p>
      </dgm:t>
    </dgm:pt>
    <dgm:pt modelId="{606342B4-1619-4815-8CBC-18E67EF33767}" type="pres">
      <dgm:prSet presAssocID="{21B12B4F-FC88-42D6-81FB-310FF349DC6B}" presName="Name1" presStyleCnt="0"/>
      <dgm:spPr/>
    </dgm:pt>
    <dgm:pt modelId="{E0406D99-9827-4986-A67C-7354D433CA60}" type="pres">
      <dgm:prSet presAssocID="{21B12B4F-FC88-42D6-81FB-310FF349DC6B}" presName="cycle" presStyleCnt="0"/>
      <dgm:spPr/>
    </dgm:pt>
    <dgm:pt modelId="{D7D48055-2F53-4B1A-A7F6-17D8C37F27E3}" type="pres">
      <dgm:prSet presAssocID="{21B12B4F-FC88-42D6-81FB-310FF349DC6B}" presName="srcNode" presStyleLbl="node1" presStyleIdx="0" presStyleCnt="4"/>
      <dgm:spPr/>
    </dgm:pt>
    <dgm:pt modelId="{E1FC7C66-1283-4D26-84CD-F62C8846D0F3}" type="pres">
      <dgm:prSet presAssocID="{21B12B4F-FC88-42D6-81FB-310FF349DC6B}" presName="conn" presStyleLbl="parChTrans1D2" presStyleIdx="0" presStyleCnt="1"/>
      <dgm:spPr/>
      <dgm:t>
        <a:bodyPr/>
        <a:lstStyle/>
        <a:p>
          <a:endParaRPr lang="es-ES"/>
        </a:p>
      </dgm:t>
    </dgm:pt>
    <dgm:pt modelId="{82020FF1-F23D-4BB1-B210-71236C3C9980}" type="pres">
      <dgm:prSet presAssocID="{21B12B4F-FC88-42D6-81FB-310FF349DC6B}" presName="extraNode" presStyleLbl="node1" presStyleIdx="0" presStyleCnt="4"/>
      <dgm:spPr/>
    </dgm:pt>
    <dgm:pt modelId="{1048DC49-2D2B-4ED0-B437-4302D50A3344}" type="pres">
      <dgm:prSet presAssocID="{21B12B4F-FC88-42D6-81FB-310FF349DC6B}" presName="dstNode" presStyleLbl="node1" presStyleIdx="0" presStyleCnt="4"/>
      <dgm:spPr/>
    </dgm:pt>
    <dgm:pt modelId="{BDC1785F-ABA6-4195-99BC-C3206E494647}" type="pres">
      <dgm:prSet presAssocID="{6C304893-45F9-4EFD-8BF3-1B305ED156A1}" presName="text_1" presStyleLbl="node1" presStyleIdx="0" presStyleCnt="4">
        <dgm:presLayoutVars>
          <dgm:bulletEnabled val="1"/>
        </dgm:presLayoutVars>
      </dgm:prSet>
      <dgm:spPr/>
      <dgm:t>
        <a:bodyPr/>
        <a:lstStyle/>
        <a:p>
          <a:endParaRPr lang="es-ES"/>
        </a:p>
      </dgm:t>
    </dgm:pt>
    <dgm:pt modelId="{D2531D9A-8FD5-4787-AA55-578EB7991558}" type="pres">
      <dgm:prSet presAssocID="{6C304893-45F9-4EFD-8BF3-1B305ED156A1}" presName="accent_1" presStyleCnt="0"/>
      <dgm:spPr/>
    </dgm:pt>
    <dgm:pt modelId="{8F4D69F2-2B30-49C8-9EE6-86E04B337A07}" type="pres">
      <dgm:prSet presAssocID="{6C304893-45F9-4EFD-8BF3-1B305ED156A1}" presName="accentRepeatNode" presStyleLbl="solidFgAcc1" presStyleIdx="0" presStyleCnt="4"/>
      <dgm:spPr>
        <a:solidFill>
          <a:srgbClr val="06579C"/>
        </a:solidFill>
      </dgm:spPr>
      <dgm:t>
        <a:bodyPr/>
        <a:lstStyle/>
        <a:p>
          <a:endParaRPr lang="es-ES"/>
        </a:p>
      </dgm:t>
    </dgm:pt>
    <dgm:pt modelId="{7543C165-A8BA-4BAC-8CAF-A01AF0451796}" type="pres">
      <dgm:prSet presAssocID="{810770B1-D4E4-478F-A267-0FCFC8E66BD5}" presName="text_2" presStyleLbl="node1" presStyleIdx="1" presStyleCnt="4">
        <dgm:presLayoutVars>
          <dgm:bulletEnabled val="1"/>
        </dgm:presLayoutVars>
      </dgm:prSet>
      <dgm:spPr/>
      <dgm:t>
        <a:bodyPr/>
        <a:lstStyle/>
        <a:p>
          <a:endParaRPr lang="es-ES"/>
        </a:p>
      </dgm:t>
    </dgm:pt>
    <dgm:pt modelId="{71A2DB94-D440-4938-B11E-49F632615482}" type="pres">
      <dgm:prSet presAssocID="{810770B1-D4E4-478F-A267-0FCFC8E66BD5}" presName="accent_2" presStyleCnt="0"/>
      <dgm:spPr/>
    </dgm:pt>
    <dgm:pt modelId="{976B49D0-9CE8-42F4-99A4-54ABD0E7D1D4}" type="pres">
      <dgm:prSet presAssocID="{810770B1-D4E4-478F-A267-0FCFC8E66BD5}" presName="accentRepeatNode" presStyleLbl="solidFgAcc1" presStyleIdx="1" presStyleCnt="4"/>
      <dgm:spPr>
        <a:solidFill>
          <a:srgbClr val="06579C"/>
        </a:solidFill>
      </dgm:spPr>
      <dgm:t>
        <a:bodyPr/>
        <a:lstStyle/>
        <a:p>
          <a:endParaRPr lang="es-ES"/>
        </a:p>
      </dgm:t>
    </dgm:pt>
    <dgm:pt modelId="{20C72119-7163-43F0-A76C-DF949A29F863}" type="pres">
      <dgm:prSet presAssocID="{8B9E883B-AE3C-4897-8D6D-A7D6E4CF1D4F}" presName="text_3" presStyleLbl="node1" presStyleIdx="2" presStyleCnt="4">
        <dgm:presLayoutVars>
          <dgm:bulletEnabled val="1"/>
        </dgm:presLayoutVars>
      </dgm:prSet>
      <dgm:spPr/>
      <dgm:t>
        <a:bodyPr/>
        <a:lstStyle/>
        <a:p>
          <a:endParaRPr lang="es-ES"/>
        </a:p>
      </dgm:t>
    </dgm:pt>
    <dgm:pt modelId="{F7EF7F67-A4A6-45B1-86D4-09E02EFE56F3}" type="pres">
      <dgm:prSet presAssocID="{8B9E883B-AE3C-4897-8D6D-A7D6E4CF1D4F}" presName="accent_3" presStyleCnt="0"/>
      <dgm:spPr/>
    </dgm:pt>
    <dgm:pt modelId="{A460AC92-693E-466D-939D-90FC24B20EA2}" type="pres">
      <dgm:prSet presAssocID="{8B9E883B-AE3C-4897-8D6D-A7D6E4CF1D4F}" presName="accentRepeatNode" presStyleLbl="solidFgAcc1" presStyleIdx="2" presStyleCnt="4"/>
      <dgm:spPr>
        <a:solidFill>
          <a:srgbClr val="06579C"/>
        </a:solidFill>
      </dgm:spPr>
      <dgm:t>
        <a:bodyPr/>
        <a:lstStyle/>
        <a:p>
          <a:endParaRPr lang="es-ES"/>
        </a:p>
      </dgm:t>
    </dgm:pt>
    <dgm:pt modelId="{47711430-4C7F-44AD-BD8F-D398FCDD3AF5}" type="pres">
      <dgm:prSet presAssocID="{D4A63848-9431-48B1-9DAA-81B56BB262FE}" presName="text_4" presStyleLbl="node1" presStyleIdx="3" presStyleCnt="4">
        <dgm:presLayoutVars>
          <dgm:bulletEnabled val="1"/>
        </dgm:presLayoutVars>
      </dgm:prSet>
      <dgm:spPr/>
      <dgm:t>
        <a:bodyPr/>
        <a:lstStyle/>
        <a:p>
          <a:endParaRPr lang="es-ES"/>
        </a:p>
      </dgm:t>
    </dgm:pt>
    <dgm:pt modelId="{EF6CA0DB-DB3A-48DF-81C6-4054E1138E78}" type="pres">
      <dgm:prSet presAssocID="{D4A63848-9431-48B1-9DAA-81B56BB262FE}" presName="accent_4" presStyleCnt="0"/>
      <dgm:spPr/>
    </dgm:pt>
    <dgm:pt modelId="{61F0201D-C2E3-45FA-A750-EC75158520BC}" type="pres">
      <dgm:prSet presAssocID="{D4A63848-9431-48B1-9DAA-81B56BB262FE}" presName="accentRepeatNode" presStyleLbl="solidFgAcc1" presStyleIdx="3" presStyleCnt="4"/>
      <dgm:spPr>
        <a:solidFill>
          <a:srgbClr val="06579C"/>
        </a:solidFill>
      </dgm:spPr>
      <dgm:t>
        <a:bodyPr/>
        <a:lstStyle/>
        <a:p>
          <a:endParaRPr lang="es-ES"/>
        </a:p>
      </dgm:t>
    </dgm:pt>
  </dgm:ptLst>
  <dgm:cxnLst>
    <dgm:cxn modelId="{10804F66-50E4-461E-B923-D123F7B84A73}" srcId="{21B12B4F-FC88-42D6-81FB-310FF349DC6B}" destId="{D4A63848-9431-48B1-9DAA-81B56BB262FE}" srcOrd="3" destOrd="0" parTransId="{84572A95-8AE9-4E39-928C-376796BA161B}" sibTransId="{9ED8747D-BE97-454D-96E7-7825BC39F4B7}"/>
    <dgm:cxn modelId="{E8AD8CBB-BC80-4EC4-B021-CD4CDF38C2C9}" type="presOf" srcId="{21B12B4F-FC88-42D6-81FB-310FF349DC6B}" destId="{7E09A63F-AF9B-4414-87D9-5105958BF6AD}" srcOrd="0" destOrd="0" presId="urn:microsoft.com/office/officeart/2008/layout/VerticalCurvedList"/>
    <dgm:cxn modelId="{4A720C97-9588-43B9-983B-57D6E53C4DBA}" type="presOf" srcId="{D4A63848-9431-48B1-9DAA-81B56BB262FE}" destId="{47711430-4C7F-44AD-BD8F-D398FCDD3AF5}" srcOrd="0" destOrd="0" presId="urn:microsoft.com/office/officeart/2008/layout/VerticalCurvedList"/>
    <dgm:cxn modelId="{C17348F1-5D81-40B4-8A42-6C1D5CAB42C8}" type="presOf" srcId="{6C304893-45F9-4EFD-8BF3-1B305ED156A1}" destId="{BDC1785F-ABA6-4195-99BC-C3206E494647}" srcOrd="0" destOrd="0" presId="urn:microsoft.com/office/officeart/2008/layout/VerticalCurvedList"/>
    <dgm:cxn modelId="{7C8AAD84-B6F9-4D9C-994A-1C5515B7DBD1}" srcId="{21B12B4F-FC88-42D6-81FB-310FF349DC6B}" destId="{810770B1-D4E4-478F-A267-0FCFC8E66BD5}" srcOrd="1" destOrd="0" parTransId="{0CE7C8EE-2222-4C23-A065-677180586307}" sibTransId="{C282DE5B-6A27-4430-94C4-606CB0FDEF2D}"/>
    <dgm:cxn modelId="{5933E029-41AB-4C45-A353-6A1CAB799BD0}" type="presOf" srcId="{2C222343-14A4-4265-9529-0A0483410E76}" destId="{E1FC7C66-1283-4D26-84CD-F62C8846D0F3}" srcOrd="0" destOrd="0" presId="urn:microsoft.com/office/officeart/2008/layout/VerticalCurvedList"/>
    <dgm:cxn modelId="{35E34C1F-FEFA-4EA8-B419-9FFD54D4D15C}" srcId="{21B12B4F-FC88-42D6-81FB-310FF349DC6B}" destId="{6C304893-45F9-4EFD-8BF3-1B305ED156A1}" srcOrd="0" destOrd="0" parTransId="{0822C34F-C085-4D15-9E10-11E69C2F33D9}" sibTransId="{2C222343-14A4-4265-9529-0A0483410E76}"/>
    <dgm:cxn modelId="{5496D502-8C71-40B9-A00A-E83ECA17673A}" type="presOf" srcId="{810770B1-D4E4-478F-A267-0FCFC8E66BD5}" destId="{7543C165-A8BA-4BAC-8CAF-A01AF0451796}" srcOrd="0" destOrd="0" presId="urn:microsoft.com/office/officeart/2008/layout/VerticalCurvedList"/>
    <dgm:cxn modelId="{6922024D-2643-4AA6-ADF4-EC12B83136A9}" type="presOf" srcId="{8B9E883B-AE3C-4897-8D6D-A7D6E4CF1D4F}" destId="{20C72119-7163-43F0-A76C-DF949A29F863}" srcOrd="0" destOrd="0" presId="urn:microsoft.com/office/officeart/2008/layout/VerticalCurvedList"/>
    <dgm:cxn modelId="{2229AE84-1A86-439C-8F85-BD3044077317}" srcId="{21B12B4F-FC88-42D6-81FB-310FF349DC6B}" destId="{8B9E883B-AE3C-4897-8D6D-A7D6E4CF1D4F}" srcOrd="2" destOrd="0" parTransId="{D48EB838-8127-40C5-9A33-DC44CADB54D6}" sibTransId="{2E194F0C-30D4-4978-96C3-7B117BE960AE}"/>
    <dgm:cxn modelId="{91A0A29F-5092-45C6-8616-0F3B30E75489}" type="presParOf" srcId="{7E09A63F-AF9B-4414-87D9-5105958BF6AD}" destId="{606342B4-1619-4815-8CBC-18E67EF33767}" srcOrd="0" destOrd="0" presId="urn:microsoft.com/office/officeart/2008/layout/VerticalCurvedList"/>
    <dgm:cxn modelId="{F0B6E6FC-9BE8-449F-BEE9-62141A797F11}" type="presParOf" srcId="{606342B4-1619-4815-8CBC-18E67EF33767}" destId="{E0406D99-9827-4986-A67C-7354D433CA60}" srcOrd="0" destOrd="0" presId="urn:microsoft.com/office/officeart/2008/layout/VerticalCurvedList"/>
    <dgm:cxn modelId="{55CB5A99-0FF1-4299-984E-A7B7DA40E380}" type="presParOf" srcId="{E0406D99-9827-4986-A67C-7354D433CA60}" destId="{D7D48055-2F53-4B1A-A7F6-17D8C37F27E3}" srcOrd="0" destOrd="0" presId="urn:microsoft.com/office/officeart/2008/layout/VerticalCurvedList"/>
    <dgm:cxn modelId="{CFA6A9A3-D5A8-4D40-992C-D1CCA5D3A96F}" type="presParOf" srcId="{E0406D99-9827-4986-A67C-7354D433CA60}" destId="{E1FC7C66-1283-4D26-84CD-F62C8846D0F3}" srcOrd="1" destOrd="0" presId="urn:microsoft.com/office/officeart/2008/layout/VerticalCurvedList"/>
    <dgm:cxn modelId="{035D8614-4042-4893-81C9-74DFA4C9D89D}" type="presParOf" srcId="{E0406D99-9827-4986-A67C-7354D433CA60}" destId="{82020FF1-F23D-4BB1-B210-71236C3C9980}" srcOrd="2" destOrd="0" presId="urn:microsoft.com/office/officeart/2008/layout/VerticalCurvedList"/>
    <dgm:cxn modelId="{E2D3DFCF-AAB0-4AA9-852E-102160A135E3}" type="presParOf" srcId="{E0406D99-9827-4986-A67C-7354D433CA60}" destId="{1048DC49-2D2B-4ED0-B437-4302D50A3344}" srcOrd="3" destOrd="0" presId="urn:microsoft.com/office/officeart/2008/layout/VerticalCurvedList"/>
    <dgm:cxn modelId="{00E026EC-1A34-4544-9F9E-3256E8CD29BD}" type="presParOf" srcId="{606342B4-1619-4815-8CBC-18E67EF33767}" destId="{BDC1785F-ABA6-4195-99BC-C3206E494647}" srcOrd="1" destOrd="0" presId="urn:microsoft.com/office/officeart/2008/layout/VerticalCurvedList"/>
    <dgm:cxn modelId="{143354E1-9E7A-4642-99CB-847261CC904B}" type="presParOf" srcId="{606342B4-1619-4815-8CBC-18E67EF33767}" destId="{D2531D9A-8FD5-4787-AA55-578EB7991558}" srcOrd="2" destOrd="0" presId="urn:microsoft.com/office/officeart/2008/layout/VerticalCurvedList"/>
    <dgm:cxn modelId="{C60A6CD2-17FE-4803-A396-05464D466FFC}" type="presParOf" srcId="{D2531D9A-8FD5-4787-AA55-578EB7991558}" destId="{8F4D69F2-2B30-49C8-9EE6-86E04B337A07}" srcOrd="0" destOrd="0" presId="urn:microsoft.com/office/officeart/2008/layout/VerticalCurvedList"/>
    <dgm:cxn modelId="{BFF6F4BC-2C1B-4621-B6C4-682E7F737F7C}" type="presParOf" srcId="{606342B4-1619-4815-8CBC-18E67EF33767}" destId="{7543C165-A8BA-4BAC-8CAF-A01AF0451796}" srcOrd="3" destOrd="0" presId="urn:microsoft.com/office/officeart/2008/layout/VerticalCurvedList"/>
    <dgm:cxn modelId="{DC0B2A1D-1ABE-4497-8E05-007F78CEE9FD}" type="presParOf" srcId="{606342B4-1619-4815-8CBC-18E67EF33767}" destId="{71A2DB94-D440-4938-B11E-49F632615482}" srcOrd="4" destOrd="0" presId="urn:microsoft.com/office/officeart/2008/layout/VerticalCurvedList"/>
    <dgm:cxn modelId="{8FB0A3CA-7ED5-47A3-B539-1AA9FEC6B794}" type="presParOf" srcId="{71A2DB94-D440-4938-B11E-49F632615482}" destId="{976B49D0-9CE8-42F4-99A4-54ABD0E7D1D4}" srcOrd="0" destOrd="0" presId="urn:microsoft.com/office/officeart/2008/layout/VerticalCurvedList"/>
    <dgm:cxn modelId="{299A0F5A-B54B-4087-BFB5-4D3A7D5A100B}" type="presParOf" srcId="{606342B4-1619-4815-8CBC-18E67EF33767}" destId="{20C72119-7163-43F0-A76C-DF949A29F863}" srcOrd="5" destOrd="0" presId="urn:microsoft.com/office/officeart/2008/layout/VerticalCurvedList"/>
    <dgm:cxn modelId="{F22C7BE0-BD8F-4076-ADC5-79DAEE2FFD03}" type="presParOf" srcId="{606342B4-1619-4815-8CBC-18E67EF33767}" destId="{F7EF7F67-A4A6-45B1-86D4-09E02EFE56F3}" srcOrd="6" destOrd="0" presId="urn:microsoft.com/office/officeart/2008/layout/VerticalCurvedList"/>
    <dgm:cxn modelId="{147CBC05-D1E6-4BF4-B68E-F53D8A8B83E6}" type="presParOf" srcId="{F7EF7F67-A4A6-45B1-86D4-09E02EFE56F3}" destId="{A460AC92-693E-466D-939D-90FC24B20EA2}" srcOrd="0" destOrd="0" presId="urn:microsoft.com/office/officeart/2008/layout/VerticalCurvedList"/>
    <dgm:cxn modelId="{2569CDB4-C164-4245-85A5-51FA6C1FB982}" type="presParOf" srcId="{606342B4-1619-4815-8CBC-18E67EF33767}" destId="{47711430-4C7F-44AD-BD8F-D398FCDD3AF5}" srcOrd="7" destOrd="0" presId="urn:microsoft.com/office/officeart/2008/layout/VerticalCurvedList"/>
    <dgm:cxn modelId="{8B3AEFA9-73F1-4349-8C05-3138947697A7}" type="presParOf" srcId="{606342B4-1619-4815-8CBC-18E67EF33767}" destId="{EF6CA0DB-DB3A-48DF-81C6-4054E1138E78}" srcOrd="8" destOrd="0" presId="urn:microsoft.com/office/officeart/2008/layout/VerticalCurvedList"/>
    <dgm:cxn modelId="{504952B4-85A4-4A18-A2E6-E2775ADC8F73}" type="presParOf" srcId="{EF6CA0DB-DB3A-48DF-81C6-4054E1138E78}" destId="{61F0201D-C2E3-45FA-A750-EC75158520B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C7C66-1283-4D26-84CD-F62C8846D0F3}">
      <dsp:nvSpPr>
        <dsp:cNvPr id="0" name=""/>
        <dsp:cNvSpPr/>
      </dsp:nvSpPr>
      <dsp:spPr>
        <a:xfrm>
          <a:off x="-5043020" y="-772619"/>
          <a:ext cx="6005820" cy="6005820"/>
        </a:xfrm>
        <a:prstGeom prst="blockArc">
          <a:avLst>
            <a:gd name="adj1" fmla="val 18900000"/>
            <a:gd name="adj2" fmla="val 2700000"/>
            <a:gd name="adj3" fmla="val 360"/>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F554E2-A841-44C4-8E17-033F05613FEB}">
      <dsp:nvSpPr>
        <dsp:cNvPr id="0" name=""/>
        <dsp:cNvSpPr/>
      </dsp:nvSpPr>
      <dsp:spPr>
        <a:xfrm>
          <a:off x="504151" y="200052"/>
          <a:ext cx="7400013" cy="971969"/>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4684" tIns="50800" rIns="50800" bIns="508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1"/>
              </a:solidFill>
            </a:rPr>
            <a:t>Plantilla aprobada: 4769</a:t>
          </a:r>
        </a:p>
        <a:p>
          <a:pPr lvl="0" algn="l" defTabSz="889000">
            <a:lnSpc>
              <a:spcPct val="90000"/>
            </a:lnSpc>
            <a:spcBef>
              <a:spcPct val="0"/>
            </a:spcBef>
            <a:spcAft>
              <a:spcPct val="35000"/>
            </a:spcAft>
          </a:pPr>
          <a:r>
            <a:rPr lang="es-ES" sz="2000" b="0" kern="1200" dirty="0" smtClean="0">
              <a:solidFill>
                <a:schemeClr val="tx1"/>
              </a:solidFill>
            </a:rPr>
            <a:t>Plantilla cubierta: 3771</a:t>
          </a:r>
          <a:endParaRPr lang="es-ES" sz="2000" b="0" kern="1200" dirty="0">
            <a:solidFill>
              <a:schemeClr val="tx1"/>
            </a:solidFill>
          </a:endParaRPr>
        </a:p>
      </dsp:txBody>
      <dsp:txXfrm>
        <a:off x="504151" y="200052"/>
        <a:ext cx="7400013" cy="971969"/>
      </dsp:txXfrm>
    </dsp:sp>
    <dsp:sp modelId="{BA145849-5A9A-4458-BBC4-82B2C285866B}">
      <dsp:nvSpPr>
        <dsp:cNvPr id="0" name=""/>
        <dsp:cNvSpPr/>
      </dsp:nvSpPr>
      <dsp:spPr>
        <a:xfrm>
          <a:off x="75266" y="257152"/>
          <a:ext cx="857769" cy="857769"/>
        </a:xfrm>
        <a:prstGeom prst="ellipse">
          <a:avLst/>
        </a:prstGeom>
        <a:solidFill>
          <a:srgbClr val="06579C"/>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F15F32A-B78B-4B5A-9C08-26333C6FD2F4}">
      <dsp:nvSpPr>
        <dsp:cNvPr id="0" name=""/>
        <dsp:cNvSpPr/>
      </dsp:nvSpPr>
      <dsp:spPr>
        <a:xfrm>
          <a:off x="897574" y="1229554"/>
          <a:ext cx="7006590" cy="971969"/>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4684" tIns="50800" rIns="50800" bIns="508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1"/>
              </a:solidFill>
            </a:rPr>
            <a:t>Docentes: 1749</a:t>
          </a:r>
        </a:p>
        <a:p>
          <a:pPr lvl="0" algn="l" defTabSz="889000">
            <a:lnSpc>
              <a:spcPct val="90000"/>
            </a:lnSpc>
            <a:spcBef>
              <a:spcPct val="0"/>
            </a:spcBef>
            <a:spcAft>
              <a:spcPct val="35000"/>
            </a:spcAft>
          </a:pPr>
          <a:r>
            <a:rPr lang="es-ES" sz="2000" b="0" kern="1200" dirty="0" smtClean="0">
              <a:solidFill>
                <a:schemeClr val="tx1"/>
              </a:solidFill>
            </a:rPr>
            <a:t>Trabajadores no docentes: 2022 </a:t>
          </a:r>
        </a:p>
      </dsp:txBody>
      <dsp:txXfrm>
        <a:off x="897574" y="1229554"/>
        <a:ext cx="7006590" cy="971969"/>
      </dsp:txXfrm>
    </dsp:sp>
    <dsp:sp modelId="{A1A51806-60FF-4E82-9054-8913421A8A08}">
      <dsp:nvSpPr>
        <dsp:cNvPr id="0" name=""/>
        <dsp:cNvSpPr/>
      </dsp:nvSpPr>
      <dsp:spPr>
        <a:xfrm>
          <a:off x="468689" y="1286654"/>
          <a:ext cx="857769" cy="857769"/>
        </a:xfrm>
        <a:prstGeom prst="ellipse">
          <a:avLst/>
        </a:prstGeom>
        <a:solidFill>
          <a:srgbClr val="06579C"/>
        </a:soli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1">
          <a:scrgbClr r="0" g="0" b="0"/>
        </a:fillRef>
        <a:effectRef idx="2">
          <a:scrgbClr r="0" g="0" b="0"/>
        </a:effectRef>
        <a:fontRef idx="minor"/>
      </dsp:style>
    </dsp:sp>
    <dsp:sp modelId="{27BF35CD-03C1-4330-8CBE-1802FBED0F5E}">
      <dsp:nvSpPr>
        <dsp:cNvPr id="0" name=""/>
        <dsp:cNvSpPr/>
      </dsp:nvSpPr>
      <dsp:spPr>
        <a:xfrm>
          <a:off x="897574" y="2259056"/>
          <a:ext cx="7006590" cy="971969"/>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4684" tIns="50800" rIns="50800" bIns="508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1"/>
              </a:solidFill>
            </a:rPr>
            <a:t>Doctores: 495</a:t>
          </a:r>
        </a:p>
        <a:p>
          <a:pPr lvl="0" algn="l" defTabSz="889000">
            <a:lnSpc>
              <a:spcPct val="90000"/>
            </a:lnSpc>
            <a:spcBef>
              <a:spcPct val="0"/>
            </a:spcBef>
            <a:spcAft>
              <a:spcPct val="35000"/>
            </a:spcAft>
          </a:pPr>
          <a:r>
            <a:rPr lang="es-ES" sz="2000" b="0" kern="1200" dirty="0" smtClean="0">
              <a:solidFill>
                <a:schemeClr val="tx1"/>
              </a:solidFill>
            </a:rPr>
            <a:t>Máster y Especialistas: 1118</a:t>
          </a:r>
          <a:endParaRPr lang="es-ES" sz="2000" b="0" kern="1200" dirty="0">
            <a:solidFill>
              <a:schemeClr val="tx1"/>
            </a:solidFill>
          </a:endParaRPr>
        </a:p>
      </dsp:txBody>
      <dsp:txXfrm>
        <a:off x="897574" y="2259056"/>
        <a:ext cx="7006590" cy="971969"/>
      </dsp:txXfrm>
    </dsp:sp>
    <dsp:sp modelId="{85924135-EF80-40C3-A8BE-51FEAC658F25}">
      <dsp:nvSpPr>
        <dsp:cNvPr id="0" name=""/>
        <dsp:cNvSpPr/>
      </dsp:nvSpPr>
      <dsp:spPr>
        <a:xfrm>
          <a:off x="468689" y="2316156"/>
          <a:ext cx="857769" cy="857769"/>
        </a:xfrm>
        <a:prstGeom prst="ellipse">
          <a:avLst/>
        </a:prstGeom>
        <a:solidFill>
          <a:srgbClr val="06579C"/>
        </a:soli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1">
          <a:scrgbClr r="0" g="0" b="0"/>
        </a:fillRef>
        <a:effectRef idx="2">
          <a:scrgbClr r="0" g="0" b="0"/>
        </a:effectRef>
        <a:fontRef idx="minor"/>
      </dsp:style>
    </dsp:sp>
    <dsp:sp modelId="{A0D86119-D30B-4163-8F26-BDA81FF40AD3}">
      <dsp:nvSpPr>
        <dsp:cNvPr id="0" name=""/>
        <dsp:cNvSpPr/>
      </dsp:nvSpPr>
      <dsp:spPr>
        <a:xfrm>
          <a:off x="504151" y="3431435"/>
          <a:ext cx="7400013" cy="686215"/>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4684" tIns="50800" rIns="50800" bIns="508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1"/>
              </a:solidFill>
            </a:rPr>
            <a:t>Profesores Titulares: 334</a:t>
          </a:r>
        </a:p>
        <a:p>
          <a:pPr lvl="0" algn="l" defTabSz="889000">
            <a:lnSpc>
              <a:spcPct val="90000"/>
            </a:lnSpc>
            <a:spcBef>
              <a:spcPct val="0"/>
            </a:spcBef>
            <a:spcAft>
              <a:spcPct val="35000"/>
            </a:spcAft>
          </a:pPr>
          <a:r>
            <a:rPr lang="es-ES" sz="2000" b="0" kern="1200" dirty="0" smtClean="0">
              <a:solidFill>
                <a:schemeClr val="tx1"/>
              </a:solidFill>
            </a:rPr>
            <a:t>Profesores Auxiliares: 612</a:t>
          </a:r>
          <a:endParaRPr lang="es-ES" sz="2000" b="0" kern="1200" dirty="0">
            <a:solidFill>
              <a:schemeClr val="tx1"/>
            </a:solidFill>
          </a:endParaRPr>
        </a:p>
      </dsp:txBody>
      <dsp:txXfrm>
        <a:off x="504151" y="3431435"/>
        <a:ext cx="7400013" cy="686215"/>
      </dsp:txXfrm>
    </dsp:sp>
    <dsp:sp modelId="{F59D5249-08D0-4372-894D-89BA44054D4C}">
      <dsp:nvSpPr>
        <dsp:cNvPr id="0" name=""/>
        <dsp:cNvSpPr/>
      </dsp:nvSpPr>
      <dsp:spPr>
        <a:xfrm>
          <a:off x="75266" y="3345658"/>
          <a:ext cx="857769" cy="857769"/>
        </a:xfrm>
        <a:prstGeom prst="ellipse">
          <a:avLst/>
        </a:prstGeom>
        <a:solidFill>
          <a:srgbClr val="06579C"/>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C7C66-1283-4D26-84CD-F62C8846D0F3}">
      <dsp:nvSpPr>
        <dsp:cNvPr id="0" name=""/>
        <dsp:cNvSpPr/>
      </dsp:nvSpPr>
      <dsp:spPr>
        <a:xfrm>
          <a:off x="-5000842" y="-766207"/>
          <a:ext cx="5955716" cy="5955716"/>
        </a:xfrm>
        <a:prstGeom prst="blockArc">
          <a:avLst>
            <a:gd name="adj1" fmla="val 18900000"/>
            <a:gd name="adj2" fmla="val 2700000"/>
            <a:gd name="adj3" fmla="val 363"/>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C1785F-ABA6-4195-99BC-C3206E494647}">
      <dsp:nvSpPr>
        <dsp:cNvPr id="0" name=""/>
        <dsp:cNvSpPr/>
      </dsp:nvSpPr>
      <dsp:spPr>
        <a:xfrm>
          <a:off x="500013" y="340063"/>
          <a:ext cx="5472372" cy="680480"/>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0131" tIns="50800" rIns="50800" bIns="508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1"/>
              </a:solidFill>
            </a:rPr>
            <a:t>Profesores Asistentes: 648 </a:t>
          </a:r>
        </a:p>
        <a:p>
          <a:pPr lvl="0" algn="l" defTabSz="889000">
            <a:lnSpc>
              <a:spcPct val="90000"/>
            </a:lnSpc>
            <a:spcBef>
              <a:spcPct val="0"/>
            </a:spcBef>
            <a:spcAft>
              <a:spcPct val="35000"/>
            </a:spcAft>
          </a:pPr>
          <a:r>
            <a:rPr lang="es-ES" sz="2000" b="0" kern="1200" dirty="0" smtClean="0">
              <a:solidFill>
                <a:schemeClr val="tx1"/>
              </a:solidFill>
            </a:rPr>
            <a:t>Profesores Instructores: 356</a:t>
          </a:r>
        </a:p>
        <a:p>
          <a:pPr lvl="0" algn="l" defTabSz="889000">
            <a:lnSpc>
              <a:spcPct val="90000"/>
            </a:lnSpc>
            <a:spcBef>
              <a:spcPct val="0"/>
            </a:spcBef>
            <a:spcAft>
              <a:spcPct val="35000"/>
            </a:spcAft>
          </a:pPr>
          <a:r>
            <a:rPr lang="es-ES" sz="2000" b="0" kern="1200" dirty="0" smtClean="0">
              <a:solidFill>
                <a:schemeClr val="tx1"/>
              </a:solidFill>
            </a:rPr>
            <a:t>Auxiliares Técnicos de la Docencia: 32</a:t>
          </a:r>
        </a:p>
      </dsp:txBody>
      <dsp:txXfrm>
        <a:off x="500013" y="340063"/>
        <a:ext cx="5472372" cy="680480"/>
      </dsp:txXfrm>
    </dsp:sp>
    <dsp:sp modelId="{8F4D69F2-2B30-49C8-9EE6-86E04B337A07}">
      <dsp:nvSpPr>
        <dsp:cNvPr id="0" name=""/>
        <dsp:cNvSpPr/>
      </dsp:nvSpPr>
      <dsp:spPr>
        <a:xfrm>
          <a:off x="74712" y="255003"/>
          <a:ext cx="850600" cy="850600"/>
        </a:xfrm>
        <a:prstGeom prst="ellipse">
          <a:avLst/>
        </a:prstGeom>
        <a:solidFill>
          <a:srgbClr val="06579C"/>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543C165-A8BA-4BAC-8CAF-A01AF0451796}">
      <dsp:nvSpPr>
        <dsp:cNvPr id="0" name=""/>
        <dsp:cNvSpPr/>
      </dsp:nvSpPr>
      <dsp:spPr>
        <a:xfrm>
          <a:off x="890148" y="1360961"/>
          <a:ext cx="5082237" cy="680480"/>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0131" tIns="50800" rIns="50800" bIns="508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1"/>
              </a:solidFill>
            </a:rPr>
            <a:t>Profesores Consultantes: 23</a:t>
          </a:r>
        </a:p>
        <a:p>
          <a:pPr lvl="0" algn="l" defTabSz="889000">
            <a:lnSpc>
              <a:spcPct val="90000"/>
            </a:lnSpc>
            <a:spcBef>
              <a:spcPct val="0"/>
            </a:spcBef>
            <a:spcAft>
              <a:spcPct val="35000"/>
            </a:spcAft>
          </a:pPr>
          <a:r>
            <a:rPr lang="es-ES" sz="2000" b="0" kern="1200" dirty="0" smtClean="0">
              <a:solidFill>
                <a:schemeClr val="tx1"/>
              </a:solidFill>
            </a:rPr>
            <a:t>Profesores Eméritos: 20</a:t>
          </a:r>
          <a:endParaRPr lang="es-ES" sz="2000" b="0" kern="1200" dirty="0">
            <a:solidFill>
              <a:schemeClr val="tx1"/>
            </a:solidFill>
          </a:endParaRPr>
        </a:p>
      </dsp:txBody>
      <dsp:txXfrm>
        <a:off x="890148" y="1360961"/>
        <a:ext cx="5082237" cy="680480"/>
      </dsp:txXfrm>
    </dsp:sp>
    <dsp:sp modelId="{976B49D0-9CE8-42F4-99A4-54ABD0E7D1D4}">
      <dsp:nvSpPr>
        <dsp:cNvPr id="0" name=""/>
        <dsp:cNvSpPr/>
      </dsp:nvSpPr>
      <dsp:spPr>
        <a:xfrm>
          <a:off x="464847" y="1275901"/>
          <a:ext cx="850600" cy="850600"/>
        </a:xfrm>
        <a:prstGeom prst="ellipse">
          <a:avLst/>
        </a:prstGeom>
        <a:solidFill>
          <a:srgbClr val="06579C"/>
        </a:soli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1">
          <a:scrgbClr r="0" g="0" b="0"/>
        </a:fillRef>
        <a:effectRef idx="2">
          <a:scrgbClr r="0" g="0" b="0"/>
        </a:effectRef>
        <a:fontRef idx="minor"/>
      </dsp:style>
    </dsp:sp>
    <dsp:sp modelId="{20C72119-7163-43F0-A76C-DF949A29F863}">
      <dsp:nvSpPr>
        <dsp:cNvPr id="0" name=""/>
        <dsp:cNvSpPr/>
      </dsp:nvSpPr>
      <dsp:spPr>
        <a:xfrm>
          <a:off x="890148" y="2381859"/>
          <a:ext cx="5082237" cy="680480"/>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0131"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rPr>
            <a:t>Profesores Jubilados Recontratados</a:t>
          </a:r>
          <a:r>
            <a:rPr lang="es-ES" sz="2000" b="0" kern="1200" dirty="0" smtClean="0">
              <a:solidFill>
                <a:schemeClr val="tx1"/>
              </a:solidFill>
            </a:rPr>
            <a:t>: 146</a:t>
          </a:r>
          <a:endParaRPr lang="es-ES" sz="2000" b="0" kern="1200" dirty="0">
            <a:solidFill>
              <a:schemeClr val="tx1"/>
            </a:solidFill>
          </a:endParaRPr>
        </a:p>
      </dsp:txBody>
      <dsp:txXfrm>
        <a:off x="890148" y="2381859"/>
        <a:ext cx="5082237" cy="680480"/>
      </dsp:txXfrm>
    </dsp:sp>
    <dsp:sp modelId="{A460AC92-693E-466D-939D-90FC24B20EA2}">
      <dsp:nvSpPr>
        <dsp:cNvPr id="0" name=""/>
        <dsp:cNvSpPr/>
      </dsp:nvSpPr>
      <dsp:spPr>
        <a:xfrm>
          <a:off x="464847" y="2296799"/>
          <a:ext cx="850600" cy="850600"/>
        </a:xfrm>
        <a:prstGeom prst="ellipse">
          <a:avLst/>
        </a:prstGeom>
        <a:solidFill>
          <a:srgbClr val="06579C"/>
        </a:soli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1">
          <a:scrgbClr r="0" g="0" b="0"/>
        </a:fillRef>
        <a:effectRef idx="2">
          <a:scrgbClr r="0" g="0" b="0"/>
        </a:effectRef>
        <a:fontRef idx="minor"/>
      </dsp:style>
    </dsp:sp>
    <dsp:sp modelId="{47711430-4C7F-44AD-BD8F-D398FCDD3AF5}">
      <dsp:nvSpPr>
        <dsp:cNvPr id="0" name=""/>
        <dsp:cNvSpPr/>
      </dsp:nvSpPr>
      <dsp:spPr>
        <a:xfrm>
          <a:off x="500013" y="3402756"/>
          <a:ext cx="5472372" cy="680480"/>
        </a:xfrm>
        <a:prstGeom prst="rect">
          <a:avLst/>
        </a:prstGeom>
        <a:no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540131"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Plantilla de Cuadros de dirección: 280</a:t>
          </a:r>
        </a:p>
        <a:p>
          <a:pPr lvl="0" algn="l" defTabSz="889000">
            <a:lnSpc>
              <a:spcPct val="90000"/>
            </a:lnSpc>
            <a:spcBef>
              <a:spcPct val="0"/>
            </a:spcBef>
            <a:spcAft>
              <a:spcPct val="35000"/>
            </a:spcAft>
          </a:pPr>
          <a:r>
            <a:rPr lang="es-ES" sz="2000" kern="1200" dirty="0" smtClean="0">
              <a:solidFill>
                <a:schemeClr val="tx1"/>
              </a:solidFill>
            </a:rPr>
            <a:t>Cubierta: 276</a:t>
          </a:r>
          <a:endParaRPr lang="es-ES" sz="2000" b="0" kern="1200" dirty="0">
            <a:solidFill>
              <a:schemeClr val="tx1"/>
            </a:solidFill>
          </a:endParaRPr>
        </a:p>
      </dsp:txBody>
      <dsp:txXfrm>
        <a:off x="500013" y="3402756"/>
        <a:ext cx="5472372" cy="680480"/>
      </dsp:txXfrm>
    </dsp:sp>
    <dsp:sp modelId="{61F0201D-C2E3-45FA-A750-EC75158520BC}">
      <dsp:nvSpPr>
        <dsp:cNvPr id="0" name=""/>
        <dsp:cNvSpPr/>
      </dsp:nvSpPr>
      <dsp:spPr>
        <a:xfrm>
          <a:off x="74712" y="3317696"/>
          <a:ext cx="850600" cy="850600"/>
        </a:xfrm>
        <a:prstGeom prst="ellipse">
          <a:avLst/>
        </a:prstGeom>
        <a:solidFill>
          <a:srgbClr val="06579C"/>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FD570E8-583B-40AF-9D34-2EC2373083F4}" type="datetimeFigureOut">
              <a:rPr lang="es-ES" smtClean="0"/>
              <a:t>02/07/2019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398623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FD570E8-583B-40AF-9D34-2EC2373083F4}" type="datetimeFigureOut">
              <a:rPr lang="es-ES" smtClean="0"/>
              <a:t>02/07/2019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303557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FD570E8-583B-40AF-9D34-2EC2373083F4}" type="datetimeFigureOut">
              <a:rPr lang="es-ES" smtClean="0"/>
              <a:t>02/07/2019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166683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FD570E8-583B-40AF-9D34-2EC2373083F4}" type="datetimeFigureOut">
              <a:rPr lang="es-ES" smtClean="0"/>
              <a:t>02/07/2019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2108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FD570E8-583B-40AF-9D34-2EC2373083F4}" type="datetimeFigureOut">
              <a:rPr lang="es-ES" smtClean="0"/>
              <a:t>02/07/2019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88922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FD570E8-583B-40AF-9D34-2EC2373083F4}" type="datetimeFigureOut">
              <a:rPr lang="es-ES" smtClean="0"/>
              <a:t>02/07/2019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66063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FD570E8-583B-40AF-9D34-2EC2373083F4}" type="datetimeFigureOut">
              <a:rPr lang="es-ES" smtClean="0"/>
              <a:t>02/07/2019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365200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FD570E8-583B-40AF-9D34-2EC2373083F4}" type="datetimeFigureOut">
              <a:rPr lang="es-ES" smtClean="0"/>
              <a:t>02/07/2019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377615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D570E8-583B-40AF-9D34-2EC2373083F4}" type="datetimeFigureOut">
              <a:rPr lang="es-ES" smtClean="0"/>
              <a:t>02/07/2019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429308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FD570E8-583B-40AF-9D34-2EC2373083F4}" type="datetimeFigureOut">
              <a:rPr lang="es-ES" smtClean="0"/>
              <a:t>02/07/2019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270441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FD570E8-583B-40AF-9D34-2EC2373083F4}" type="datetimeFigureOut">
              <a:rPr lang="es-ES" smtClean="0"/>
              <a:t>02/07/2019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4664670-4650-497B-AAAE-6BFE93A80AAD}" type="slidenum">
              <a:rPr lang="es-ES" smtClean="0"/>
              <a:t>‹Nº›</a:t>
            </a:fld>
            <a:endParaRPr lang="es-ES"/>
          </a:p>
        </p:txBody>
      </p:sp>
    </p:spTree>
    <p:extLst>
      <p:ext uri="{BB962C8B-B14F-4D97-AF65-F5344CB8AC3E}">
        <p14:creationId xmlns:p14="http://schemas.microsoft.com/office/powerpoint/2010/main" val="170281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570E8-583B-40AF-9D34-2EC2373083F4}" type="datetimeFigureOut">
              <a:rPr lang="es-ES" smtClean="0"/>
              <a:t>02/07/2019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64670-4650-497B-AAAE-6BFE93A80AAD}" type="slidenum">
              <a:rPr lang="es-ES" smtClean="0"/>
              <a:t>‹Nº›</a:t>
            </a:fld>
            <a:endParaRPr lang="es-ES"/>
          </a:p>
        </p:txBody>
      </p:sp>
    </p:spTree>
    <p:extLst>
      <p:ext uri="{BB962C8B-B14F-4D97-AF65-F5344CB8AC3E}">
        <p14:creationId xmlns:p14="http://schemas.microsoft.com/office/powerpoint/2010/main" val="26084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6091310" y="1673690"/>
            <a:ext cx="6100690" cy="3100016"/>
          </a:xfrm>
        </p:spPr>
        <p:txBody>
          <a:bodyPr>
            <a:normAutofit fontScale="90000"/>
          </a:bodyPr>
          <a:lstStyle/>
          <a:p>
            <a:r>
              <a:rPr lang="x-none" sz="4400" b="1" dirty="0" smtClean="0">
                <a:solidFill>
                  <a:schemeClr val="bg1"/>
                </a:solidFill>
              </a:rPr>
              <a:t>Encuentro</a:t>
            </a:r>
            <a:br>
              <a:rPr lang="x-none" sz="4400" b="1" dirty="0" smtClean="0">
                <a:solidFill>
                  <a:schemeClr val="bg1"/>
                </a:solidFill>
              </a:rPr>
            </a:br>
            <a:r>
              <a:rPr lang="x-none" sz="4400" b="1" dirty="0" smtClean="0">
                <a:solidFill>
                  <a:schemeClr val="bg1"/>
                </a:solidFill>
              </a:rPr>
              <a:t>“Universidad - Sociedad”</a:t>
            </a:r>
            <a:br>
              <a:rPr lang="x-none" sz="4400" b="1" dirty="0" smtClean="0">
                <a:solidFill>
                  <a:schemeClr val="bg1"/>
                </a:solidFill>
              </a:rPr>
            </a:br>
            <a:r>
              <a:rPr lang="x-none" sz="4400" b="1" dirty="0" smtClean="0">
                <a:solidFill>
                  <a:schemeClr val="bg1"/>
                </a:solidFill>
              </a:rPr>
              <a:t/>
            </a:r>
            <a:br>
              <a:rPr lang="x-none" sz="4400" b="1" dirty="0" smtClean="0">
                <a:solidFill>
                  <a:schemeClr val="bg1"/>
                </a:solidFill>
              </a:rPr>
            </a:br>
            <a:r>
              <a:rPr lang="x-none" sz="4400" b="1" u="sng" dirty="0" smtClean="0">
                <a:solidFill>
                  <a:schemeClr val="bg1"/>
                </a:solidFill>
              </a:rPr>
              <a:t>Actualización de las Políticas Públicas</a:t>
            </a:r>
            <a:endParaRPr lang="es-ES" sz="4400" b="1" u="sng" dirty="0">
              <a:solidFill>
                <a:schemeClr val="bg1"/>
              </a:solidFill>
            </a:endParaRPr>
          </a:p>
        </p:txBody>
      </p:sp>
      <p:sp>
        <p:nvSpPr>
          <p:cNvPr id="3" name="Subtítulo 2"/>
          <p:cNvSpPr>
            <a:spLocks noGrp="1"/>
          </p:cNvSpPr>
          <p:nvPr>
            <p:ph type="subTitle" idx="1"/>
          </p:nvPr>
        </p:nvSpPr>
        <p:spPr>
          <a:xfrm>
            <a:off x="6091310" y="4933993"/>
            <a:ext cx="6100690" cy="1655762"/>
          </a:xfrm>
        </p:spPr>
        <p:txBody>
          <a:bodyPr/>
          <a:lstStyle/>
          <a:p>
            <a:endParaRPr lang="x-none" b="1" dirty="0" smtClean="0">
              <a:solidFill>
                <a:schemeClr val="bg1"/>
              </a:solidFill>
            </a:endParaRPr>
          </a:p>
          <a:p>
            <a:endParaRPr lang="x-none" b="1" dirty="0" smtClean="0">
              <a:solidFill>
                <a:schemeClr val="bg1"/>
              </a:solidFill>
            </a:endParaRPr>
          </a:p>
          <a:p>
            <a:pPr>
              <a:lnSpc>
                <a:spcPct val="100000"/>
              </a:lnSpc>
              <a:spcBef>
                <a:spcPts val="0"/>
              </a:spcBef>
            </a:pPr>
            <a:r>
              <a:rPr lang="x-none" b="1" dirty="0" smtClean="0">
                <a:solidFill>
                  <a:schemeClr val="bg1"/>
                </a:solidFill>
              </a:rPr>
              <a:t>30 de marzo 2019</a:t>
            </a:r>
          </a:p>
          <a:p>
            <a:pPr>
              <a:lnSpc>
                <a:spcPct val="100000"/>
              </a:lnSpc>
              <a:spcBef>
                <a:spcPts val="0"/>
              </a:spcBef>
            </a:pPr>
            <a:r>
              <a:rPr lang="x-none" b="1" dirty="0" smtClean="0">
                <a:solidFill>
                  <a:schemeClr val="bg1"/>
                </a:solidFill>
              </a:rPr>
              <a:t>“Año 61 de la Revolución”</a:t>
            </a:r>
            <a:endParaRPr lang="es-ES" b="1" dirty="0">
              <a:solidFill>
                <a:schemeClr val="bg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5002" y="289895"/>
            <a:ext cx="4273305" cy="1383795"/>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49820" r="2241"/>
          <a:stretch/>
        </p:blipFill>
        <p:spPr>
          <a:xfrm>
            <a:off x="0" y="0"/>
            <a:ext cx="6091311" cy="6858000"/>
          </a:xfrm>
          <a:prstGeom prst="rect">
            <a:avLst/>
          </a:prstGeom>
        </p:spPr>
      </p:pic>
    </p:spTree>
    <p:extLst>
      <p:ext uri="{BB962C8B-B14F-4D97-AF65-F5344CB8AC3E}">
        <p14:creationId xmlns:p14="http://schemas.microsoft.com/office/powerpoint/2010/main" val="1696636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649071" y="-65179"/>
            <a:ext cx="9426387" cy="1325563"/>
          </a:xfrm>
        </p:spPr>
        <p:txBody>
          <a:bodyPr>
            <a:noAutofit/>
          </a:body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69" y="3640049"/>
            <a:ext cx="3836310" cy="2877233"/>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r="12082"/>
          <a:stretch/>
        </p:blipFill>
        <p:spPr>
          <a:xfrm>
            <a:off x="4415549" y="3640049"/>
            <a:ext cx="3794397" cy="2877233"/>
          </a:xfrm>
          <a:prstGeom prst="rect">
            <a:avLst/>
          </a:prstGeom>
        </p:spPr>
      </p:pic>
      <p:sp>
        <p:nvSpPr>
          <p:cNvPr id="11" name="CuadroTexto 1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sp>
        <p:nvSpPr>
          <p:cNvPr id="16" name="CuadroTexto 15"/>
          <p:cNvSpPr txBox="1"/>
          <p:nvPr/>
        </p:nvSpPr>
        <p:spPr>
          <a:xfrm>
            <a:off x="712257" y="2499755"/>
            <a:ext cx="2932341" cy="707886"/>
          </a:xfrm>
          <a:prstGeom prst="rect">
            <a:avLst/>
          </a:prstGeom>
          <a:noFill/>
        </p:spPr>
        <p:txBody>
          <a:bodyPr wrap="none" rtlCol="0">
            <a:spAutoFit/>
          </a:bodyPr>
          <a:lstStyle/>
          <a:p>
            <a:pPr algn="ctr"/>
            <a:r>
              <a:rPr lang="es-MX" sz="2000" b="1" dirty="0" smtClean="0"/>
              <a:t>Facultad de Humanidades</a:t>
            </a:r>
          </a:p>
          <a:p>
            <a:pPr algn="ctr"/>
            <a:r>
              <a:rPr lang="es-MX" sz="2000" b="1" dirty="0" smtClean="0"/>
              <a:t>Sede Antonio Maceo</a:t>
            </a:r>
            <a:endParaRPr lang="es-MX" sz="2000" b="1" dirty="0"/>
          </a:p>
        </p:txBody>
      </p:sp>
      <p:sp>
        <p:nvSpPr>
          <p:cNvPr id="17" name="CuadroTexto 16"/>
          <p:cNvSpPr txBox="1"/>
          <p:nvPr/>
        </p:nvSpPr>
        <p:spPr>
          <a:xfrm>
            <a:off x="4146665" y="2499755"/>
            <a:ext cx="4033155" cy="707886"/>
          </a:xfrm>
          <a:prstGeom prst="rect">
            <a:avLst/>
          </a:prstGeom>
          <a:noFill/>
        </p:spPr>
        <p:txBody>
          <a:bodyPr wrap="none" rtlCol="0">
            <a:spAutoFit/>
          </a:bodyPr>
          <a:lstStyle/>
          <a:p>
            <a:pPr algn="ctr"/>
            <a:r>
              <a:rPr lang="es-MX" sz="2000" b="1" dirty="0" smtClean="0"/>
              <a:t>Facultad de Ciencias de la Educación</a:t>
            </a:r>
          </a:p>
          <a:p>
            <a:pPr algn="ctr"/>
            <a:r>
              <a:rPr lang="es-MX" sz="2000" b="1" dirty="0" smtClean="0"/>
              <a:t>Sede Julio Antonio Mella</a:t>
            </a:r>
            <a:endParaRPr lang="es-MX" sz="2000" b="1" dirty="0"/>
          </a:p>
        </p:txBody>
      </p:sp>
      <p:sp>
        <p:nvSpPr>
          <p:cNvPr id="18" name="CuadroTexto 17"/>
          <p:cNvSpPr txBox="1"/>
          <p:nvPr/>
        </p:nvSpPr>
        <p:spPr>
          <a:xfrm>
            <a:off x="8442914" y="2499755"/>
            <a:ext cx="3506986" cy="707886"/>
          </a:xfrm>
          <a:prstGeom prst="rect">
            <a:avLst/>
          </a:prstGeom>
          <a:noFill/>
        </p:spPr>
        <p:txBody>
          <a:bodyPr wrap="none" rtlCol="0">
            <a:spAutoFit/>
          </a:bodyPr>
          <a:lstStyle/>
          <a:p>
            <a:pPr algn="ctr"/>
            <a:r>
              <a:rPr lang="es-MX" sz="2000" b="1" dirty="0" smtClean="0"/>
              <a:t>Centro Universitario Municipal </a:t>
            </a:r>
          </a:p>
          <a:p>
            <a:pPr algn="ctr"/>
            <a:r>
              <a:rPr lang="es-MX" sz="2000" b="1" dirty="0" smtClean="0"/>
              <a:t>Guamá</a:t>
            </a:r>
            <a:endParaRPr lang="es-MX" sz="2000" b="1" dirty="0"/>
          </a:p>
        </p:txBody>
      </p:sp>
      <p:sp>
        <p:nvSpPr>
          <p:cNvPr id="19" name="AutoShape 2" descr="Imagen relacionada"/>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9060" y="3640049"/>
            <a:ext cx="2879510" cy="2879510"/>
          </a:xfrm>
          <a:prstGeom prst="rect">
            <a:avLst/>
          </a:prstGeom>
        </p:spPr>
      </p:pic>
    </p:spTree>
    <p:extLst>
      <p:ext uri="{BB962C8B-B14F-4D97-AF65-F5344CB8AC3E}">
        <p14:creationId xmlns:p14="http://schemas.microsoft.com/office/powerpoint/2010/main" val="390482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649071" y="-65179"/>
            <a:ext cx="9426387" cy="1325563"/>
          </a:xfrm>
        </p:spPr>
        <p:txBody>
          <a:bodyPr>
            <a:noAutofit/>
          </a:body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
        <p:nvSpPr>
          <p:cNvPr id="11" name="CuadroTexto 1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sp>
        <p:nvSpPr>
          <p:cNvPr id="12" name="CuadroTexto 11"/>
          <p:cNvSpPr txBox="1"/>
          <p:nvPr/>
        </p:nvSpPr>
        <p:spPr>
          <a:xfrm>
            <a:off x="573430" y="2556741"/>
            <a:ext cx="3356303" cy="400110"/>
          </a:xfrm>
          <a:prstGeom prst="rect">
            <a:avLst/>
          </a:prstGeom>
          <a:noFill/>
        </p:spPr>
        <p:txBody>
          <a:bodyPr wrap="none" rtlCol="0">
            <a:spAutoFit/>
          </a:bodyPr>
          <a:lstStyle/>
          <a:p>
            <a:pPr algn="ctr"/>
            <a:r>
              <a:rPr lang="es-MX" sz="2000" b="1" dirty="0" smtClean="0"/>
              <a:t>Laboratorio Biblioteca Central</a:t>
            </a:r>
            <a:endParaRPr lang="es-MX" sz="2000" b="1" dirty="0"/>
          </a:p>
        </p:txBody>
      </p:sp>
      <p:pic>
        <p:nvPicPr>
          <p:cNvPr id="13" name="1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23" y="3261765"/>
            <a:ext cx="3764401" cy="247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8 Imagen" descr="7C7A824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098" y="3261766"/>
            <a:ext cx="3699803" cy="247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4237" y="3261765"/>
            <a:ext cx="3705583" cy="2470389"/>
          </a:xfrm>
          <a:prstGeom prst="rect">
            <a:avLst/>
          </a:prstGeom>
        </p:spPr>
      </p:pic>
      <p:sp>
        <p:nvSpPr>
          <p:cNvPr id="16" name="CuadroTexto 15"/>
          <p:cNvSpPr txBox="1"/>
          <p:nvPr/>
        </p:nvSpPr>
        <p:spPr>
          <a:xfrm>
            <a:off x="4459827" y="2547053"/>
            <a:ext cx="3373488" cy="707886"/>
          </a:xfrm>
          <a:prstGeom prst="rect">
            <a:avLst/>
          </a:prstGeom>
          <a:noFill/>
        </p:spPr>
        <p:txBody>
          <a:bodyPr wrap="none" rtlCol="0">
            <a:spAutoFit/>
          </a:bodyPr>
          <a:lstStyle/>
          <a:p>
            <a:pPr algn="ctr"/>
            <a:r>
              <a:rPr lang="es-MX" sz="2000" b="1" dirty="0" smtClean="0"/>
              <a:t>Parque Residencia Estudiantil </a:t>
            </a:r>
          </a:p>
          <a:p>
            <a:pPr algn="ctr"/>
            <a:r>
              <a:rPr lang="es-MX" sz="2000" b="1" dirty="0" smtClean="0"/>
              <a:t>Sede Mella</a:t>
            </a:r>
            <a:endParaRPr lang="es-MX" sz="2000" b="1" dirty="0"/>
          </a:p>
        </p:txBody>
      </p:sp>
      <p:sp>
        <p:nvSpPr>
          <p:cNvPr id="17" name="CuadroTexto 16"/>
          <p:cNvSpPr txBox="1"/>
          <p:nvPr/>
        </p:nvSpPr>
        <p:spPr>
          <a:xfrm>
            <a:off x="7943782" y="2556741"/>
            <a:ext cx="4140493" cy="400110"/>
          </a:xfrm>
          <a:prstGeom prst="rect">
            <a:avLst/>
          </a:prstGeom>
          <a:noFill/>
        </p:spPr>
        <p:txBody>
          <a:bodyPr wrap="none" rtlCol="0">
            <a:spAutoFit/>
          </a:bodyPr>
          <a:lstStyle/>
          <a:p>
            <a:pPr algn="ctr"/>
            <a:r>
              <a:rPr lang="es-MX" sz="2000" b="1" dirty="0" smtClean="0"/>
              <a:t>Laboratorio de Computación Facultad</a:t>
            </a:r>
            <a:endParaRPr lang="es-MX" sz="2000" b="1" dirty="0"/>
          </a:p>
        </p:txBody>
      </p:sp>
    </p:spTree>
    <p:extLst>
      <p:ext uri="{BB962C8B-B14F-4D97-AF65-F5344CB8AC3E}">
        <p14:creationId xmlns:p14="http://schemas.microsoft.com/office/powerpoint/2010/main" val="47368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txBox="1">
            <a:spLocks/>
          </p:cNvSpPr>
          <p:nvPr/>
        </p:nvSpPr>
        <p:spPr>
          <a:xfrm>
            <a:off x="2649071" y="-65179"/>
            <a:ext cx="942638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
        <p:nvSpPr>
          <p:cNvPr id="11" name="CuadroTexto 1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sp>
        <p:nvSpPr>
          <p:cNvPr id="16" name="CuadroTexto 15"/>
          <p:cNvSpPr txBox="1"/>
          <p:nvPr/>
        </p:nvSpPr>
        <p:spPr>
          <a:xfrm>
            <a:off x="497332" y="2174523"/>
            <a:ext cx="3231013" cy="707886"/>
          </a:xfrm>
          <a:prstGeom prst="rect">
            <a:avLst/>
          </a:prstGeom>
          <a:noFill/>
        </p:spPr>
        <p:txBody>
          <a:bodyPr wrap="none" rtlCol="0">
            <a:spAutoFit/>
          </a:bodyPr>
          <a:lstStyle/>
          <a:p>
            <a:pPr algn="ctr"/>
            <a:r>
              <a:rPr lang="es-MX" sz="2000" b="1" dirty="0" smtClean="0"/>
              <a:t>Centro de Datos de la </a:t>
            </a:r>
          </a:p>
          <a:p>
            <a:pPr algn="ctr"/>
            <a:r>
              <a:rPr lang="es-MX" sz="2000" b="1" dirty="0" smtClean="0"/>
              <a:t>Dirección de Informatización</a:t>
            </a:r>
            <a:endParaRPr lang="es-MX" sz="2000" b="1" dirty="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714" y="3243829"/>
            <a:ext cx="3588570" cy="2392380"/>
          </a:xfrm>
          <a:prstGeom prst="rect">
            <a:avLst/>
          </a:prstGeom>
        </p:spPr>
      </p:pic>
      <p:sp>
        <p:nvSpPr>
          <p:cNvPr id="17" name="CuadroTexto 16"/>
          <p:cNvSpPr txBox="1"/>
          <p:nvPr/>
        </p:nvSpPr>
        <p:spPr>
          <a:xfrm>
            <a:off x="4687024" y="2464951"/>
            <a:ext cx="2817951" cy="400110"/>
          </a:xfrm>
          <a:prstGeom prst="rect">
            <a:avLst/>
          </a:prstGeom>
          <a:noFill/>
        </p:spPr>
        <p:txBody>
          <a:bodyPr wrap="none" rtlCol="0">
            <a:spAutoFit/>
          </a:bodyPr>
          <a:lstStyle/>
          <a:p>
            <a:pPr algn="ctr"/>
            <a:r>
              <a:rPr lang="es-MX" sz="2000" b="1" dirty="0" smtClean="0"/>
              <a:t>Espacios Administrativos</a:t>
            </a:r>
            <a:endParaRPr lang="es-MX" sz="2000" b="1" dirty="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730" y="3243829"/>
            <a:ext cx="3189840" cy="2392380"/>
          </a:xfrm>
          <a:prstGeom prst="rect">
            <a:avLst/>
          </a:prstGeom>
        </p:spPr>
      </p:pic>
      <p:sp>
        <p:nvSpPr>
          <p:cNvPr id="19" name="CuadroTexto 18"/>
          <p:cNvSpPr txBox="1"/>
          <p:nvPr/>
        </p:nvSpPr>
        <p:spPr>
          <a:xfrm>
            <a:off x="7978638" y="2464951"/>
            <a:ext cx="4090030" cy="400110"/>
          </a:xfrm>
          <a:prstGeom prst="rect">
            <a:avLst/>
          </a:prstGeom>
          <a:noFill/>
        </p:spPr>
        <p:txBody>
          <a:bodyPr wrap="none" rtlCol="0">
            <a:spAutoFit/>
          </a:bodyPr>
          <a:lstStyle/>
          <a:p>
            <a:pPr algn="ctr"/>
            <a:r>
              <a:rPr lang="es-MX" sz="2000" b="1" dirty="0" smtClean="0"/>
              <a:t>Espacios Docentes y de Investigación</a:t>
            </a:r>
            <a:endParaRPr lang="es-MX" sz="2000" b="1" dirty="0"/>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31" y="3243829"/>
            <a:ext cx="3583586" cy="2392380"/>
          </a:xfrm>
          <a:prstGeom prst="rect">
            <a:avLst/>
          </a:prstGeom>
        </p:spPr>
      </p:pic>
    </p:spTree>
    <p:extLst>
      <p:ext uri="{BB962C8B-B14F-4D97-AF65-F5344CB8AC3E}">
        <p14:creationId xmlns:p14="http://schemas.microsoft.com/office/powerpoint/2010/main" val="3887850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31" name="Título 1"/>
          <p:cNvSpPr>
            <a:spLocks noGrp="1"/>
          </p:cNvSpPr>
          <p:nvPr>
            <p:ph type="title"/>
          </p:nvPr>
        </p:nvSpPr>
        <p:spPr>
          <a:xfrm>
            <a:off x="2649071" y="-65179"/>
            <a:ext cx="9426387" cy="1325563"/>
          </a:xfrm>
        </p:spPr>
        <p:txBody>
          <a:bodyPr>
            <a:noAutofit/>
          </a:body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
        <p:nvSpPr>
          <p:cNvPr id="16386" name="Line 3"/>
          <p:cNvSpPr>
            <a:spLocks noChangeShapeType="1"/>
          </p:cNvSpPr>
          <p:nvPr/>
        </p:nvSpPr>
        <p:spPr bwMode="gray">
          <a:xfrm flipH="1">
            <a:off x="3956984" y="6226457"/>
            <a:ext cx="16573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87" name="Line 4"/>
          <p:cNvSpPr>
            <a:spLocks noChangeShapeType="1"/>
          </p:cNvSpPr>
          <p:nvPr/>
        </p:nvSpPr>
        <p:spPr bwMode="gray">
          <a:xfrm flipH="1">
            <a:off x="3956984" y="5388256"/>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88" name="Line 5"/>
          <p:cNvSpPr>
            <a:spLocks noChangeShapeType="1"/>
          </p:cNvSpPr>
          <p:nvPr/>
        </p:nvSpPr>
        <p:spPr bwMode="gray">
          <a:xfrm flipH="1">
            <a:off x="3956984" y="4557993"/>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89" name="Line 6"/>
          <p:cNvSpPr>
            <a:spLocks noChangeShapeType="1"/>
          </p:cNvSpPr>
          <p:nvPr/>
        </p:nvSpPr>
        <p:spPr bwMode="gray">
          <a:xfrm flipH="1">
            <a:off x="3956984" y="3729318"/>
            <a:ext cx="416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90" name="Line 7"/>
          <p:cNvSpPr>
            <a:spLocks noChangeShapeType="1"/>
          </p:cNvSpPr>
          <p:nvPr/>
        </p:nvSpPr>
        <p:spPr bwMode="gray">
          <a:xfrm flipH="1" flipV="1">
            <a:off x="3986353" y="2905312"/>
            <a:ext cx="5033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91" name="Line 8"/>
          <p:cNvSpPr>
            <a:spLocks noChangeShapeType="1"/>
          </p:cNvSpPr>
          <p:nvPr/>
        </p:nvSpPr>
        <p:spPr bwMode="gray">
          <a:xfrm>
            <a:off x="4109384" y="2881593"/>
            <a:ext cx="0" cy="8715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6392" name="Line 9"/>
          <p:cNvSpPr>
            <a:spLocks noChangeShapeType="1"/>
          </p:cNvSpPr>
          <p:nvPr/>
        </p:nvSpPr>
        <p:spPr bwMode="gray">
          <a:xfrm>
            <a:off x="4109384" y="3753131"/>
            <a:ext cx="0" cy="8175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6393" name="Line 10"/>
          <p:cNvSpPr>
            <a:spLocks noChangeShapeType="1"/>
          </p:cNvSpPr>
          <p:nvPr/>
        </p:nvSpPr>
        <p:spPr bwMode="gray">
          <a:xfrm>
            <a:off x="4109384" y="4570694"/>
            <a:ext cx="0" cy="8159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6394" name="Line 11"/>
          <p:cNvSpPr>
            <a:spLocks noChangeShapeType="1"/>
          </p:cNvSpPr>
          <p:nvPr/>
        </p:nvSpPr>
        <p:spPr bwMode="gray">
          <a:xfrm>
            <a:off x="4109384" y="5388257"/>
            <a:ext cx="0" cy="8159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6395" name="Text Box 14"/>
          <p:cNvSpPr txBox="1">
            <a:spLocks noChangeArrowheads="1"/>
          </p:cNvSpPr>
          <p:nvPr/>
        </p:nvSpPr>
        <p:spPr bwMode="gray">
          <a:xfrm>
            <a:off x="4271309" y="3962682"/>
            <a:ext cx="2382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808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sz="2800" b="1">
                <a:solidFill>
                  <a:schemeClr val="tx1"/>
                </a:solidFill>
                <a:latin typeface="Verdana" panose="020B0604030504040204" pitchFamily="34" charset="0"/>
              </a:rPr>
              <a:t>Recuperar </a:t>
            </a:r>
          </a:p>
        </p:txBody>
      </p:sp>
      <p:sp>
        <p:nvSpPr>
          <p:cNvPr id="16396" name="Text Box 15"/>
          <p:cNvSpPr txBox="1">
            <a:spLocks noChangeArrowheads="1"/>
          </p:cNvSpPr>
          <p:nvPr/>
        </p:nvSpPr>
        <p:spPr bwMode="gray">
          <a:xfrm>
            <a:off x="4126847" y="5402544"/>
            <a:ext cx="196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808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sz="2400" b="1">
                <a:solidFill>
                  <a:schemeClr val="tx1"/>
                </a:solidFill>
                <a:latin typeface="Verdana" panose="020B0604030504040204" pitchFamily="34" charset="0"/>
              </a:rPr>
              <a:t>Recuperar</a:t>
            </a:r>
          </a:p>
        </p:txBody>
      </p:sp>
      <p:grpSp>
        <p:nvGrpSpPr>
          <p:cNvPr id="16397" name="Group 16"/>
          <p:cNvGrpSpPr>
            <a:grpSpLocks/>
          </p:cNvGrpSpPr>
          <p:nvPr/>
        </p:nvGrpSpPr>
        <p:grpSpPr bwMode="auto">
          <a:xfrm>
            <a:off x="5674660" y="2891119"/>
            <a:ext cx="5826125" cy="3343275"/>
            <a:chOff x="1514" y="1446"/>
            <a:chExt cx="3670" cy="2106"/>
          </a:xfrm>
        </p:grpSpPr>
        <p:sp>
          <p:nvSpPr>
            <p:cNvPr id="74769" name="Freeform 17"/>
            <p:cNvSpPr>
              <a:spLocks/>
            </p:cNvSpPr>
            <p:nvPr/>
          </p:nvSpPr>
          <p:spPr bwMode="gray">
            <a:xfrm>
              <a:off x="4817" y="1446"/>
              <a:ext cx="363" cy="533"/>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0">
              <a:noFill/>
              <a:prstDash val="solid"/>
              <a:round/>
              <a:headEnd/>
              <a:tailEnd/>
            </a:ln>
          </p:spPr>
          <p:txBody>
            <a:bodyPr/>
            <a:lstStyle/>
            <a:p>
              <a:pPr>
                <a:defRPr/>
              </a:pPr>
              <a:endParaRPr lang="es-ES"/>
            </a:p>
          </p:txBody>
        </p:sp>
        <p:sp>
          <p:nvSpPr>
            <p:cNvPr id="16401" name="Freeform 18"/>
            <p:cNvSpPr>
              <a:spLocks/>
            </p:cNvSpPr>
            <p:nvPr/>
          </p:nvSpPr>
          <p:spPr bwMode="gray">
            <a:xfrm>
              <a:off x="3078" y="1446"/>
              <a:ext cx="2106" cy="341"/>
            </a:xfrm>
            <a:custGeom>
              <a:avLst/>
              <a:gdLst>
                <a:gd name="T0" fmla="*/ 28710 w 1786"/>
                <a:gd name="T1" fmla="*/ 7634 h 284"/>
                <a:gd name="T2" fmla="*/ 0 w 1786"/>
                <a:gd name="T3" fmla="*/ 7634 h 284"/>
                <a:gd name="T4" fmla="*/ 8655 w 1786"/>
                <a:gd name="T5" fmla="*/ 0 h 284"/>
                <a:gd name="T6" fmla="*/ 34694 w 1786"/>
                <a:gd name="T7" fmla="*/ 0 h 284"/>
                <a:gd name="T8" fmla="*/ 28710 w 1786"/>
                <a:gd name="T9" fmla="*/ 7634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S"/>
            </a:p>
          </p:txBody>
        </p:sp>
        <p:sp>
          <p:nvSpPr>
            <p:cNvPr id="74771" name="Freeform 19"/>
            <p:cNvSpPr>
              <a:spLocks/>
            </p:cNvSpPr>
            <p:nvPr/>
          </p:nvSpPr>
          <p:spPr bwMode="gray">
            <a:xfrm>
              <a:off x="4452" y="1970"/>
              <a:ext cx="363" cy="530"/>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headEnd/>
              <a:tailEnd/>
            </a:ln>
          </p:spPr>
          <p:txBody>
            <a:bodyPr/>
            <a:lstStyle/>
            <a:p>
              <a:pPr>
                <a:defRPr/>
              </a:pPr>
              <a:endParaRPr lang="es-ES"/>
            </a:p>
          </p:txBody>
        </p:sp>
        <p:sp>
          <p:nvSpPr>
            <p:cNvPr id="16403" name="Freeform 20"/>
            <p:cNvSpPr>
              <a:spLocks/>
            </p:cNvSpPr>
            <p:nvPr/>
          </p:nvSpPr>
          <p:spPr bwMode="gray">
            <a:xfrm>
              <a:off x="2555" y="1970"/>
              <a:ext cx="2264" cy="340"/>
            </a:xfrm>
            <a:custGeom>
              <a:avLst/>
              <a:gdLst>
                <a:gd name="T0" fmla="*/ 31332 w 1920"/>
                <a:gd name="T1" fmla="*/ 7245 h 284"/>
                <a:gd name="T2" fmla="*/ 0 w 1920"/>
                <a:gd name="T3" fmla="*/ 7245 h 284"/>
                <a:gd name="T4" fmla="*/ 8655 w 1920"/>
                <a:gd name="T5" fmla="*/ 0 h 284"/>
                <a:gd name="T6" fmla="*/ 37296 w 1920"/>
                <a:gd name="T7" fmla="*/ 0 h 284"/>
                <a:gd name="T8" fmla="*/ 31332 w 1920"/>
                <a:gd name="T9" fmla="*/ 7245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S"/>
            </a:p>
          </p:txBody>
        </p:sp>
        <p:sp>
          <p:nvSpPr>
            <p:cNvPr id="74773" name="Freeform 21"/>
            <p:cNvSpPr>
              <a:spLocks/>
            </p:cNvSpPr>
            <p:nvPr/>
          </p:nvSpPr>
          <p:spPr bwMode="gray">
            <a:xfrm>
              <a:off x="4086" y="2494"/>
              <a:ext cx="361" cy="53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headEnd/>
              <a:tailEnd/>
            </a:ln>
          </p:spPr>
          <p:txBody>
            <a:bodyPr/>
            <a:lstStyle/>
            <a:p>
              <a:pPr>
                <a:defRPr/>
              </a:pPr>
              <a:endParaRPr lang="es-ES"/>
            </a:p>
          </p:txBody>
        </p:sp>
        <p:sp>
          <p:nvSpPr>
            <p:cNvPr id="74774" name="Freeform 22"/>
            <p:cNvSpPr>
              <a:spLocks/>
            </p:cNvSpPr>
            <p:nvPr/>
          </p:nvSpPr>
          <p:spPr bwMode="gray">
            <a:xfrm>
              <a:off x="3722" y="3019"/>
              <a:ext cx="364" cy="53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tx1">
                    <a:gamma/>
                    <a:shade val="46275"/>
                    <a:invGamma/>
                  </a:schemeClr>
                </a:gs>
                <a:gs pos="50000">
                  <a:schemeClr val="tx1"/>
                </a:gs>
                <a:gs pos="100000">
                  <a:schemeClr val="tx1">
                    <a:gamma/>
                    <a:shade val="46275"/>
                    <a:invGamma/>
                  </a:schemeClr>
                </a:gs>
              </a:gsLst>
              <a:lin ang="2700000" scaled="1"/>
            </a:gradFill>
            <a:ln w="0">
              <a:noFill/>
              <a:prstDash val="solid"/>
              <a:round/>
              <a:headEnd/>
              <a:tailEnd/>
            </a:ln>
          </p:spPr>
          <p:txBody>
            <a:bodyPr/>
            <a:lstStyle/>
            <a:p>
              <a:pPr>
                <a:defRPr/>
              </a:pPr>
              <a:endParaRPr lang="es-ES"/>
            </a:p>
          </p:txBody>
        </p:sp>
        <p:sp>
          <p:nvSpPr>
            <p:cNvPr id="16406" name="Freeform 23"/>
            <p:cNvSpPr>
              <a:spLocks/>
            </p:cNvSpPr>
            <p:nvPr/>
          </p:nvSpPr>
          <p:spPr bwMode="gray">
            <a:xfrm>
              <a:off x="1515" y="3022"/>
              <a:ext cx="2571" cy="340"/>
            </a:xfrm>
            <a:custGeom>
              <a:avLst/>
              <a:gdLst>
                <a:gd name="T0" fmla="*/ 36480 w 2180"/>
                <a:gd name="T1" fmla="*/ 7245 h 284"/>
                <a:gd name="T2" fmla="*/ 0 w 2180"/>
                <a:gd name="T3" fmla="*/ 7245 h 284"/>
                <a:gd name="T4" fmla="*/ 8685 w 2180"/>
                <a:gd name="T5" fmla="*/ 0 h 284"/>
                <a:gd name="T6" fmla="*/ 42465 w 2180"/>
                <a:gd name="T7" fmla="*/ 0 h 284"/>
                <a:gd name="T8" fmla="*/ 36480 w 2180"/>
                <a:gd name="T9" fmla="*/ 7245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tx1"/>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S"/>
            </a:p>
          </p:txBody>
        </p:sp>
        <p:sp>
          <p:nvSpPr>
            <p:cNvPr id="16407" name="Freeform 24"/>
            <p:cNvSpPr>
              <a:spLocks/>
            </p:cNvSpPr>
            <p:nvPr/>
          </p:nvSpPr>
          <p:spPr bwMode="gray">
            <a:xfrm>
              <a:off x="1888" y="1543"/>
              <a:ext cx="1158" cy="1715"/>
            </a:xfrm>
            <a:custGeom>
              <a:avLst/>
              <a:gdLst>
                <a:gd name="T0" fmla="*/ 1 w 1824"/>
                <a:gd name="T1" fmla="*/ 1 h 2648"/>
                <a:gd name="T2" fmla="*/ 1 w 1824"/>
                <a:gd name="T3" fmla="*/ 1 h 2648"/>
                <a:gd name="T4" fmla="*/ 1 w 1824"/>
                <a:gd name="T5" fmla="*/ 1 h 2648"/>
                <a:gd name="T6" fmla="*/ 1 w 1824"/>
                <a:gd name="T7" fmla="*/ 1 h 2648"/>
                <a:gd name="T8" fmla="*/ 1 w 1824"/>
                <a:gd name="T9" fmla="*/ 1 h 2648"/>
                <a:gd name="T10" fmla="*/ 1 w 1824"/>
                <a:gd name="T11" fmla="*/ 1 h 2648"/>
                <a:gd name="T12" fmla="*/ 1 w 1824"/>
                <a:gd name="T13" fmla="*/ 1 h 2648"/>
                <a:gd name="T14" fmla="*/ 1 w 1824"/>
                <a:gd name="T15" fmla="*/ 1 h 2648"/>
                <a:gd name="T16" fmla="*/ 1 w 1824"/>
                <a:gd name="T17" fmla="*/ 1 h 2648"/>
                <a:gd name="T18" fmla="*/ 1 w 1824"/>
                <a:gd name="T19" fmla="*/ 1 h 2648"/>
                <a:gd name="T20" fmla="*/ 1 w 1824"/>
                <a:gd name="T21" fmla="*/ 1 h 2648"/>
                <a:gd name="T22" fmla="*/ 1 w 1824"/>
                <a:gd name="T23" fmla="*/ 1 h 2648"/>
                <a:gd name="T24" fmla="*/ 1 w 1824"/>
                <a:gd name="T25" fmla="*/ 1 h 2648"/>
                <a:gd name="T26" fmla="*/ 1 w 1824"/>
                <a:gd name="T27" fmla="*/ 1 h 2648"/>
                <a:gd name="T28" fmla="*/ 1 w 1824"/>
                <a:gd name="T29" fmla="*/ 1 h 2648"/>
                <a:gd name="T30" fmla="*/ 1 w 1824"/>
                <a:gd name="T31" fmla="*/ 1 h 2648"/>
                <a:gd name="T32" fmla="*/ 1 w 1824"/>
                <a:gd name="T33" fmla="*/ 1 h 2648"/>
                <a:gd name="T34" fmla="*/ 1 w 1824"/>
                <a:gd name="T35" fmla="*/ 1 h 2648"/>
                <a:gd name="T36" fmla="*/ 1 w 1824"/>
                <a:gd name="T37" fmla="*/ 1 h 2648"/>
                <a:gd name="T38" fmla="*/ 1 w 1824"/>
                <a:gd name="T39" fmla="*/ 1 h 2648"/>
                <a:gd name="T40" fmla="*/ 1 w 1824"/>
                <a:gd name="T41" fmla="*/ 1 h 2648"/>
                <a:gd name="T42" fmla="*/ 1 w 1824"/>
                <a:gd name="T43" fmla="*/ 1 h 2648"/>
                <a:gd name="T44" fmla="*/ 1 w 1824"/>
                <a:gd name="T45" fmla="*/ 1 h 2648"/>
                <a:gd name="T46" fmla="*/ 1 w 1824"/>
                <a:gd name="T47" fmla="*/ 1 h 2648"/>
                <a:gd name="T48" fmla="*/ 1 w 1824"/>
                <a:gd name="T49" fmla="*/ 1 h 2648"/>
                <a:gd name="T50" fmla="*/ 1 w 1824"/>
                <a:gd name="T51" fmla="*/ 1 h 2648"/>
                <a:gd name="T52" fmla="*/ 1 w 1824"/>
                <a:gd name="T53" fmla="*/ 1 h 2648"/>
                <a:gd name="T54" fmla="*/ 1 w 1824"/>
                <a:gd name="T55" fmla="*/ 1 h 2648"/>
                <a:gd name="T56" fmla="*/ 1 w 1824"/>
                <a:gd name="T57" fmla="*/ 1 h 2648"/>
                <a:gd name="T58" fmla="*/ 1 w 1824"/>
                <a:gd name="T59" fmla="*/ 1 h 2648"/>
                <a:gd name="T60" fmla="*/ 1 w 1824"/>
                <a:gd name="T61" fmla="*/ 1 h 2648"/>
                <a:gd name="T62" fmla="*/ 1 w 1824"/>
                <a:gd name="T63" fmla="*/ 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S"/>
            </a:p>
          </p:txBody>
        </p:sp>
        <p:sp>
          <p:nvSpPr>
            <p:cNvPr id="74777"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w="9525">
              <a:noFill/>
              <a:miter lim="800000"/>
              <a:headEnd/>
              <a:tailEnd/>
            </a:ln>
            <a:effectLst/>
          </p:spPr>
          <p:txBody>
            <a:bodyPr wrap="none" anchor="ctr"/>
            <a:lstStyle/>
            <a:p>
              <a:pPr algn="ctr">
                <a:defRPr/>
              </a:pPr>
              <a:endParaRPr lang="en-US" sz="1600" b="1" dirty="0">
                <a:solidFill>
                  <a:srgbClr val="FFFFFF"/>
                </a:solidFill>
                <a:latin typeface="Verdana" pitchFamily="34" charset="0"/>
              </a:endParaRPr>
            </a:p>
          </p:txBody>
        </p:sp>
        <p:sp>
          <p:nvSpPr>
            <p:cNvPr id="74778"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headEnd/>
              <a:tailEnd/>
            </a:ln>
            <a:effectLst/>
          </p:spPr>
          <p:txBody>
            <a:bodyPr wrap="none" anchor="ctr"/>
            <a:lstStyle/>
            <a:p>
              <a:pPr algn="ctr">
                <a:defRPr/>
              </a:pPr>
              <a:r>
                <a:rPr lang="es-ES" sz="1600" b="1">
                  <a:solidFill>
                    <a:srgbClr val="FFFFFF"/>
                  </a:solidFill>
                  <a:latin typeface="Verdana" pitchFamily="34" charset="0"/>
                </a:rPr>
                <a:t>18 000 puestos docentes</a:t>
              </a:r>
            </a:p>
          </p:txBody>
        </p:sp>
        <p:sp>
          <p:nvSpPr>
            <p:cNvPr id="16410" name="Freeform 27"/>
            <p:cNvSpPr>
              <a:spLocks/>
            </p:cNvSpPr>
            <p:nvPr/>
          </p:nvSpPr>
          <p:spPr bwMode="gray">
            <a:xfrm>
              <a:off x="2036" y="2494"/>
              <a:ext cx="2415" cy="343"/>
            </a:xfrm>
            <a:custGeom>
              <a:avLst/>
              <a:gdLst>
                <a:gd name="T0" fmla="*/ 33857 w 2048"/>
                <a:gd name="T1" fmla="*/ 7522 h 286"/>
                <a:gd name="T2" fmla="*/ 0 w 2048"/>
                <a:gd name="T3" fmla="*/ 7522 h 286"/>
                <a:gd name="T4" fmla="*/ 8662 w 2048"/>
                <a:gd name="T5" fmla="*/ 0 h 286"/>
                <a:gd name="T6" fmla="*/ 39806 w 2048"/>
                <a:gd name="T7" fmla="*/ 0 h 286"/>
                <a:gd name="T8" fmla="*/ 33857 w 2048"/>
                <a:gd name="T9" fmla="*/ 7522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S"/>
            </a:p>
          </p:txBody>
        </p:sp>
        <p:sp>
          <p:nvSpPr>
            <p:cNvPr id="74780"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headEnd/>
              <a:tailEnd/>
            </a:ln>
            <a:effectLst/>
          </p:spPr>
          <p:txBody>
            <a:bodyPr wrap="none" anchor="ctr"/>
            <a:lstStyle/>
            <a:p>
              <a:pPr algn="ctr">
                <a:defRPr/>
              </a:pPr>
              <a:endParaRPr lang="en-US" sz="1600" b="1" dirty="0">
                <a:solidFill>
                  <a:srgbClr val="FFFFFF"/>
                </a:solidFill>
                <a:latin typeface="Verdana" pitchFamily="34" charset="0"/>
              </a:endParaRPr>
            </a:p>
          </p:txBody>
        </p:sp>
        <p:sp>
          <p:nvSpPr>
            <p:cNvPr id="74781" name="Rectangle 29"/>
            <p:cNvSpPr>
              <a:spLocks noChangeArrowheads="1"/>
            </p:cNvSpPr>
            <p:nvPr/>
          </p:nvSpPr>
          <p:spPr bwMode="gray">
            <a:xfrm>
              <a:off x="1514" y="3363"/>
              <a:ext cx="2213" cy="187"/>
            </a:xfrm>
            <a:prstGeom prst="rect">
              <a:avLst/>
            </a:prstGeom>
            <a:gradFill rotWithShape="1">
              <a:gsLst>
                <a:gs pos="0">
                  <a:schemeClr val="tx1">
                    <a:gamma/>
                    <a:shade val="72549"/>
                    <a:invGamma/>
                  </a:schemeClr>
                </a:gs>
                <a:gs pos="50000">
                  <a:schemeClr val="tx1"/>
                </a:gs>
                <a:gs pos="100000">
                  <a:schemeClr val="tx1">
                    <a:gamma/>
                    <a:shade val="72549"/>
                    <a:invGamma/>
                  </a:schemeClr>
                </a:gs>
              </a:gsLst>
              <a:lin ang="2700000" scaled="1"/>
            </a:gradFill>
            <a:ln w="9525">
              <a:noFill/>
              <a:miter lim="800000"/>
              <a:headEnd/>
              <a:tailEnd/>
            </a:ln>
            <a:effectLst/>
          </p:spPr>
          <p:txBody>
            <a:bodyPr wrap="none" anchor="ctr"/>
            <a:lstStyle/>
            <a:p>
              <a:pPr algn="ctr">
                <a:defRPr/>
              </a:pPr>
              <a:r>
                <a:rPr lang="es-ES" sz="1600" b="1">
                  <a:solidFill>
                    <a:srgbClr val="FFFFFF"/>
                  </a:solidFill>
                  <a:latin typeface="Verdana" pitchFamily="34" charset="0"/>
                </a:rPr>
                <a:t>14 210 capacidades de beca</a:t>
              </a:r>
            </a:p>
          </p:txBody>
        </p:sp>
      </p:grpSp>
      <p:sp>
        <p:nvSpPr>
          <p:cNvPr id="16399" name="Rectangle 1"/>
          <p:cNvSpPr>
            <a:spLocks noChangeArrowheads="1"/>
          </p:cNvSpPr>
          <p:nvPr/>
        </p:nvSpPr>
        <p:spPr bwMode="auto">
          <a:xfrm>
            <a:off x="2626379" y="1464797"/>
            <a:ext cx="80555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3505200" algn="l"/>
                <a:tab pos="180975" algn="l"/>
              </a:tabLst>
              <a:defRPr sz="3200">
                <a:solidFill>
                  <a:srgbClr val="008080"/>
                </a:solidFill>
                <a:latin typeface="Arial" panose="020B0604020202020204" pitchFamily="34" charset="0"/>
              </a:defRPr>
            </a:lvl1pPr>
            <a:lvl2pPr marL="742950" indent="-285750">
              <a:spcBef>
                <a:spcPct val="20000"/>
              </a:spcBef>
              <a:buChar char="–"/>
              <a:tabLst>
                <a:tab pos="-3505200" algn="l"/>
                <a:tab pos="180975" algn="l"/>
              </a:tabLst>
              <a:defRPr sz="2800">
                <a:solidFill>
                  <a:schemeClr val="tx1"/>
                </a:solidFill>
                <a:latin typeface="Arial" panose="020B0604020202020204" pitchFamily="34" charset="0"/>
              </a:defRPr>
            </a:lvl2pPr>
            <a:lvl3pPr marL="1143000" indent="-228600">
              <a:spcBef>
                <a:spcPct val="20000"/>
              </a:spcBef>
              <a:buChar char="•"/>
              <a:tabLst>
                <a:tab pos="-3505200" algn="l"/>
                <a:tab pos="180975" algn="l"/>
              </a:tabLst>
              <a:defRPr sz="2400">
                <a:solidFill>
                  <a:schemeClr val="tx1"/>
                </a:solidFill>
                <a:latin typeface="Arial" panose="020B0604020202020204" pitchFamily="34" charset="0"/>
              </a:defRPr>
            </a:lvl3pPr>
            <a:lvl4pPr marL="1600200" indent="-228600">
              <a:spcBef>
                <a:spcPct val="20000"/>
              </a:spcBef>
              <a:buChar char="–"/>
              <a:tabLst>
                <a:tab pos="-3505200" algn="l"/>
                <a:tab pos="180975" algn="l"/>
              </a:tabLst>
              <a:defRPr sz="2000">
                <a:solidFill>
                  <a:schemeClr val="tx1"/>
                </a:solidFill>
                <a:latin typeface="Arial" panose="020B0604020202020204" pitchFamily="34" charset="0"/>
              </a:defRPr>
            </a:lvl4pPr>
            <a:lvl5pPr marL="2057400" indent="-228600">
              <a:spcBef>
                <a:spcPct val="20000"/>
              </a:spcBef>
              <a:buChar char="»"/>
              <a:tabLst>
                <a:tab pos="-3505200" algn="l"/>
                <a:tab pos="180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05200" algn="l"/>
                <a:tab pos="180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05200" algn="l"/>
                <a:tab pos="180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05200" algn="l"/>
                <a:tab pos="180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05200" algn="l"/>
                <a:tab pos="180975" algn="l"/>
              </a:tabLst>
              <a:defRPr sz="2000">
                <a:solidFill>
                  <a:schemeClr val="tx1"/>
                </a:solidFill>
                <a:latin typeface="Arial" panose="020B0604020202020204" pitchFamily="34" charset="0"/>
              </a:defRPr>
            </a:lvl9pPr>
          </a:lstStyle>
          <a:p>
            <a:pPr algn="just">
              <a:lnSpc>
                <a:spcPct val="150000"/>
              </a:lnSpc>
              <a:spcBef>
                <a:spcPct val="0"/>
              </a:spcBef>
              <a:buFontTx/>
              <a:buNone/>
            </a:pPr>
            <a:r>
              <a:rPr lang="es-ES" sz="2800" dirty="0">
                <a:solidFill>
                  <a:schemeClr val="tx1"/>
                </a:solidFill>
                <a:ea typeface="Times New Roman" panose="02020603050405020304" pitchFamily="18" charset="0"/>
                <a:cs typeface="Arial" panose="020B0604020202020204" pitchFamily="34" charset="0"/>
              </a:rPr>
              <a:t>Su ejecución puede </a:t>
            </a:r>
            <a:r>
              <a:rPr lang="es-ES" sz="2800" dirty="0" smtClean="0">
                <a:solidFill>
                  <a:schemeClr val="tx1"/>
                </a:solidFill>
                <a:ea typeface="Times New Roman" panose="02020603050405020304" pitchFamily="18" charset="0"/>
                <a:cs typeface="Arial" panose="020B0604020202020204" pitchFamily="34" charset="0"/>
              </a:rPr>
              <a:t>significar en 5 años:</a:t>
            </a:r>
            <a:endParaRPr lang="es-ES" sz="2800" dirty="0">
              <a:solidFill>
                <a:schemeClr val="tx1"/>
              </a:solidFill>
              <a:ea typeface="Times New Roman" panose="02020603050405020304" pitchFamily="18" charset="0"/>
              <a:cs typeface="Arial" panose="020B0604020202020204" pitchFamily="34" charset="0"/>
            </a:endParaRPr>
          </a:p>
        </p:txBody>
      </p:sp>
      <p:pic>
        <p:nvPicPr>
          <p:cNvPr id="32" name="Imagen 31"/>
          <p:cNvPicPr>
            <a:picLocks noChangeAspect="1"/>
          </p:cNvPicPr>
          <p:nvPr/>
        </p:nvPicPr>
        <p:blipFill rotWithShape="1">
          <a:blip r:embed="rId3" cstate="print">
            <a:extLst>
              <a:ext uri="{28A0092B-C50C-407E-A947-70E740481C1C}">
                <a14:useLocalDpi xmlns:a14="http://schemas.microsoft.com/office/drawing/2010/main" val="0"/>
              </a:ext>
            </a:extLst>
          </a:blip>
          <a:srcRect l="47173" r="29033"/>
          <a:stretch/>
        </p:blipFill>
        <p:spPr>
          <a:xfrm>
            <a:off x="1" y="1102658"/>
            <a:ext cx="2054214" cy="5755341"/>
          </a:xfrm>
          <a:prstGeom prst="rect">
            <a:avLst/>
          </a:prstGeom>
        </p:spPr>
      </p:pic>
    </p:spTree>
    <p:extLst>
      <p:ext uri="{BB962C8B-B14F-4D97-AF65-F5344CB8AC3E}">
        <p14:creationId xmlns:p14="http://schemas.microsoft.com/office/powerpoint/2010/main" val="182688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07025" y="1506071"/>
            <a:ext cx="9353566" cy="4948517"/>
          </a:xfrm>
        </p:spPr>
        <p:txBody>
          <a:bodyPr>
            <a:normAutofit/>
          </a:bodyPr>
          <a:lstStyle/>
          <a:p>
            <a:pPr indent="-53975" algn="just">
              <a:lnSpc>
                <a:spcPct val="120000"/>
              </a:lnSpc>
              <a:spcBef>
                <a:spcPct val="0"/>
              </a:spcBef>
              <a:buFont typeface="Wingdings" panose="05000000000000000000" pitchFamily="2" charset="2"/>
              <a:buChar char="q"/>
            </a:pPr>
            <a:r>
              <a:rPr lang="es-ES" sz="2400" dirty="0" smtClean="0"/>
              <a:t> Modificar </a:t>
            </a:r>
            <a:r>
              <a:rPr lang="es-ES" sz="2400" dirty="0"/>
              <a:t>una parte móvil del salario, asociado al cumplimiento de los indicadores propios de la actividad, que estimule a los trabajadores e impacte en la calidad y la eficiencia de la educación </a:t>
            </a:r>
            <a:r>
              <a:rPr lang="es-ES" sz="2400" dirty="0" smtClean="0"/>
              <a:t>superior.</a:t>
            </a:r>
          </a:p>
          <a:p>
            <a:pPr marL="174625" indent="0" algn="just">
              <a:lnSpc>
                <a:spcPct val="120000"/>
              </a:lnSpc>
              <a:spcBef>
                <a:spcPct val="0"/>
              </a:spcBef>
              <a:buNone/>
            </a:pPr>
            <a:endParaRPr lang="es-ES" sz="2400" dirty="0" smtClean="0"/>
          </a:p>
          <a:p>
            <a:pPr indent="-53975" algn="just">
              <a:lnSpc>
                <a:spcPct val="120000"/>
              </a:lnSpc>
              <a:spcBef>
                <a:spcPct val="0"/>
              </a:spcBef>
              <a:buFont typeface="Wingdings" panose="05000000000000000000" pitchFamily="2" charset="2"/>
              <a:buChar char="q"/>
            </a:pPr>
            <a:r>
              <a:rPr lang="es-ES" sz="2400" dirty="0" smtClean="0"/>
              <a:t> Aplicar </a:t>
            </a:r>
            <a:r>
              <a:rPr lang="es-ES" sz="2400" dirty="0"/>
              <a:t>remuneración diferenciada adicional a los profesores, investigadores y trabajadores, que generen exportaciones, sustitución de importaciones o resultados de impacto en la economía y la sociedad.  Se tomarán en cuenta las experiencias provenientes del experimento que se desarrolle con un grupo de centros de la educación superior en esta esfera. </a:t>
            </a:r>
            <a:endParaRPr lang="es-ES" sz="2400" dirty="0" smtClean="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7173" r="29033"/>
          <a:stretch/>
        </p:blipFill>
        <p:spPr>
          <a:xfrm>
            <a:off x="1" y="1102658"/>
            <a:ext cx="2054214"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txBox="1">
            <a:spLocks/>
          </p:cNvSpPr>
          <p:nvPr/>
        </p:nvSpPr>
        <p:spPr>
          <a:xfrm>
            <a:off x="2649071" y="-65179"/>
            <a:ext cx="942638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Tree>
    <p:extLst>
      <p:ext uri="{BB962C8B-B14F-4D97-AF65-F5344CB8AC3E}">
        <p14:creationId xmlns:p14="http://schemas.microsoft.com/office/powerpoint/2010/main" val="3457114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1" y="1506071"/>
            <a:ext cx="9340119" cy="4613375"/>
          </a:xfrm>
        </p:spPr>
        <p:txBody>
          <a:bodyPr>
            <a:noAutofit/>
          </a:bodyPr>
          <a:lstStyle/>
          <a:p>
            <a:pPr marL="517525" indent="-342900" algn="just">
              <a:lnSpc>
                <a:spcPct val="120000"/>
              </a:lnSpc>
              <a:spcBef>
                <a:spcPct val="0"/>
              </a:spcBef>
              <a:buFont typeface="Wingdings" panose="05000000000000000000" pitchFamily="2" charset="2"/>
              <a:buChar char="q"/>
            </a:pPr>
            <a:r>
              <a:rPr lang="es-ES" sz="2400" dirty="0" smtClean="0"/>
              <a:t>Instrumentar</a:t>
            </a:r>
            <a:r>
              <a:rPr lang="es-ES" sz="2400" dirty="0"/>
              <a:t>, en los casos que se requiera, la </a:t>
            </a:r>
            <a:r>
              <a:rPr lang="es-ES" sz="2400" b="1" dirty="0"/>
              <a:t>contratación de profesores jubilados</a:t>
            </a:r>
            <a:r>
              <a:rPr lang="es-ES" sz="2400" dirty="0"/>
              <a:t> en su mismo cargo, simultaneando salario y pensión, sin sujeción a los requisitos establecidos en la legislación vigente, a fin de estimular su permanencia en los claustros y aprovechar su </a:t>
            </a:r>
            <a:r>
              <a:rPr lang="es-ES" sz="2400" dirty="0" smtClean="0"/>
              <a:t>preparación.</a:t>
            </a:r>
          </a:p>
          <a:p>
            <a:pPr marL="517525" indent="-342900" algn="just">
              <a:lnSpc>
                <a:spcPct val="120000"/>
              </a:lnSpc>
              <a:spcBef>
                <a:spcPct val="0"/>
              </a:spcBef>
              <a:buFont typeface="Wingdings" panose="05000000000000000000" pitchFamily="2" charset="2"/>
              <a:buChar char="q"/>
            </a:pPr>
            <a:r>
              <a:rPr lang="es-ES" sz="2400" dirty="0" smtClean="0"/>
              <a:t>Reestructurar </a:t>
            </a:r>
            <a:r>
              <a:rPr lang="es-ES" sz="2400" dirty="0"/>
              <a:t>la </a:t>
            </a:r>
            <a:r>
              <a:rPr lang="es-ES" sz="2400" b="1" dirty="0"/>
              <a:t>producción editorial y de aseguramiento bibliográfico </a:t>
            </a:r>
            <a:r>
              <a:rPr lang="es-ES" sz="2400" dirty="0"/>
              <a:t>de acuerdo a las exigencias actuales derivadas del  empleo de las tecnologías de la información y las </a:t>
            </a:r>
            <a:r>
              <a:rPr lang="es-ES" sz="2400" dirty="0" smtClean="0"/>
              <a:t>comunicaciones.</a:t>
            </a:r>
            <a:endParaRPr lang="es-MX" sz="2400" dirty="0" smtClean="0"/>
          </a:p>
          <a:p>
            <a:pPr marL="517525" indent="-342900" algn="just">
              <a:lnSpc>
                <a:spcPct val="120000"/>
              </a:lnSpc>
              <a:spcBef>
                <a:spcPct val="0"/>
              </a:spcBef>
              <a:buFont typeface="Wingdings" panose="05000000000000000000" pitchFamily="2" charset="2"/>
              <a:buChar char="q"/>
            </a:pPr>
            <a:r>
              <a:rPr lang="es-ES" sz="2400" dirty="0" smtClean="0"/>
              <a:t>Continuar </a:t>
            </a:r>
            <a:r>
              <a:rPr lang="es-ES" sz="2400" dirty="0"/>
              <a:t>estudiando y aplicando soluciones a la </a:t>
            </a:r>
            <a:r>
              <a:rPr lang="es-ES" sz="2400" b="1" dirty="0"/>
              <a:t>contratación de servicios a terceros</a:t>
            </a:r>
            <a:r>
              <a:rPr lang="es-ES" sz="2400" dirty="0"/>
              <a:t> que contribuyan al incremento de la eficiencia, eficacia y racionalidad en el empleo de los recursos.</a:t>
            </a:r>
            <a:endParaRPr lang="es-MX" sz="2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7173" r="29033"/>
          <a:stretch/>
        </p:blipFill>
        <p:spPr>
          <a:xfrm>
            <a:off x="1" y="1102658"/>
            <a:ext cx="2054214"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txBox="1">
            <a:spLocks/>
          </p:cNvSpPr>
          <p:nvPr/>
        </p:nvSpPr>
        <p:spPr>
          <a:xfrm>
            <a:off x="2649071" y="-65179"/>
            <a:ext cx="942638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Tree>
    <p:extLst>
      <p:ext uri="{BB962C8B-B14F-4D97-AF65-F5344CB8AC3E}">
        <p14:creationId xmlns:p14="http://schemas.microsoft.com/office/powerpoint/2010/main" val="1144317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txBox="1">
            <a:spLocks/>
          </p:cNvSpPr>
          <p:nvPr/>
        </p:nvSpPr>
        <p:spPr>
          <a:xfrm>
            <a:off x="2649071" y="-65179"/>
            <a:ext cx="942638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graphicFrame>
        <p:nvGraphicFramePr>
          <p:cNvPr id="9" name="1 Diagrama"/>
          <p:cNvGraphicFramePr/>
          <p:nvPr>
            <p:extLst>
              <p:ext uri="{D42A27DB-BD31-4B8C-83A1-F6EECF244321}">
                <p14:modId xmlns:p14="http://schemas.microsoft.com/office/powerpoint/2010/main" val="3382578046"/>
              </p:ext>
            </p:extLst>
          </p:nvPr>
        </p:nvGraphicFramePr>
        <p:xfrm>
          <a:off x="506032" y="2106347"/>
          <a:ext cx="7965615" cy="446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1 Diagrama"/>
          <p:cNvGraphicFramePr/>
          <p:nvPr>
            <p:extLst>
              <p:ext uri="{D42A27DB-BD31-4B8C-83A1-F6EECF244321}">
                <p14:modId xmlns:p14="http://schemas.microsoft.com/office/powerpoint/2010/main" val="3442765599"/>
              </p:ext>
            </p:extLst>
          </p:nvPr>
        </p:nvGraphicFramePr>
        <p:xfrm>
          <a:off x="6158753" y="2154873"/>
          <a:ext cx="6033247" cy="44233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spTree>
    <p:extLst>
      <p:ext uri="{BB962C8B-B14F-4D97-AF65-F5344CB8AC3E}">
        <p14:creationId xmlns:p14="http://schemas.microsoft.com/office/powerpoint/2010/main" val="1362080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txBox="1">
            <a:spLocks/>
          </p:cNvSpPr>
          <p:nvPr/>
        </p:nvSpPr>
        <p:spPr>
          <a:xfrm>
            <a:off x="2649071" y="-65179"/>
            <a:ext cx="942638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
        <p:nvSpPr>
          <p:cNvPr id="11" name="CuadroTexto 1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sp>
        <p:nvSpPr>
          <p:cNvPr id="16" name="CuadroTexto 15"/>
          <p:cNvSpPr txBox="1"/>
          <p:nvPr/>
        </p:nvSpPr>
        <p:spPr>
          <a:xfrm>
            <a:off x="497332" y="2349334"/>
            <a:ext cx="4034327" cy="461665"/>
          </a:xfrm>
          <a:prstGeom prst="rect">
            <a:avLst/>
          </a:prstGeom>
          <a:noFill/>
        </p:spPr>
        <p:txBody>
          <a:bodyPr wrap="square" rtlCol="0">
            <a:spAutoFit/>
          </a:bodyPr>
          <a:lstStyle/>
          <a:p>
            <a:pPr algn="ctr"/>
            <a:r>
              <a:rPr lang="es-MX" sz="2400" b="1" dirty="0" smtClean="0"/>
              <a:t>Utilización de las </a:t>
            </a:r>
            <a:r>
              <a:rPr lang="es-MX" sz="2400" b="1" dirty="0" err="1" smtClean="0"/>
              <a:t>TIC´s</a:t>
            </a:r>
            <a:endParaRPr lang="es-MX" sz="2400" b="1" dirty="0" smtClean="0"/>
          </a:p>
        </p:txBody>
      </p:sp>
      <p:sp>
        <p:nvSpPr>
          <p:cNvPr id="17" name="CuadroTexto 16"/>
          <p:cNvSpPr txBox="1"/>
          <p:nvPr/>
        </p:nvSpPr>
        <p:spPr>
          <a:xfrm>
            <a:off x="6810363" y="2349334"/>
            <a:ext cx="4998997" cy="830997"/>
          </a:xfrm>
          <a:prstGeom prst="rect">
            <a:avLst/>
          </a:prstGeom>
          <a:noFill/>
        </p:spPr>
        <p:txBody>
          <a:bodyPr wrap="none" rtlCol="0">
            <a:spAutoFit/>
          </a:bodyPr>
          <a:lstStyle/>
          <a:p>
            <a:pPr algn="ctr"/>
            <a:r>
              <a:rPr lang="es-MX" sz="2400" b="1" dirty="0" smtClean="0"/>
              <a:t>Contratación de TCP y Cooperativas  </a:t>
            </a:r>
          </a:p>
          <a:p>
            <a:pPr algn="ctr"/>
            <a:r>
              <a:rPr lang="es-MX" sz="2400" b="1" dirty="0" smtClean="0"/>
              <a:t>No Agropecuarias</a:t>
            </a:r>
            <a:endParaRPr lang="es-MX" sz="2400" b="1" dirty="0"/>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21444" b="19183"/>
          <a:stretch/>
        </p:blipFill>
        <p:spPr>
          <a:xfrm>
            <a:off x="625288" y="3059953"/>
            <a:ext cx="4457699" cy="3057367"/>
          </a:xfrm>
          <a:prstGeom prst="rect">
            <a:avLst/>
          </a:prstGeom>
        </p:spPr>
      </p:pic>
      <p:pic>
        <p:nvPicPr>
          <p:cNvPr id="13" name="4 Imagen" descr="N:\DCIM\Camera\IMG_20160526_092811.jpg"/>
          <p:cNvPicPr/>
          <p:nvPr/>
        </p:nvPicPr>
        <p:blipFill>
          <a:blip r:embed="rId4" cstate="print"/>
          <a:srcRect/>
          <a:stretch>
            <a:fillRect/>
          </a:stretch>
        </p:blipFill>
        <p:spPr bwMode="auto">
          <a:xfrm>
            <a:off x="7188281" y="3281082"/>
            <a:ext cx="4430289" cy="2941582"/>
          </a:xfrm>
          <a:prstGeom prst="rect">
            <a:avLst/>
          </a:prstGeom>
          <a:noFill/>
          <a:ln w="9525">
            <a:noFill/>
            <a:miter lim="800000"/>
            <a:headEnd/>
            <a:tailEnd/>
          </a:ln>
        </p:spPr>
      </p:pic>
    </p:spTree>
    <p:extLst>
      <p:ext uri="{BB962C8B-B14F-4D97-AF65-F5344CB8AC3E}">
        <p14:creationId xmlns:p14="http://schemas.microsoft.com/office/powerpoint/2010/main" val="82389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9643" y="1780115"/>
            <a:ext cx="9481625" cy="4351338"/>
          </a:xfrm>
        </p:spPr>
        <p:txBody>
          <a:bodyPr>
            <a:normAutofit/>
          </a:bodyPr>
          <a:lstStyle/>
          <a:p>
            <a:pPr marL="0" indent="0" algn="just">
              <a:buNone/>
            </a:pPr>
            <a:r>
              <a:rPr lang="es-ES" b="1" dirty="0" smtClean="0"/>
              <a:t>APROBADA</a:t>
            </a:r>
            <a:r>
              <a:rPr lang="es-ES" dirty="0"/>
              <a:t>:</a:t>
            </a:r>
            <a:r>
              <a:rPr lang="es-ES" b="1" dirty="0"/>
              <a:t> </a:t>
            </a:r>
            <a:r>
              <a:rPr lang="es-ES" dirty="0"/>
              <a:t>F</a:t>
            </a:r>
            <a:r>
              <a:rPr lang="es-ES" dirty="0" smtClean="0"/>
              <a:t>ebrero </a:t>
            </a:r>
            <a:r>
              <a:rPr lang="es-ES" dirty="0"/>
              <a:t>de </a:t>
            </a:r>
            <a:r>
              <a:rPr lang="es-ES" dirty="0" smtClean="0"/>
              <a:t>2014, </a:t>
            </a:r>
            <a:r>
              <a:rPr lang="es-ES" dirty="0"/>
              <a:t>por Acuerdo del CM.</a:t>
            </a:r>
          </a:p>
          <a:p>
            <a:pPr marL="0" indent="0" algn="just">
              <a:buNone/>
            </a:pPr>
            <a:endParaRPr lang="es-ES" dirty="0" smtClean="0"/>
          </a:p>
          <a:p>
            <a:pPr marL="0" indent="0" algn="just">
              <a:buNone/>
            </a:pPr>
            <a:r>
              <a:rPr lang="es-ES" b="1" dirty="0" smtClean="0"/>
              <a:t>ESTADO ACTUAL: </a:t>
            </a:r>
            <a:r>
              <a:rPr lang="es-ES" dirty="0" smtClean="0"/>
              <a:t>Se realizó el proceso de capacitación que implicó la realización de 17 talleres, uno nacional presidido por el MES con la participación de todos los Órganos Estatales (OE), OACE, Entidades Nacionales (EN), Organizaciones Superiores de Dirección Empresarial (OSDE), Escuelas Ramales (ER) y Centros de Capacitación (CC); en las provincias con la participación de las Universidades y las estructuras provinciales y municipales del Gobierno. Se capacitaron 845 cuadros y especialistas.</a:t>
            </a: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0245" r="36234"/>
          <a:stretch/>
        </p:blipFill>
        <p:spPr>
          <a:xfrm>
            <a:off x="1" y="1102658"/>
            <a:ext cx="2030602" cy="5755341"/>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419643" y="-80682"/>
            <a:ext cx="9628922" cy="1325563"/>
          </a:xfrm>
        </p:spPr>
        <p:txBody>
          <a:bodyPr>
            <a:noAutofit/>
          </a:bodyPr>
          <a:lstStyle/>
          <a:p>
            <a:pPr algn="just"/>
            <a:r>
              <a:rPr lang="es-ES" sz="2400" b="1" u="sng" dirty="0" smtClean="0">
                <a:solidFill>
                  <a:schemeClr val="bg1"/>
                </a:solidFill>
                <a:latin typeface="+mn-lt"/>
              </a:rPr>
              <a:t>POLÍTICA 2</a:t>
            </a:r>
            <a:r>
              <a:rPr lang="es-ES" sz="2400" b="1" dirty="0" smtClean="0">
                <a:solidFill>
                  <a:schemeClr val="bg1"/>
                </a:solidFill>
                <a:latin typeface="+mn-lt"/>
              </a:rPr>
              <a:t>. </a:t>
            </a:r>
            <a:r>
              <a:rPr lang="es-ES" sz="2200" b="1" dirty="0" smtClean="0">
                <a:solidFill>
                  <a:schemeClr val="bg1"/>
                </a:solidFill>
                <a:latin typeface="+mn-lt"/>
              </a:rPr>
              <a:t>Perfeccionamiento de las Escuelas </a:t>
            </a:r>
            <a:r>
              <a:rPr lang="es-ES" sz="2200" b="1" dirty="0">
                <a:solidFill>
                  <a:schemeClr val="bg1"/>
                </a:solidFill>
                <a:latin typeface="+mn-lt"/>
              </a:rPr>
              <a:t>R</a:t>
            </a:r>
            <a:r>
              <a:rPr lang="es-ES" sz="2200" b="1" dirty="0" smtClean="0">
                <a:solidFill>
                  <a:schemeClr val="bg1"/>
                </a:solidFill>
                <a:latin typeface="+mn-lt"/>
              </a:rPr>
              <a:t>amales y Centros de Capacitación subordinados a los OACE, Entidades nacionales y Administraciones locales del Poder Popular.</a:t>
            </a:r>
            <a:endParaRPr lang="es-ES" sz="2200" dirty="0">
              <a:solidFill>
                <a:schemeClr val="bg1"/>
              </a:solidFill>
              <a:latin typeface="+mn-lt"/>
            </a:endParaRPr>
          </a:p>
        </p:txBody>
      </p:sp>
    </p:spTree>
    <p:extLst>
      <p:ext uri="{BB962C8B-B14F-4D97-AF65-F5344CB8AC3E}">
        <p14:creationId xmlns:p14="http://schemas.microsoft.com/office/powerpoint/2010/main" val="2846402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44726" y="1479176"/>
            <a:ext cx="9256542" cy="5190157"/>
          </a:xfrm>
        </p:spPr>
        <p:txBody>
          <a:bodyPr>
            <a:normAutofit/>
          </a:bodyPr>
          <a:lstStyle/>
          <a:p>
            <a:pPr marL="0" indent="0" algn="just">
              <a:buNone/>
            </a:pPr>
            <a:endParaRPr lang="es-ES" b="1" dirty="0" smtClean="0"/>
          </a:p>
          <a:p>
            <a:pPr marL="0" indent="0" algn="just">
              <a:buNone/>
            </a:pPr>
            <a:r>
              <a:rPr lang="es-ES" b="1" dirty="0" smtClean="0"/>
              <a:t>ESTADO ACTUAL</a:t>
            </a:r>
            <a:r>
              <a:rPr lang="es-ES" dirty="0" smtClean="0"/>
              <a:t>: Etapa de implantación. Las Escuelas Ramales y Centros de Capacitación están preparando sus expedientes para solicitar su categorización y la autorización a desarrollar superación profesional. Se desarrolla una intensa asesoría por parte de la Dirección de Capacitación de Cuadros del Estado y la Dirección de Educación de Postgrado del MES a estas instituciones en la capital y las Universidades en las provincias.</a:t>
            </a:r>
          </a:p>
          <a:p>
            <a:pPr marL="0" indent="0" algn="just">
              <a:buNone/>
            </a:pPr>
            <a:endParaRPr lang="es-ES" dirty="0" smtClean="0"/>
          </a:p>
          <a:p>
            <a:pPr marL="0" indent="0" algn="just">
              <a:buNone/>
            </a:pPr>
            <a:r>
              <a:rPr lang="es-ES" b="1" dirty="0" smtClean="0"/>
              <a:t>NORMAS JURÍDICAS</a:t>
            </a:r>
            <a:r>
              <a:rPr lang="es-ES" dirty="0" smtClean="0"/>
              <a:t>: Se emitieron las 7 disposiciones legales que estaban contenidas en la Política. (1-Decreto-Ley y 6 Resoluciones de tres Ministros de los OACE)</a:t>
            </a: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0245" r="36234"/>
          <a:stretch/>
        </p:blipFill>
        <p:spPr>
          <a:xfrm>
            <a:off x="1" y="1102658"/>
            <a:ext cx="2030602"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419643" y="-80682"/>
            <a:ext cx="9628922" cy="1325563"/>
          </a:xfrm>
        </p:spPr>
        <p:txBody>
          <a:bodyPr>
            <a:noAutofit/>
          </a:bodyPr>
          <a:lstStyle/>
          <a:p>
            <a:pPr algn="just"/>
            <a:r>
              <a:rPr lang="es-ES" sz="2400" b="1" u="sng" dirty="0" smtClean="0">
                <a:solidFill>
                  <a:schemeClr val="bg1"/>
                </a:solidFill>
                <a:latin typeface="+mn-lt"/>
              </a:rPr>
              <a:t>POLÍTICA 2</a:t>
            </a:r>
            <a:r>
              <a:rPr lang="es-ES" sz="2400" b="1" dirty="0" smtClean="0">
                <a:solidFill>
                  <a:schemeClr val="bg1"/>
                </a:solidFill>
                <a:latin typeface="+mn-lt"/>
              </a:rPr>
              <a:t>. </a:t>
            </a:r>
            <a:r>
              <a:rPr lang="es-ES" sz="2200" b="1" dirty="0" smtClean="0">
                <a:solidFill>
                  <a:schemeClr val="bg1"/>
                </a:solidFill>
                <a:latin typeface="+mn-lt"/>
              </a:rPr>
              <a:t>Perfeccionamiento de las Escuelas </a:t>
            </a:r>
            <a:r>
              <a:rPr lang="es-ES" sz="2200" b="1" dirty="0">
                <a:solidFill>
                  <a:schemeClr val="bg1"/>
                </a:solidFill>
                <a:latin typeface="+mn-lt"/>
              </a:rPr>
              <a:t>R</a:t>
            </a:r>
            <a:r>
              <a:rPr lang="es-ES" sz="2200" b="1" dirty="0" smtClean="0">
                <a:solidFill>
                  <a:schemeClr val="bg1"/>
                </a:solidFill>
                <a:latin typeface="+mn-lt"/>
              </a:rPr>
              <a:t>amales y Centros de Capacitación subordinados a los OACE, </a:t>
            </a:r>
            <a:r>
              <a:rPr lang="es-ES" sz="2200" b="1" dirty="0">
                <a:solidFill>
                  <a:schemeClr val="bg1"/>
                </a:solidFill>
                <a:latin typeface="+mn-lt"/>
              </a:rPr>
              <a:t>E</a:t>
            </a:r>
            <a:r>
              <a:rPr lang="es-ES" sz="2200" b="1" dirty="0" smtClean="0">
                <a:solidFill>
                  <a:schemeClr val="bg1"/>
                </a:solidFill>
                <a:latin typeface="+mn-lt"/>
              </a:rPr>
              <a:t>ntidades nacionales y Administraciones locales del Poder Popular.</a:t>
            </a:r>
            <a:endParaRPr lang="es-ES" sz="2200" dirty="0">
              <a:solidFill>
                <a:schemeClr val="bg1"/>
              </a:solidFill>
              <a:latin typeface="+mn-lt"/>
            </a:endParaRPr>
          </a:p>
        </p:txBody>
      </p:sp>
    </p:spTree>
    <p:extLst>
      <p:ext uri="{BB962C8B-B14F-4D97-AF65-F5344CB8AC3E}">
        <p14:creationId xmlns:p14="http://schemas.microsoft.com/office/powerpoint/2010/main" val="386535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595282" y="-78160"/>
            <a:ext cx="9184342" cy="1325563"/>
          </a:xfrm>
        </p:spPr>
        <p:txBody>
          <a:bodyPr/>
          <a:lstStyle/>
          <a:p>
            <a:r>
              <a:rPr lang="es-ES" b="1" dirty="0" smtClean="0">
                <a:solidFill>
                  <a:schemeClr val="bg1"/>
                </a:solidFill>
                <a:latin typeface="+mn-lt"/>
              </a:rPr>
              <a:t>6to Congreso del PCC - Año 2011</a:t>
            </a:r>
            <a:endParaRPr lang="es-ES" b="1" dirty="0">
              <a:solidFill>
                <a:schemeClr val="bg1"/>
              </a:solidFill>
              <a:latin typeface="+mn-lt"/>
            </a:endParaRPr>
          </a:p>
        </p:txBody>
      </p:sp>
      <p:sp>
        <p:nvSpPr>
          <p:cNvPr id="3" name="Marcador de contenido 2"/>
          <p:cNvSpPr>
            <a:spLocks noGrp="1"/>
          </p:cNvSpPr>
          <p:nvPr>
            <p:ph idx="1"/>
          </p:nvPr>
        </p:nvSpPr>
        <p:spPr>
          <a:xfrm>
            <a:off x="2528047" y="1529790"/>
            <a:ext cx="9184342" cy="4924799"/>
          </a:xfrm>
        </p:spPr>
        <p:txBody>
          <a:bodyPr>
            <a:normAutofit fontScale="85000" lnSpcReduction="20000"/>
          </a:bodyPr>
          <a:lstStyle/>
          <a:p>
            <a:pPr algn="just">
              <a:lnSpc>
                <a:spcPct val="110000"/>
              </a:lnSpc>
              <a:buFont typeface="Wingdings" panose="05000000000000000000" pitchFamily="2" charset="2"/>
              <a:buChar char="q"/>
            </a:pPr>
            <a:r>
              <a:rPr lang="es-ES" dirty="0" smtClean="0"/>
              <a:t> Aprobó </a:t>
            </a:r>
            <a:r>
              <a:rPr lang="es-ES" dirty="0"/>
              <a:t>los Lineamientos de la Política Económica y Social del PCC y la </a:t>
            </a:r>
            <a:r>
              <a:rPr lang="es-ES" dirty="0" smtClean="0"/>
              <a:t>Revolución.</a:t>
            </a:r>
          </a:p>
          <a:p>
            <a:pPr algn="just">
              <a:lnSpc>
                <a:spcPct val="110000"/>
              </a:lnSpc>
              <a:buFont typeface="Wingdings" panose="05000000000000000000" pitchFamily="2" charset="2"/>
              <a:buChar char="q"/>
            </a:pPr>
            <a:r>
              <a:rPr lang="es-ES" dirty="0"/>
              <a:t> </a:t>
            </a:r>
            <a:r>
              <a:rPr lang="es-ES" dirty="0" smtClean="0"/>
              <a:t>De </a:t>
            </a:r>
            <a:r>
              <a:rPr lang="es-ES" dirty="0"/>
              <a:t>la discusión </a:t>
            </a:r>
            <a:r>
              <a:rPr lang="es-ES" dirty="0" smtClean="0"/>
              <a:t>popular se </a:t>
            </a:r>
            <a:r>
              <a:rPr lang="es-ES" dirty="0"/>
              <a:t>derivó un documento original con 291 lineamientos, a los que se </a:t>
            </a:r>
            <a:r>
              <a:rPr lang="es-ES" dirty="0" smtClean="0"/>
              <a:t>agregaron </a:t>
            </a:r>
            <a:r>
              <a:rPr lang="es-ES" dirty="0"/>
              <a:t>algunos nuevos, para llevar un total de 311 al debate central del VI Congreso, </a:t>
            </a:r>
            <a:r>
              <a:rPr lang="es-ES" dirty="0" smtClean="0"/>
              <a:t>luego </a:t>
            </a:r>
            <a:r>
              <a:rPr lang="es-ES" dirty="0"/>
              <a:t>de la modificación de 86 de los lineamientos y la adición de otros dos, se aprobaron un total de </a:t>
            </a:r>
            <a:r>
              <a:rPr lang="es-ES" dirty="0" smtClean="0"/>
              <a:t>313.</a:t>
            </a:r>
            <a:endParaRPr lang="es-ES" dirty="0"/>
          </a:p>
          <a:p>
            <a:pPr algn="just">
              <a:lnSpc>
                <a:spcPct val="110000"/>
              </a:lnSpc>
              <a:buFont typeface="Wingdings" panose="05000000000000000000" pitchFamily="2" charset="2"/>
              <a:buChar char="q"/>
            </a:pPr>
            <a:r>
              <a:rPr lang="es-ES" dirty="0" smtClean="0"/>
              <a:t> Para </a:t>
            </a:r>
            <a:r>
              <a:rPr lang="es-ES" dirty="0"/>
              <a:t>el control, chequeo y cumplimiento de dicho </a:t>
            </a:r>
            <a:r>
              <a:rPr lang="es-ES" dirty="0" smtClean="0"/>
              <a:t>Programa, </a:t>
            </a:r>
            <a:r>
              <a:rPr lang="es-ES" dirty="0"/>
              <a:t>se creó con carácter permanente la Comisión de Implementación y Desarrollo de los Lineamientos (CIDL) subordinada al Buró Político (BP) del Comité Central del PCC (CC-PCC) y al Consejo de Ministros (</a:t>
            </a:r>
            <a:r>
              <a:rPr lang="es-ES" dirty="0" smtClean="0"/>
              <a:t>CM).</a:t>
            </a:r>
          </a:p>
          <a:p>
            <a:pPr algn="just">
              <a:lnSpc>
                <a:spcPct val="110000"/>
              </a:lnSpc>
              <a:buFont typeface="Wingdings" panose="05000000000000000000" pitchFamily="2" charset="2"/>
              <a:buChar char="q"/>
            </a:pPr>
            <a:r>
              <a:rPr lang="es-ES" dirty="0" smtClean="0"/>
              <a:t> Esta </a:t>
            </a:r>
            <a:r>
              <a:rPr lang="es-ES" dirty="0"/>
              <a:t>estructura está dirigida por los compañeros Marino Murillo Jorge (Jefe) y Leonardo Ramón </a:t>
            </a:r>
            <a:r>
              <a:rPr lang="es-ES" dirty="0" err="1"/>
              <a:t>Andollo</a:t>
            </a:r>
            <a:r>
              <a:rPr lang="es-ES" dirty="0"/>
              <a:t> Valdés (2do. Jefe).</a:t>
            </a:r>
          </a:p>
          <a:p>
            <a:pPr algn="just">
              <a:lnSpc>
                <a:spcPct val="110000"/>
              </a:lnSpc>
              <a:buFont typeface="Wingdings" panose="05000000000000000000" pitchFamily="2" charset="2"/>
              <a:buChar char="q"/>
            </a:pP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24593" r="50225"/>
          <a:stretch/>
        </p:blipFill>
        <p:spPr>
          <a:xfrm>
            <a:off x="0" y="1103612"/>
            <a:ext cx="2178424" cy="576728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Tree>
    <p:extLst>
      <p:ext uri="{BB962C8B-B14F-4D97-AF65-F5344CB8AC3E}">
        <p14:creationId xmlns:p14="http://schemas.microsoft.com/office/powerpoint/2010/main" val="1398624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23703" y="1901136"/>
            <a:ext cx="9256542" cy="4351338"/>
          </a:xfrm>
        </p:spPr>
        <p:txBody>
          <a:bodyPr>
            <a:normAutofit fontScale="92500" lnSpcReduction="20000"/>
          </a:bodyPr>
          <a:lstStyle/>
          <a:p>
            <a:pPr marL="0" indent="0" algn="just">
              <a:buNone/>
            </a:pPr>
            <a:r>
              <a:rPr lang="es-ES" b="1" dirty="0"/>
              <a:t>A</a:t>
            </a:r>
            <a:r>
              <a:rPr lang="es-ES" b="1" dirty="0" smtClean="0"/>
              <a:t>spectos más significativos que ratifican responsabilidades y asignan nuevas al MES y sus Universidades:</a:t>
            </a:r>
          </a:p>
          <a:p>
            <a:pPr marL="0" indent="0" algn="just">
              <a:buNone/>
            </a:pPr>
            <a:endParaRPr lang="es-ES" b="1" dirty="0" smtClean="0"/>
          </a:p>
          <a:p>
            <a:pPr lvl="0" algn="just">
              <a:buFont typeface="Wingdings" panose="05000000000000000000" pitchFamily="2" charset="2"/>
              <a:buChar char="q"/>
            </a:pPr>
            <a:r>
              <a:rPr lang="es-ES" dirty="0" smtClean="0"/>
              <a:t> La función estatal del MES de dirigir y controlar la preparación de los cuadros y sus reservas y la responsabilidad de ejercer el control metodológico a las Escuelas Ramales.</a:t>
            </a:r>
          </a:p>
          <a:p>
            <a:pPr lvl="0" algn="just">
              <a:buFont typeface="Wingdings" panose="05000000000000000000" pitchFamily="2" charset="2"/>
              <a:buChar char="q"/>
            </a:pPr>
            <a:r>
              <a:rPr lang="es-ES" dirty="0" smtClean="0"/>
              <a:t> La función rectora del Ministerio de Educación (MINED) de dirigir y controlar la política estatal única de la capacitación de los trabajadores y la atención metodológica a los centros de capacitación. </a:t>
            </a:r>
          </a:p>
          <a:p>
            <a:pPr lvl="0" algn="just">
              <a:buFont typeface="Wingdings" panose="05000000000000000000" pitchFamily="2" charset="2"/>
              <a:buChar char="q"/>
            </a:pPr>
            <a:r>
              <a:rPr lang="es-ES" dirty="0" smtClean="0"/>
              <a:t> El MES es el organismo que autoriza que un Centro de Capacitación o Escuela Ramal desarrolle superación profesional de posgrado.</a:t>
            </a: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0245" r="36234"/>
          <a:stretch/>
        </p:blipFill>
        <p:spPr>
          <a:xfrm>
            <a:off x="1" y="1102658"/>
            <a:ext cx="2030602"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419643" y="-80682"/>
            <a:ext cx="9628922" cy="1325563"/>
          </a:xfrm>
        </p:spPr>
        <p:txBody>
          <a:bodyPr>
            <a:noAutofit/>
          </a:bodyPr>
          <a:lstStyle/>
          <a:p>
            <a:pPr algn="just"/>
            <a:r>
              <a:rPr lang="es-ES" sz="2400" b="1" u="sng" dirty="0" smtClean="0">
                <a:solidFill>
                  <a:schemeClr val="bg1"/>
                </a:solidFill>
                <a:latin typeface="+mn-lt"/>
              </a:rPr>
              <a:t>POLÍTICA 2</a:t>
            </a:r>
            <a:r>
              <a:rPr lang="es-ES" sz="2000" b="1" dirty="0" smtClean="0">
                <a:solidFill>
                  <a:schemeClr val="bg1"/>
                </a:solidFill>
                <a:latin typeface="+mn-lt"/>
              </a:rPr>
              <a:t>. </a:t>
            </a:r>
            <a:r>
              <a:rPr lang="es-ES" sz="2200" b="1" dirty="0" smtClean="0">
                <a:solidFill>
                  <a:schemeClr val="bg1"/>
                </a:solidFill>
                <a:latin typeface="+mn-lt"/>
              </a:rPr>
              <a:t>Perfeccionamiento de las Escuelas </a:t>
            </a:r>
            <a:r>
              <a:rPr lang="es-ES" sz="2200" b="1" dirty="0">
                <a:solidFill>
                  <a:schemeClr val="bg1"/>
                </a:solidFill>
                <a:latin typeface="+mn-lt"/>
              </a:rPr>
              <a:t>R</a:t>
            </a:r>
            <a:r>
              <a:rPr lang="es-ES" sz="2200" b="1" dirty="0" smtClean="0">
                <a:solidFill>
                  <a:schemeClr val="bg1"/>
                </a:solidFill>
                <a:latin typeface="+mn-lt"/>
              </a:rPr>
              <a:t>amales y Centros de Capacitación subordinados a los OACE, </a:t>
            </a:r>
            <a:r>
              <a:rPr lang="es-ES" sz="2200" b="1" dirty="0">
                <a:solidFill>
                  <a:schemeClr val="bg1"/>
                </a:solidFill>
                <a:latin typeface="+mn-lt"/>
              </a:rPr>
              <a:t>E</a:t>
            </a:r>
            <a:r>
              <a:rPr lang="es-ES" sz="2200" b="1" dirty="0" smtClean="0">
                <a:solidFill>
                  <a:schemeClr val="bg1"/>
                </a:solidFill>
                <a:latin typeface="+mn-lt"/>
              </a:rPr>
              <a:t>ntidades nacionales y Administraciones locales del Poder Popular.</a:t>
            </a:r>
            <a:endParaRPr lang="es-ES" sz="2200" dirty="0">
              <a:solidFill>
                <a:schemeClr val="bg1"/>
              </a:solidFill>
              <a:latin typeface="+mn-lt"/>
            </a:endParaRPr>
          </a:p>
        </p:txBody>
      </p:sp>
    </p:spTree>
    <p:extLst>
      <p:ext uri="{BB962C8B-B14F-4D97-AF65-F5344CB8AC3E}">
        <p14:creationId xmlns:p14="http://schemas.microsoft.com/office/powerpoint/2010/main" val="3656806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9643" y="2035604"/>
            <a:ext cx="9387495" cy="4351338"/>
          </a:xfrm>
        </p:spPr>
        <p:txBody>
          <a:bodyPr>
            <a:noAutofit/>
          </a:bodyPr>
          <a:lstStyle/>
          <a:p>
            <a:pPr algn="just">
              <a:buFont typeface="Wingdings" panose="05000000000000000000" pitchFamily="2" charset="2"/>
              <a:buChar char="q"/>
            </a:pPr>
            <a:r>
              <a:rPr lang="es-ES" sz="2400" dirty="0" smtClean="0"/>
              <a:t> Se establece que las Empresas que comercializan actividades de posgrado no podrán iniciar nuevas ediciones. En lo adelante </a:t>
            </a:r>
            <a:r>
              <a:rPr lang="es-ES" sz="2400" b="1" dirty="0" smtClean="0"/>
              <a:t>no se podrá comercializar el posgrado</a:t>
            </a:r>
            <a:r>
              <a:rPr lang="es-ES" sz="2400" dirty="0" smtClean="0"/>
              <a:t>.</a:t>
            </a:r>
          </a:p>
          <a:p>
            <a:pPr algn="just">
              <a:buFont typeface="Wingdings" panose="05000000000000000000" pitchFamily="2" charset="2"/>
              <a:buChar char="q"/>
            </a:pPr>
            <a:endParaRPr lang="es-ES" sz="2400" dirty="0" smtClean="0"/>
          </a:p>
          <a:p>
            <a:pPr lvl="0" algn="just">
              <a:buFont typeface="Wingdings" panose="05000000000000000000" pitchFamily="2" charset="2"/>
              <a:buChar char="q"/>
            </a:pPr>
            <a:r>
              <a:rPr lang="es-ES" sz="2400" dirty="0" smtClean="0"/>
              <a:t> Los Centros de Capacitación no son empresas, se crean con el objetivo de satisfacer las necesidades de la organización que permitan cumplir la misión, acorde con la estrategia de desarrollo de su organismo en aquellas actividades que no puedan efectuarse en el Sistema Nacional de Educación. Por ello, los centros de capacitación se sostienen con los aportes de los sistemas empresariales a los que se subordinan. La </a:t>
            </a:r>
            <a:r>
              <a:rPr lang="es-ES" sz="2400" b="1" dirty="0" smtClean="0"/>
              <a:t>capacitación abarca a los actores de todas las formas de gestión</a:t>
            </a:r>
            <a:r>
              <a:rPr lang="es-ES" sz="2400" dirty="0" smtClean="0"/>
              <a:t>.</a:t>
            </a:r>
            <a:endParaRPr lang="es-ES" sz="2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0245" r="36234"/>
          <a:stretch/>
        </p:blipFill>
        <p:spPr>
          <a:xfrm>
            <a:off x="1" y="1102658"/>
            <a:ext cx="2030602"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419643" y="-80682"/>
            <a:ext cx="9628922" cy="1325563"/>
          </a:xfrm>
        </p:spPr>
        <p:txBody>
          <a:bodyPr>
            <a:noAutofit/>
          </a:bodyPr>
          <a:lstStyle/>
          <a:p>
            <a:pPr algn="just"/>
            <a:r>
              <a:rPr lang="es-ES" sz="2400" b="1" u="sng" dirty="0" smtClean="0">
                <a:solidFill>
                  <a:schemeClr val="bg1"/>
                </a:solidFill>
                <a:latin typeface="+mn-lt"/>
              </a:rPr>
              <a:t>POLÍTICA 2</a:t>
            </a:r>
            <a:r>
              <a:rPr lang="es-ES" sz="2400" b="1" dirty="0" smtClean="0">
                <a:solidFill>
                  <a:schemeClr val="bg1"/>
                </a:solidFill>
                <a:latin typeface="+mn-lt"/>
              </a:rPr>
              <a:t>. </a:t>
            </a:r>
            <a:r>
              <a:rPr lang="es-ES" sz="2200" b="1" dirty="0" smtClean="0">
                <a:solidFill>
                  <a:schemeClr val="bg1"/>
                </a:solidFill>
                <a:latin typeface="+mn-lt"/>
              </a:rPr>
              <a:t>Perfeccionamiento de las Escuelas </a:t>
            </a:r>
            <a:r>
              <a:rPr lang="es-ES" sz="2200" b="1" dirty="0">
                <a:solidFill>
                  <a:schemeClr val="bg1"/>
                </a:solidFill>
                <a:latin typeface="+mn-lt"/>
              </a:rPr>
              <a:t>R</a:t>
            </a:r>
            <a:r>
              <a:rPr lang="es-ES" sz="2200" b="1" dirty="0" smtClean="0">
                <a:solidFill>
                  <a:schemeClr val="bg1"/>
                </a:solidFill>
                <a:latin typeface="+mn-lt"/>
              </a:rPr>
              <a:t>amales y Centros de Capacitación subordinados a los OACE, Entidades nacionales y Administraciones locales del Poder Popular.</a:t>
            </a:r>
            <a:endParaRPr lang="es-ES" sz="2200" dirty="0">
              <a:solidFill>
                <a:schemeClr val="bg1"/>
              </a:solidFill>
              <a:latin typeface="+mn-lt"/>
            </a:endParaRPr>
          </a:p>
        </p:txBody>
      </p:sp>
    </p:spTree>
    <p:extLst>
      <p:ext uri="{BB962C8B-B14F-4D97-AF65-F5344CB8AC3E}">
        <p14:creationId xmlns:p14="http://schemas.microsoft.com/office/powerpoint/2010/main" val="858704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82791" y="1825625"/>
            <a:ext cx="8979326" cy="4351338"/>
          </a:xfrm>
        </p:spPr>
        <p:txBody>
          <a:bodyPr>
            <a:normAutofit lnSpcReduction="10000"/>
          </a:bodyPr>
          <a:lstStyle/>
          <a:p>
            <a:pPr marL="0" indent="0" algn="just">
              <a:buNone/>
            </a:pPr>
            <a:r>
              <a:rPr lang="es-ES" b="1" dirty="0" smtClean="0"/>
              <a:t>APROBADA</a:t>
            </a:r>
            <a:r>
              <a:rPr lang="es-ES" dirty="0"/>
              <a:t>: </a:t>
            </a:r>
            <a:r>
              <a:rPr lang="es-ES" dirty="0" smtClean="0"/>
              <a:t>En el año 2014, por Acuerdo del CECM.</a:t>
            </a:r>
            <a:endParaRPr lang="es-ES" dirty="0"/>
          </a:p>
          <a:p>
            <a:pPr marL="0" indent="0" algn="just">
              <a:buNone/>
            </a:pPr>
            <a:endParaRPr lang="es-ES" b="1" dirty="0" smtClean="0"/>
          </a:p>
          <a:p>
            <a:pPr marL="0" indent="0" algn="just">
              <a:buNone/>
            </a:pPr>
            <a:r>
              <a:rPr lang="es-ES" b="1" dirty="0" smtClean="0"/>
              <a:t>ESTADO </a:t>
            </a:r>
            <a:r>
              <a:rPr lang="es-ES" b="1" dirty="0"/>
              <a:t>ACTUAL: </a:t>
            </a:r>
            <a:r>
              <a:rPr lang="es-ES" dirty="0"/>
              <a:t>Aparece </a:t>
            </a:r>
            <a:r>
              <a:rPr lang="es-ES" dirty="0" smtClean="0"/>
              <a:t>reflejada en </a:t>
            </a:r>
            <a:r>
              <a:rPr lang="es-ES" dirty="0"/>
              <a:t>el documento de las Políticas para el perfeccionamiento de la Educación Superior. En el documento Base sobre los Planes de Estudio </a:t>
            </a:r>
            <a:r>
              <a:rPr lang="es-ES" dirty="0" smtClean="0"/>
              <a:t>“E”, se recoge como un requisito </a:t>
            </a:r>
            <a:r>
              <a:rPr lang="es-ES" dirty="0"/>
              <a:t>de graduación. </a:t>
            </a:r>
            <a:endParaRPr lang="es-ES" dirty="0" smtClean="0"/>
          </a:p>
          <a:p>
            <a:pPr marL="0" indent="0" algn="just">
              <a:buNone/>
            </a:pPr>
            <a:endParaRPr lang="es-ES" dirty="0"/>
          </a:p>
          <a:p>
            <a:pPr marL="0" indent="0" algn="just">
              <a:buNone/>
            </a:pPr>
            <a:r>
              <a:rPr lang="es-ES" b="1" dirty="0" smtClean="0"/>
              <a:t>NORMAS JURÍDICAS</a:t>
            </a:r>
            <a:r>
              <a:rPr lang="es-ES" dirty="0" smtClean="0"/>
              <a:t>: Carta Circular No. 3 del 2018, </a:t>
            </a:r>
            <a:r>
              <a:rPr lang="es-ES" dirty="0"/>
              <a:t>d</a:t>
            </a:r>
            <a:r>
              <a:rPr lang="es-ES" dirty="0" smtClean="0"/>
              <a:t>el Ministro del MES,  sobre la enseñanza del idioma Inglés en la Educación superior cubana.</a:t>
            </a:r>
          </a:p>
          <a:p>
            <a:pPr algn="just"/>
            <a:endParaRPr lang="es-ES"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8354" r="35404"/>
          <a:stretch/>
        </p:blipFill>
        <p:spPr>
          <a:xfrm>
            <a:off x="0" y="1102658"/>
            <a:ext cx="2278525" cy="5755341"/>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82790" y="-43516"/>
            <a:ext cx="9271645" cy="1325563"/>
          </a:xfrm>
        </p:spPr>
        <p:txBody>
          <a:bodyPr>
            <a:noAutofit/>
          </a:bodyPr>
          <a:lstStyle/>
          <a:p>
            <a:pPr algn="just"/>
            <a:r>
              <a:rPr lang="es-ES" sz="2400" b="1" u="sng" dirty="0" smtClean="0">
                <a:solidFill>
                  <a:schemeClr val="bg1"/>
                </a:solidFill>
                <a:latin typeface="+mn-lt"/>
              </a:rPr>
              <a:t>POLÍTICA 3.</a:t>
            </a:r>
            <a:r>
              <a:rPr lang="es-ES" sz="2400" b="1" dirty="0" smtClean="0">
                <a:solidFill>
                  <a:schemeClr val="bg1"/>
                </a:solidFill>
                <a:latin typeface="+mn-lt"/>
              </a:rPr>
              <a:t> Perfeccionamiento de la enseñanza del idioma Inglés en las Universidades cubanas.</a:t>
            </a:r>
            <a:endParaRPr lang="es-ES" sz="2400" dirty="0">
              <a:solidFill>
                <a:schemeClr val="bg1"/>
              </a:solidFill>
              <a:latin typeface="+mn-lt"/>
            </a:endParaRPr>
          </a:p>
        </p:txBody>
      </p:sp>
    </p:spTree>
    <p:extLst>
      <p:ext uri="{BB962C8B-B14F-4D97-AF65-F5344CB8AC3E}">
        <p14:creationId xmlns:p14="http://schemas.microsoft.com/office/powerpoint/2010/main" val="3647458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82790" y="-43516"/>
            <a:ext cx="9271645" cy="1325563"/>
          </a:xfrm>
        </p:spPr>
        <p:txBody>
          <a:bodyPr>
            <a:noAutofit/>
          </a:bodyPr>
          <a:lstStyle/>
          <a:p>
            <a:pPr algn="just"/>
            <a:r>
              <a:rPr lang="es-ES" sz="2400" b="1" u="sng" dirty="0" smtClean="0">
                <a:solidFill>
                  <a:schemeClr val="bg1"/>
                </a:solidFill>
                <a:latin typeface="+mn-lt"/>
              </a:rPr>
              <a:t>POLÍTICA 3.</a:t>
            </a:r>
            <a:r>
              <a:rPr lang="es-ES" sz="2400" b="1" dirty="0" smtClean="0">
                <a:solidFill>
                  <a:schemeClr val="bg1"/>
                </a:solidFill>
                <a:latin typeface="+mn-lt"/>
              </a:rPr>
              <a:t> Perfeccionamiento de la enseñanza del idioma Inglés en las Universidades cubanas.</a:t>
            </a:r>
            <a:endParaRPr lang="es-ES" sz="2400" dirty="0">
              <a:solidFill>
                <a:schemeClr val="bg1"/>
              </a:solidFill>
              <a:latin typeface="+mn-l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235" y="2085786"/>
            <a:ext cx="3886200" cy="2590800"/>
          </a:xfrm>
          <a:prstGeom prst="rect">
            <a:avLst/>
          </a:prstGeom>
        </p:spPr>
      </p:pic>
      <p:sp>
        <p:nvSpPr>
          <p:cNvPr id="10" name="CuadroTexto 9"/>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477" y="2087779"/>
            <a:ext cx="3878363" cy="2588807"/>
          </a:xfrm>
          <a:prstGeom prst="rect">
            <a:avLst/>
          </a:prstGeom>
        </p:spPr>
      </p:pic>
      <p:sp>
        <p:nvSpPr>
          <p:cNvPr id="12" name="CuadroTexto 11"/>
          <p:cNvSpPr txBox="1"/>
          <p:nvPr/>
        </p:nvSpPr>
        <p:spPr>
          <a:xfrm>
            <a:off x="91304" y="5017746"/>
            <a:ext cx="11863131" cy="1569660"/>
          </a:xfrm>
          <a:prstGeom prst="rect">
            <a:avLst/>
          </a:prstGeom>
          <a:noFill/>
        </p:spPr>
        <p:txBody>
          <a:bodyPr wrap="square" rtlCol="0">
            <a:spAutoFit/>
          </a:bodyPr>
          <a:lstStyle/>
          <a:p>
            <a:pPr algn="just"/>
            <a:r>
              <a:rPr lang="es-MX" sz="2400" dirty="0" smtClean="0"/>
              <a:t>Se desarrolla en 43 carreras de la modalidad presencial y 1 en la modalidad semipresencial. Participan 2680 </a:t>
            </a:r>
            <a:r>
              <a:rPr lang="es-MX" sz="2400" dirty="0"/>
              <a:t>e</a:t>
            </a:r>
            <a:r>
              <a:rPr lang="es-MX" sz="2400" dirty="0" smtClean="0"/>
              <a:t>studiantes (2477 del Curso Diurno (CD) y 203 del Curso por Encuentro (CPE)). Se han certificado hasta febrero de 2019, con el cumplimiento del requisito de graduación 757 estudiantes (638 del CD y 119 del CPE).</a:t>
            </a:r>
            <a:endParaRPr lang="es-MX" sz="2400" dirty="0"/>
          </a:p>
        </p:txBody>
      </p:sp>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850" y="2084790"/>
            <a:ext cx="3887694" cy="2591796"/>
          </a:xfrm>
          <a:prstGeom prst="rect">
            <a:avLst/>
          </a:prstGeom>
        </p:spPr>
      </p:pic>
    </p:spTree>
    <p:extLst>
      <p:ext uri="{BB962C8B-B14F-4D97-AF65-F5344CB8AC3E}">
        <p14:creationId xmlns:p14="http://schemas.microsoft.com/office/powerpoint/2010/main" val="3039101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16787" y="1825625"/>
            <a:ext cx="8797841" cy="4351338"/>
          </a:xfrm>
        </p:spPr>
        <p:txBody>
          <a:bodyPr>
            <a:normAutofit lnSpcReduction="10000"/>
          </a:bodyPr>
          <a:lstStyle/>
          <a:p>
            <a:pPr marL="0" indent="0" algn="just">
              <a:buNone/>
            </a:pPr>
            <a:r>
              <a:rPr lang="es-ES" b="1" dirty="0" smtClean="0">
                <a:effectLst/>
              </a:rPr>
              <a:t>APROBADA</a:t>
            </a:r>
            <a:r>
              <a:rPr lang="es-ES" dirty="0" smtClean="0">
                <a:effectLst/>
              </a:rPr>
              <a:t>: </a:t>
            </a:r>
            <a:r>
              <a:rPr lang="es-ES" dirty="0"/>
              <a:t>F</a:t>
            </a:r>
            <a:r>
              <a:rPr lang="es-ES" dirty="0" smtClean="0">
                <a:effectLst/>
              </a:rPr>
              <a:t>ebrero de 2018, por Acuerdo </a:t>
            </a:r>
            <a:r>
              <a:rPr lang="es-ES" dirty="0"/>
              <a:t>d</a:t>
            </a:r>
            <a:r>
              <a:rPr lang="es-ES" dirty="0" smtClean="0">
                <a:effectLst/>
              </a:rPr>
              <a:t>el CECM.</a:t>
            </a:r>
          </a:p>
          <a:p>
            <a:pPr marL="0" indent="0" algn="just">
              <a:buNone/>
            </a:pPr>
            <a:endParaRPr lang="es-ES" dirty="0" smtClean="0">
              <a:effectLst/>
            </a:endParaRPr>
          </a:p>
          <a:p>
            <a:pPr marL="0" indent="0" algn="just">
              <a:buNone/>
            </a:pPr>
            <a:r>
              <a:rPr lang="es-ES" b="1" dirty="0" smtClean="0"/>
              <a:t>ESTADO </a:t>
            </a:r>
            <a:r>
              <a:rPr lang="es-ES" b="1" dirty="0"/>
              <a:t>ACTUAL</a:t>
            </a:r>
            <a:r>
              <a:rPr lang="es-ES" dirty="0"/>
              <a:t>: </a:t>
            </a:r>
            <a:r>
              <a:rPr lang="es-ES" dirty="0" smtClean="0"/>
              <a:t>Proceso de implementación paulatina en todo el país, se concilian de forma integral las demandas de formación realizadas por los OACE y la defensa pública de los Planes de Estudios correspondientes.</a:t>
            </a:r>
          </a:p>
          <a:p>
            <a:pPr marL="0" indent="0" algn="just">
              <a:buNone/>
            </a:pPr>
            <a:endParaRPr lang="es-ES" dirty="0" smtClean="0"/>
          </a:p>
          <a:p>
            <a:pPr marL="0" indent="0" algn="just">
              <a:buNone/>
            </a:pPr>
            <a:r>
              <a:rPr lang="es-ES" b="1" dirty="0" smtClean="0"/>
              <a:t>NOMAS JURÍDICAS</a:t>
            </a:r>
            <a:r>
              <a:rPr lang="es-ES" dirty="0" smtClean="0"/>
              <a:t>: Aprobado y puesto en vigor el Decreto- </a:t>
            </a:r>
            <a:r>
              <a:rPr lang="es-ES" dirty="0"/>
              <a:t>Ley d</a:t>
            </a:r>
            <a:r>
              <a:rPr lang="es-ES" dirty="0" smtClean="0"/>
              <a:t>el CE y las Resoluciones de los Ministros del MES y el MTSS al respecto.</a:t>
            </a:r>
            <a:endParaRPr lang="es-ES" dirty="0"/>
          </a:p>
          <a:p>
            <a:pPr algn="just"/>
            <a:endParaRPr lang="es-E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57537" r="16275"/>
          <a:stretch/>
        </p:blipFill>
        <p:spPr>
          <a:xfrm>
            <a:off x="0" y="0"/>
            <a:ext cx="2694061" cy="6858000"/>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3016788" y="-41274"/>
            <a:ext cx="9085564" cy="1325563"/>
          </a:xfrm>
        </p:spPr>
        <p:txBody>
          <a:bodyPr>
            <a:normAutofit/>
          </a:bodyPr>
          <a:lstStyle/>
          <a:p>
            <a:r>
              <a:rPr lang="es-ES" sz="2400" b="1" u="sng" dirty="0" smtClean="0">
                <a:solidFill>
                  <a:schemeClr val="bg1"/>
                </a:solidFill>
                <a:latin typeface="+mn-lt"/>
              </a:rPr>
              <a:t>POLÍTICA 4.</a:t>
            </a:r>
            <a:r>
              <a:rPr lang="es-ES" sz="2400" b="1" dirty="0" smtClean="0">
                <a:solidFill>
                  <a:schemeClr val="bg1"/>
                </a:solidFill>
                <a:latin typeface="+mn-lt"/>
              </a:rPr>
              <a:t>  Nivel de Educación Superior de Ciclo Corto – ESCC.</a:t>
            </a:r>
            <a:endParaRPr lang="es-ES" sz="2400" dirty="0">
              <a:solidFill>
                <a:schemeClr val="bg1"/>
              </a:solidFill>
              <a:latin typeface="+mn-lt"/>
            </a:endParaRPr>
          </a:p>
        </p:txBody>
      </p:sp>
    </p:spTree>
    <p:extLst>
      <p:ext uri="{BB962C8B-B14F-4D97-AF65-F5344CB8AC3E}">
        <p14:creationId xmlns:p14="http://schemas.microsoft.com/office/powerpoint/2010/main" val="571060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3016788" y="-41274"/>
            <a:ext cx="9085564" cy="1325563"/>
          </a:xfrm>
        </p:spPr>
        <p:txBody>
          <a:bodyPr>
            <a:normAutofit/>
          </a:bodyPr>
          <a:lstStyle/>
          <a:p>
            <a:r>
              <a:rPr lang="es-ES" sz="2400" b="1" u="sng" dirty="0" smtClean="0">
                <a:solidFill>
                  <a:schemeClr val="bg1"/>
                </a:solidFill>
                <a:latin typeface="+mn-lt"/>
              </a:rPr>
              <a:t>POLÍTICA 4.</a:t>
            </a:r>
            <a:r>
              <a:rPr lang="es-ES" sz="2400" b="1" dirty="0" smtClean="0">
                <a:solidFill>
                  <a:schemeClr val="bg1"/>
                </a:solidFill>
                <a:latin typeface="+mn-lt"/>
              </a:rPr>
              <a:t>  Nivel de Educación Superior de Ciclo Corto – ESCC.</a:t>
            </a:r>
            <a:endParaRPr lang="es-ES" sz="2400" dirty="0">
              <a:solidFill>
                <a:schemeClr val="bg1"/>
              </a:solidFill>
              <a:latin typeface="+mn-lt"/>
            </a:endParaRPr>
          </a:p>
        </p:txBody>
      </p:sp>
      <p:sp>
        <p:nvSpPr>
          <p:cNvPr id="8" name="CuadroTexto 7"/>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graphicFrame>
        <p:nvGraphicFramePr>
          <p:cNvPr id="14" name="Gráfico 13"/>
          <p:cNvGraphicFramePr/>
          <p:nvPr>
            <p:extLst>
              <p:ext uri="{D42A27DB-BD31-4B8C-83A1-F6EECF244321}">
                <p14:modId xmlns:p14="http://schemas.microsoft.com/office/powerpoint/2010/main" val="3668917747"/>
              </p:ext>
            </p:extLst>
          </p:nvPr>
        </p:nvGraphicFramePr>
        <p:xfrm>
          <a:off x="0" y="1759571"/>
          <a:ext cx="6856507" cy="4571005"/>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de flecha 15"/>
          <p:cNvCxnSpPr/>
          <p:nvPr/>
        </p:nvCxnSpPr>
        <p:spPr>
          <a:xfrm>
            <a:off x="5916706" y="2581836"/>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7" name="Conector recto de flecha 16"/>
          <p:cNvCxnSpPr/>
          <p:nvPr/>
        </p:nvCxnSpPr>
        <p:spPr>
          <a:xfrm>
            <a:off x="5921189" y="2882153"/>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8" name="Conector recto de flecha 17"/>
          <p:cNvCxnSpPr/>
          <p:nvPr/>
        </p:nvCxnSpPr>
        <p:spPr>
          <a:xfrm>
            <a:off x="5921189" y="3164540"/>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9" name="Conector recto de flecha 18"/>
          <p:cNvCxnSpPr/>
          <p:nvPr/>
        </p:nvCxnSpPr>
        <p:spPr>
          <a:xfrm>
            <a:off x="5925672" y="3464857"/>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0" name="Conector recto de flecha 19"/>
          <p:cNvCxnSpPr/>
          <p:nvPr/>
        </p:nvCxnSpPr>
        <p:spPr>
          <a:xfrm>
            <a:off x="5921189" y="3756208"/>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Conector recto de flecha 20"/>
          <p:cNvCxnSpPr/>
          <p:nvPr/>
        </p:nvCxnSpPr>
        <p:spPr>
          <a:xfrm>
            <a:off x="5925672" y="4056525"/>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p:cNvCxnSpPr/>
          <p:nvPr/>
        </p:nvCxnSpPr>
        <p:spPr>
          <a:xfrm>
            <a:off x="5925672" y="4338912"/>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p:cNvCxnSpPr/>
          <p:nvPr/>
        </p:nvCxnSpPr>
        <p:spPr>
          <a:xfrm>
            <a:off x="5930155" y="4639229"/>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4" name="Conector recto de flecha 23"/>
          <p:cNvCxnSpPr/>
          <p:nvPr/>
        </p:nvCxnSpPr>
        <p:spPr>
          <a:xfrm>
            <a:off x="5934638" y="4912652"/>
            <a:ext cx="133125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5" name="CuadroTexto 24"/>
          <p:cNvSpPr txBox="1"/>
          <p:nvPr/>
        </p:nvSpPr>
        <p:spPr>
          <a:xfrm>
            <a:off x="7368988" y="2380945"/>
            <a:ext cx="1045671" cy="369332"/>
          </a:xfrm>
          <a:prstGeom prst="rect">
            <a:avLst/>
          </a:prstGeom>
          <a:noFill/>
        </p:spPr>
        <p:txBody>
          <a:bodyPr wrap="none" rtlCol="0">
            <a:spAutoFit/>
          </a:bodyPr>
          <a:lstStyle/>
          <a:p>
            <a:r>
              <a:rPr lang="es-MX" b="1" dirty="0" smtClean="0"/>
              <a:t>ADUANA</a:t>
            </a:r>
            <a:endParaRPr lang="es-MX" b="1" dirty="0"/>
          </a:p>
        </p:txBody>
      </p:sp>
      <p:sp>
        <p:nvSpPr>
          <p:cNvPr id="26" name="CuadroTexto 25"/>
          <p:cNvSpPr txBox="1"/>
          <p:nvPr/>
        </p:nvSpPr>
        <p:spPr>
          <a:xfrm>
            <a:off x="7360024" y="2667815"/>
            <a:ext cx="2563074" cy="369332"/>
          </a:xfrm>
          <a:prstGeom prst="rect">
            <a:avLst/>
          </a:prstGeom>
          <a:noFill/>
        </p:spPr>
        <p:txBody>
          <a:bodyPr wrap="none" rtlCol="0">
            <a:spAutoFit/>
          </a:bodyPr>
          <a:lstStyle/>
          <a:p>
            <a:r>
              <a:rPr lang="es-MX" b="1" dirty="0" smtClean="0"/>
              <a:t>PROFESOR MATEMÁTICA</a:t>
            </a:r>
            <a:endParaRPr lang="es-MX" b="1" dirty="0"/>
          </a:p>
        </p:txBody>
      </p:sp>
      <p:sp>
        <p:nvSpPr>
          <p:cNvPr id="27" name="CuadroTexto 26"/>
          <p:cNvSpPr txBox="1"/>
          <p:nvPr/>
        </p:nvSpPr>
        <p:spPr>
          <a:xfrm>
            <a:off x="7368988" y="2954685"/>
            <a:ext cx="1852110" cy="369332"/>
          </a:xfrm>
          <a:prstGeom prst="rect">
            <a:avLst/>
          </a:prstGeom>
          <a:noFill/>
        </p:spPr>
        <p:txBody>
          <a:bodyPr wrap="none" rtlCol="0">
            <a:spAutoFit/>
          </a:bodyPr>
          <a:lstStyle/>
          <a:p>
            <a:r>
              <a:rPr lang="es-MX" b="1" dirty="0" smtClean="0"/>
              <a:t>PROFESOR FÍSICA</a:t>
            </a:r>
            <a:endParaRPr lang="es-MX" b="1" dirty="0"/>
          </a:p>
        </p:txBody>
      </p:sp>
      <p:sp>
        <p:nvSpPr>
          <p:cNvPr id="28" name="CuadroTexto 27"/>
          <p:cNvSpPr txBox="1"/>
          <p:nvPr/>
        </p:nvSpPr>
        <p:spPr>
          <a:xfrm>
            <a:off x="7360024" y="3253297"/>
            <a:ext cx="2197525" cy="369332"/>
          </a:xfrm>
          <a:prstGeom prst="rect">
            <a:avLst/>
          </a:prstGeom>
          <a:noFill/>
        </p:spPr>
        <p:txBody>
          <a:bodyPr wrap="none" rtlCol="0">
            <a:spAutoFit/>
          </a:bodyPr>
          <a:lstStyle/>
          <a:p>
            <a:r>
              <a:rPr lang="es-MX" b="1" dirty="0" smtClean="0"/>
              <a:t>PROFESOR BIOLOGÍA</a:t>
            </a:r>
            <a:endParaRPr lang="es-MX" b="1" dirty="0"/>
          </a:p>
        </p:txBody>
      </p:sp>
      <p:sp>
        <p:nvSpPr>
          <p:cNvPr id="29" name="CuadroTexto 28"/>
          <p:cNvSpPr txBox="1"/>
          <p:nvPr/>
        </p:nvSpPr>
        <p:spPr>
          <a:xfrm>
            <a:off x="7368988" y="3562612"/>
            <a:ext cx="2388346" cy="369332"/>
          </a:xfrm>
          <a:prstGeom prst="rect">
            <a:avLst/>
          </a:prstGeom>
          <a:noFill/>
        </p:spPr>
        <p:txBody>
          <a:bodyPr wrap="none" rtlCol="0">
            <a:spAutoFit/>
          </a:bodyPr>
          <a:lstStyle/>
          <a:p>
            <a:r>
              <a:rPr lang="es-MX" b="1" dirty="0" smtClean="0"/>
              <a:t>PROFESOR GEOGRAFÍA</a:t>
            </a:r>
            <a:endParaRPr lang="es-MX" b="1" dirty="0"/>
          </a:p>
        </p:txBody>
      </p:sp>
      <p:sp>
        <p:nvSpPr>
          <p:cNvPr id="30" name="CuadroTexto 29"/>
          <p:cNvSpPr txBox="1"/>
          <p:nvPr/>
        </p:nvSpPr>
        <p:spPr>
          <a:xfrm>
            <a:off x="7360024" y="3849482"/>
            <a:ext cx="2148665" cy="369332"/>
          </a:xfrm>
          <a:prstGeom prst="rect">
            <a:avLst/>
          </a:prstGeom>
          <a:noFill/>
        </p:spPr>
        <p:txBody>
          <a:bodyPr wrap="none" rtlCol="0">
            <a:spAutoFit/>
          </a:bodyPr>
          <a:lstStyle/>
          <a:p>
            <a:r>
              <a:rPr lang="es-MX" b="1" dirty="0" smtClean="0"/>
              <a:t>PROFESOR QUÍMICA</a:t>
            </a:r>
            <a:endParaRPr lang="es-MX" b="1" dirty="0"/>
          </a:p>
        </p:txBody>
      </p:sp>
      <p:sp>
        <p:nvSpPr>
          <p:cNvPr id="31" name="CuadroTexto 30"/>
          <p:cNvSpPr txBox="1"/>
          <p:nvPr/>
        </p:nvSpPr>
        <p:spPr>
          <a:xfrm>
            <a:off x="7360024" y="4145864"/>
            <a:ext cx="3525004" cy="369332"/>
          </a:xfrm>
          <a:prstGeom prst="rect">
            <a:avLst/>
          </a:prstGeom>
          <a:noFill/>
        </p:spPr>
        <p:txBody>
          <a:bodyPr wrap="none" rtlCol="0">
            <a:spAutoFit/>
          </a:bodyPr>
          <a:lstStyle/>
          <a:p>
            <a:r>
              <a:rPr lang="es-MX" b="1" dirty="0" smtClean="0"/>
              <a:t>PROFESOR ESPAÑOL - LITERATURA </a:t>
            </a:r>
            <a:endParaRPr lang="es-MX" b="1" dirty="0"/>
          </a:p>
        </p:txBody>
      </p:sp>
      <p:sp>
        <p:nvSpPr>
          <p:cNvPr id="32" name="CuadroTexto 31"/>
          <p:cNvSpPr txBox="1"/>
          <p:nvPr/>
        </p:nvSpPr>
        <p:spPr>
          <a:xfrm>
            <a:off x="7360024" y="4434439"/>
            <a:ext cx="3028265" cy="369332"/>
          </a:xfrm>
          <a:prstGeom prst="rect">
            <a:avLst/>
          </a:prstGeom>
          <a:noFill/>
        </p:spPr>
        <p:txBody>
          <a:bodyPr wrap="none" rtlCol="0">
            <a:spAutoFit/>
          </a:bodyPr>
          <a:lstStyle/>
          <a:p>
            <a:r>
              <a:rPr lang="es-MX" b="1" dirty="0" smtClean="0"/>
              <a:t>PROFESOR HISTORIA Y CÍVICA</a:t>
            </a:r>
            <a:endParaRPr lang="es-MX" b="1" dirty="0"/>
          </a:p>
        </p:txBody>
      </p:sp>
      <p:sp>
        <p:nvSpPr>
          <p:cNvPr id="33" name="CuadroTexto 32"/>
          <p:cNvSpPr txBox="1"/>
          <p:nvPr/>
        </p:nvSpPr>
        <p:spPr>
          <a:xfrm>
            <a:off x="7347514" y="4701092"/>
            <a:ext cx="3354636" cy="369332"/>
          </a:xfrm>
          <a:prstGeom prst="rect">
            <a:avLst/>
          </a:prstGeom>
          <a:noFill/>
        </p:spPr>
        <p:txBody>
          <a:bodyPr wrap="none" rtlCol="0">
            <a:spAutoFit/>
          </a:bodyPr>
          <a:lstStyle/>
          <a:p>
            <a:r>
              <a:rPr lang="es-MX" b="1" dirty="0" smtClean="0"/>
              <a:t>PROFESOR EDUCACIÓN LABORAL</a:t>
            </a:r>
            <a:endParaRPr lang="es-MX" b="1" dirty="0"/>
          </a:p>
        </p:txBody>
      </p:sp>
      <p:sp>
        <p:nvSpPr>
          <p:cNvPr id="34" name="CuadroTexto 33"/>
          <p:cNvSpPr txBox="1"/>
          <p:nvPr/>
        </p:nvSpPr>
        <p:spPr>
          <a:xfrm>
            <a:off x="8871784" y="6020332"/>
            <a:ext cx="3033010" cy="584775"/>
          </a:xfrm>
          <a:prstGeom prst="rect">
            <a:avLst/>
          </a:prstGeom>
          <a:noFill/>
        </p:spPr>
        <p:txBody>
          <a:bodyPr wrap="none" rtlCol="0">
            <a:spAutoFit/>
          </a:bodyPr>
          <a:lstStyle/>
          <a:p>
            <a:r>
              <a:rPr lang="es-MX" sz="3200" b="1" dirty="0" smtClean="0"/>
              <a:t>Curso 2019-2020</a:t>
            </a:r>
            <a:endParaRPr lang="es-MX" sz="3200" b="1" dirty="0"/>
          </a:p>
        </p:txBody>
      </p:sp>
    </p:spTree>
    <p:extLst>
      <p:ext uri="{BB962C8B-B14F-4D97-AF65-F5344CB8AC3E}">
        <p14:creationId xmlns:p14="http://schemas.microsoft.com/office/powerpoint/2010/main" val="2597557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0093" y="1986988"/>
            <a:ext cx="9022977" cy="4351338"/>
          </a:xfrm>
        </p:spPr>
        <p:txBody>
          <a:bodyPr>
            <a:normAutofit fontScale="92500" lnSpcReduction="10000"/>
          </a:bodyPr>
          <a:lstStyle/>
          <a:p>
            <a:pPr marL="0" indent="0" algn="just">
              <a:buNone/>
            </a:pPr>
            <a:r>
              <a:rPr lang="es-ES" b="1" dirty="0" smtClean="0"/>
              <a:t>APROBADA</a:t>
            </a:r>
            <a:r>
              <a:rPr lang="es-ES" dirty="0"/>
              <a:t>:  </a:t>
            </a:r>
            <a:r>
              <a:rPr lang="es-ES" dirty="0" smtClean="0"/>
              <a:t>Julio </a:t>
            </a:r>
            <a:r>
              <a:rPr lang="es-ES" dirty="0"/>
              <a:t>del </a:t>
            </a:r>
            <a:r>
              <a:rPr lang="es-ES" dirty="0" smtClean="0"/>
              <a:t>2018, </a:t>
            </a:r>
            <a:r>
              <a:rPr lang="es-ES" dirty="0"/>
              <a:t>por Acuerdo del CM</a:t>
            </a:r>
            <a:r>
              <a:rPr lang="es-ES" dirty="0" smtClean="0"/>
              <a:t>.</a:t>
            </a:r>
          </a:p>
          <a:p>
            <a:pPr marL="0" indent="0" algn="just">
              <a:buNone/>
            </a:pPr>
            <a:endParaRPr lang="es-ES" dirty="0"/>
          </a:p>
          <a:p>
            <a:pPr marL="0" indent="0" algn="just">
              <a:buNone/>
            </a:pPr>
            <a:r>
              <a:rPr lang="es-ES" b="1" dirty="0" smtClean="0"/>
              <a:t>ESTADO ACTUAL</a:t>
            </a:r>
            <a:r>
              <a:rPr lang="es-ES" dirty="0" smtClean="0"/>
              <a:t>: Fueron aprobadas parte de las normas jurídicas en la presente semana y en el próximo mes de Abril se deberán emitir las restantes, para una vez publicadas en la Gaceta Oficial, comenzar el proceso de capacitación a todos los niveles y posterior implementación.</a:t>
            </a:r>
          </a:p>
          <a:p>
            <a:pPr algn="just"/>
            <a:endParaRPr lang="es-ES" dirty="0"/>
          </a:p>
          <a:p>
            <a:pPr marL="0" indent="0" algn="just">
              <a:buNone/>
            </a:pPr>
            <a:r>
              <a:rPr lang="es-ES" b="1" dirty="0" smtClean="0"/>
              <a:t>NORMAS JURÍDICAS: </a:t>
            </a:r>
            <a:r>
              <a:rPr lang="es-ES" dirty="0" smtClean="0"/>
              <a:t>Además de los 2 Acuerdos del Consejo de Ministros, se emitirá 1 Decreto-Ley y 3 Resoluciones del Ministro del MES.</a:t>
            </a:r>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1436" r="33921"/>
          <a:stretch/>
        </p:blipFill>
        <p:spPr>
          <a:xfrm>
            <a:off x="0" y="1102658"/>
            <a:ext cx="2121577" cy="5755341"/>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770093" y="112222"/>
            <a:ext cx="9312672" cy="1325563"/>
          </a:xfrm>
        </p:spPr>
        <p:txBody>
          <a:bodyPr>
            <a:noAutofit/>
          </a:bodyPr>
          <a:lstStyle/>
          <a:p>
            <a:r>
              <a:rPr lang="es-ES" sz="2400" b="1" u="sng" dirty="0" smtClean="0">
                <a:solidFill>
                  <a:schemeClr val="bg1"/>
                </a:solidFill>
                <a:latin typeface="+mn-lt"/>
              </a:rPr>
              <a:t>POLÍTICA 5.</a:t>
            </a:r>
            <a:r>
              <a:rPr lang="es-ES" sz="2400" b="1" dirty="0" smtClean="0">
                <a:solidFill>
                  <a:schemeClr val="bg1"/>
                </a:solidFill>
                <a:latin typeface="+mn-lt"/>
              </a:rPr>
              <a:t> </a:t>
            </a:r>
            <a:r>
              <a:rPr lang="es-ES" sz="2200" b="1" dirty="0" smtClean="0">
                <a:solidFill>
                  <a:schemeClr val="bg1"/>
                </a:solidFill>
                <a:latin typeface="+mn-lt"/>
              </a:rPr>
              <a:t>Sobre el estudio de los Trabajadores utilizando el tiempo laboral por interés estatal. Perfeccionamiento del Sistema Nacional de Grados Científicos y la formación académica de posgrado. </a:t>
            </a:r>
            <a:r>
              <a:rPr lang="es-ES" sz="2000" dirty="0" smtClean="0">
                <a:solidFill>
                  <a:schemeClr val="bg1"/>
                </a:solidFill>
                <a:latin typeface="+mn-lt"/>
              </a:rPr>
              <a:t/>
            </a:r>
            <a:br>
              <a:rPr lang="es-ES" sz="2000" dirty="0" smtClean="0">
                <a:solidFill>
                  <a:schemeClr val="bg1"/>
                </a:solidFill>
                <a:latin typeface="+mn-lt"/>
              </a:rPr>
            </a:br>
            <a:endParaRPr lang="es-ES" sz="2000" dirty="0">
              <a:solidFill>
                <a:schemeClr val="bg1"/>
              </a:solidFill>
              <a:latin typeface="+mn-lt"/>
            </a:endParaRPr>
          </a:p>
        </p:txBody>
      </p:sp>
    </p:spTree>
    <p:extLst>
      <p:ext uri="{BB962C8B-B14F-4D97-AF65-F5344CB8AC3E}">
        <p14:creationId xmlns:p14="http://schemas.microsoft.com/office/powerpoint/2010/main" val="1303768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0093" y="1550007"/>
            <a:ext cx="9022977" cy="4815426"/>
          </a:xfrm>
        </p:spPr>
        <p:txBody>
          <a:bodyPr>
            <a:normAutofit/>
          </a:bodyPr>
          <a:lstStyle/>
          <a:p>
            <a:pPr marL="0" indent="0" algn="just">
              <a:buNone/>
            </a:pPr>
            <a:r>
              <a:rPr lang="es-ES" b="1" dirty="0"/>
              <a:t>A</a:t>
            </a:r>
            <a:r>
              <a:rPr lang="es-ES" b="1" dirty="0" smtClean="0"/>
              <a:t>spectos más significativos de la política aprobada:</a:t>
            </a:r>
          </a:p>
          <a:p>
            <a:pPr marL="0" indent="0" algn="just">
              <a:buNone/>
            </a:pPr>
            <a:endParaRPr lang="es-ES" sz="1200" b="1" dirty="0" smtClean="0"/>
          </a:p>
          <a:p>
            <a:pPr lvl="0" algn="just">
              <a:buFont typeface="Wingdings" panose="05000000000000000000" pitchFamily="2" charset="2"/>
              <a:buChar char="q"/>
            </a:pPr>
            <a:r>
              <a:rPr lang="es-ES" dirty="0" smtClean="0"/>
              <a:t> Se regula que el </a:t>
            </a:r>
            <a:r>
              <a:rPr lang="es-ES" b="1" dirty="0" smtClean="0"/>
              <a:t>sistema de formación continua de la educación superior</a:t>
            </a:r>
            <a:r>
              <a:rPr lang="es-ES" dirty="0" smtClean="0"/>
              <a:t> </a:t>
            </a:r>
            <a:r>
              <a:rPr lang="es-ES" b="1" dirty="0" smtClean="0"/>
              <a:t>cubana</a:t>
            </a:r>
            <a:r>
              <a:rPr lang="es-ES" dirty="0" smtClean="0"/>
              <a:t> consta de tres componentes: la formación de pregrado en carreras de perfil amplio, la preparación para el empleo y la educación de posgrado. </a:t>
            </a:r>
          </a:p>
          <a:p>
            <a:pPr lvl="0" algn="just">
              <a:buFont typeface="Wingdings" panose="05000000000000000000" pitchFamily="2" charset="2"/>
              <a:buChar char="q"/>
            </a:pPr>
            <a:endParaRPr lang="es-ES" dirty="0" smtClean="0"/>
          </a:p>
          <a:p>
            <a:pPr lvl="0" algn="just">
              <a:buFont typeface="Wingdings" panose="05000000000000000000" pitchFamily="2" charset="2"/>
              <a:buChar char="q"/>
            </a:pPr>
            <a:r>
              <a:rPr lang="es-ES" dirty="0" smtClean="0"/>
              <a:t> La Comisión Nacional de Grados Científicos (CNGC) se adscribe al Ministerio de Educación Superior y la preside el Ministro.</a:t>
            </a: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1436" r="33921"/>
          <a:stretch/>
        </p:blipFill>
        <p:spPr>
          <a:xfrm>
            <a:off x="1" y="1102660"/>
            <a:ext cx="2121576" cy="5755340"/>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770093" y="112222"/>
            <a:ext cx="9312672" cy="1325563"/>
          </a:xfrm>
        </p:spPr>
        <p:txBody>
          <a:bodyPr>
            <a:noAutofit/>
          </a:bodyPr>
          <a:lstStyle/>
          <a:p>
            <a:r>
              <a:rPr lang="es-ES" sz="2400" b="1" u="sng" dirty="0" smtClean="0">
                <a:solidFill>
                  <a:schemeClr val="bg1"/>
                </a:solidFill>
                <a:latin typeface="+mn-lt"/>
              </a:rPr>
              <a:t>POLÍTICA 5.</a:t>
            </a:r>
            <a:r>
              <a:rPr lang="es-ES" sz="2400" b="1" dirty="0" smtClean="0">
                <a:solidFill>
                  <a:schemeClr val="bg1"/>
                </a:solidFill>
                <a:latin typeface="+mn-lt"/>
              </a:rPr>
              <a:t> </a:t>
            </a:r>
            <a:r>
              <a:rPr lang="es-ES" sz="2200" b="1" dirty="0" smtClean="0">
                <a:solidFill>
                  <a:schemeClr val="bg1"/>
                </a:solidFill>
                <a:latin typeface="+mn-lt"/>
              </a:rPr>
              <a:t>Sobre el estudio de los Trabajadores utilizando el tiempo laboral por interés estatal. Perfeccionamiento del Sistema Nacional de Grados Científicos y la formación académica de posgrado. </a:t>
            </a:r>
            <a:r>
              <a:rPr lang="es-ES" sz="2000" dirty="0" smtClean="0">
                <a:solidFill>
                  <a:schemeClr val="bg1"/>
                </a:solidFill>
                <a:latin typeface="+mn-lt"/>
              </a:rPr>
              <a:t/>
            </a:r>
            <a:br>
              <a:rPr lang="es-ES" sz="2000" dirty="0" smtClean="0">
                <a:solidFill>
                  <a:schemeClr val="bg1"/>
                </a:solidFill>
                <a:latin typeface="+mn-lt"/>
              </a:rPr>
            </a:br>
            <a:endParaRPr lang="es-ES" sz="2000" dirty="0">
              <a:solidFill>
                <a:schemeClr val="bg1"/>
              </a:solidFill>
              <a:latin typeface="+mn-lt"/>
            </a:endParaRPr>
          </a:p>
        </p:txBody>
      </p:sp>
    </p:spTree>
    <p:extLst>
      <p:ext uri="{BB962C8B-B14F-4D97-AF65-F5344CB8AC3E}">
        <p14:creationId xmlns:p14="http://schemas.microsoft.com/office/powerpoint/2010/main" val="808281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0093" y="2043953"/>
            <a:ext cx="9022977" cy="4464423"/>
          </a:xfrm>
        </p:spPr>
        <p:txBody>
          <a:bodyPr>
            <a:noAutofit/>
          </a:bodyPr>
          <a:lstStyle/>
          <a:p>
            <a:pPr lvl="0" algn="just">
              <a:buFont typeface="Wingdings" panose="05000000000000000000" pitchFamily="2" charset="2"/>
              <a:buChar char="q"/>
            </a:pPr>
            <a:r>
              <a:rPr lang="es-ES" sz="2600" dirty="0" smtClean="0"/>
              <a:t> Se f</a:t>
            </a:r>
            <a:r>
              <a:rPr lang="x-none" sz="2600" dirty="0" smtClean="0"/>
              <a:t>aculta a los Rectores de las </a:t>
            </a:r>
            <a:r>
              <a:rPr lang="es-ES" sz="2600" dirty="0" smtClean="0"/>
              <a:t>U</a:t>
            </a:r>
            <a:r>
              <a:rPr lang="x-none" sz="2600" dirty="0" smtClean="0"/>
              <a:t>niversidades y directores</a:t>
            </a:r>
            <a:r>
              <a:rPr lang="es-MX" sz="2600" dirty="0" smtClean="0"/>
              <a:t> de </a:t>
            </a:r>
            <a:r>
              <a:rPr lang="es-ES" sz="2600" dirty="0" smtClean="0"/>
              <a:t>ECTI</a:t>
            </a:r>
            <a:r>
              <a:rPr lang="x-none" sz="2600" dirty="0" smtClean="0"/>
              <a:t> para </a:t>
            </a:r>
            <a:r>
              <a:rPr lang="x-none" sz="2600" b="1" dirty="0" smtClean="0"/>
              <a:t>autorizar que los recién graduados comiencen la </a:t>
            </a:r>
            <a:r>
              <a:rPr lang="es-MX" sz="2600" b="1" dirty="0" smtClean="0"/>
              <a:t>M</a:t>
            </a:r>
            <a:r>
              <a:rPr lang="x-none" sz="2600" b="1" dirty="0" smtClean="0"/>
              <a:t>aestría</a:t>
            </a:r>
            <a:r>
              <a:rPr lang="es-MX" sz="2600" b="1" dirty="0" smtClean="0"/>
              <a:t>, Especialidad</a:t>
            </a:r>
            <a:r>
              <a:rPr lang="x-none" sz="2600" b="1" dirty="0" smtClean="0"/>
              <a:t> o el </a:t>
            </a:r>
            <a:r>
              <a:rPr lang="es-MX" sz="2600" b="1" dirty="0" smtClean="0"/>
              <a:t>D</a:t>
            </a:r>
            <a:r>
              <a:rPr lang="x-none" sz="2600" b="1" dirty="0" smtClean="0"/>
              <a:t>octorado una vez concluido el primer año de su preparación para el empleo</a:t>
            </a:r>
            <a:r>
              <a:rPr lang="x-none" sz="2600" dirty="0" smtClean="0"/>
              <a:t>, ejecutado en entidades laborales con el propósito de desarrollar los modos de actuación profesional específicos, en dependencia de los resultados satisfactorios de su trabajo, sus cualidades político-ideológicas y las necesidades de su superación, para garantizar la continuidad y el relevo de los profesores e investigadores de las universidades y </a:t>
            </a:r>
            <a:r>
              <a:rPr lang="es-ES" sz="2600" dirty="0" smtClean="0"/>
              <a:t>ECTI</a:t>
            </a:r>
            <a:r>
              <a:rPr lang="x-none" sz="2600" dirty="0" smtClean="0"/>
              <a:t> adscritos al MES.</a:t>
            </a:r>
            <a:endParaRPr lang="es-ES" sz="26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1436" r="33921"/>
          <a:stretch/>
        </p:blipFill>
        <p:spPr>
          <a:xfrm>
            <a:off x="0" y="1102658"/>
            <a:ext cx="2121577"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770093" y="112222"/>
            <a:ext cx="9312672" cy="1325563"/>
          </a:xfrm>
        </p:spPr>
        <p:txBody>
          <a:bodyPr>
            <a:noAutofit/>
          </a:bodyPr>
          <a:lstStyle/>
          <a:p>
            <a:r>
              <a:rPr lang="es-ES" sz="2400" b="1" u="sng" dirty="0" smtClean="0">
                <a:solidFill>
                  <a:schemeClr val="bg1"/>
                </a:solidFill>
                <a:latin typeface="+mn-lt"/>
              </a:rPr>
              <a:t>POLÍTICA 5.</a:t>
            </a:r>
            <a:r>
              <a:rPr lang="es-ES" sz="2400" b="1" dirty="0" smtClean="0">
                <a:solidFill>
                  <a:schemeClr val="bg1"/>
                </a:solidFill>
                <a:latin typeface="+mn-lt"/>
              </a:rPr>
              <a:t> </a:t>
            </a:r>
            <a:r>
              <a:rPr lang="es-ES" sz="2200" b="1" dirty="0" smtClean="0">
                <a:solidFill>
                  <a:schemeClr val="bg1"/>
                </a:solidFill>
                <a:latin typeface="+mn-lt"/>
              </a:rPr>
              <a:t>Sobre el estudio de los Trabajadores utilizando el tiempo laboral por interés estatal. Perfeccionamiento del Sistema Nacional de Grados Científicos y la formación académica de posgrado. </a:t>
            </a:r>
            <a:r>
              <a:rPr lang="es-ES" sz="2000" dirty="0" smtClean="0">
                <a:solidFill>
                  <a:schemeClr val="bg1"/>
                </a:solidFill>
                <a:latin typeface="+mn-lt"/>
              </a:rPr>
              <a:t/>
            </a:r>
            <a:br>
              <a:rPr lang="es-ES" sz="2000" dirty="0" smtClean="0">
                <a:solidFill>
                  <a:schemeClr val="bg1"/>
                </a:solidFill>
                <a:latin typeface="+mn-lt"/>
              </a:rPr>
            </a:br>
            <a:endParaRPr lang="es-ES" sz="2000" dirty="0">
              <a:solidFill>
                <a:schemeClr val="bg1"/>
              </a:solidFill>
              <a:latin typeface="+mn-lt"/>
            </a:endParaRPr>
          </a:p>
        </p:txBody>
      </p:sp>
    </p:spTree>
    <p:extLst>
      <p:ext uri="{BB962C8B-B14F-4D97-AF65-F5344CB8AC3E}">
        <p14:creationId xmlns:p14="http://schemas.microsoft.com/office/powerpoint/2010/main" val="685510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0093" y="1550007"/>
            <a:ext cx="9022977" cy="4508427"/>
          </a:xfrm>
        </p:spPr>
        <p:txBody>
          <a:bodyPr>
            <a:noAutofit/>
          </a:bodyPr>
          <a:lstStyle/>
          <a:p>
            <a:pPr marL="0" lvl="0" indent="0" algn="just">
              <a:buNone/>
            </a:pPr>
            <a:r>
              <a:rPr lang="x-none" sz="2400" b="1" dirty="0" smtClean="0"/>
              <a:t>El </a:t>
            </a:r>
            <a:r>
              <a:rPr lang="es-MX" sz="2400" b="1" dirty="0" smtClean="0"/>
              <a:t>J</a:t>
            </a:r>
            <a:r>
              <a:rPr lang="x-none" sz="2400" b="1" dirty="0" smtClean="0"/>
              <a:t>efe de la institución autorizada queda responsabilizado con:</a:t>
            </a:r>
            <a:endParaRPr lang="es-MX" sz="2400" b="1" dirty="0" smtClean="0"/>
          </a:p>
          <a:p>
            <a:pPr marL="0" lvl="0" indent="0" algn="just">
              <a:buNone/>
            </a:pPr>
            <a:endParaRPr lang="es-ES" sz="1200" b="1" dirty="0" smtClean="0"/>
          </a:p>
          <a:p>
            <a:pPr lvl="0" algn="just">
              <a:buFont typeface="Wingdings" panose="05000000000000000000" pitchFamily="2" charset="2"/>
              <a:buChar char="q"/>
            </a:pPr>
            <a:r>
              <a:rPr lang="es-ES" sz="2400" dirty="0" smtClean="0"/>
              <a:t> La estructuración y el funcionamiento de la CNGC, </a:t>
            </a:r>
          </a:p>
          <a:p>
            <a:pPr lvl="0" algn="just">
              <a:buFont typeface="Wingdings" panose="05000000000000000000" pitchFamily="2" charset="2"/>
              <a:buChar char="q"/>
            </a:pPr>
            <a:r>
              <a:rPr lang="es-ES" sz="2400" dirty="0" smtClean="0"/>
              <a:t> La presentación a la CNGC de la propuesta de programas de Doctorado a desarrollar en su institución,</a:t>
            </a:r>
          </a:p>
          <a:p>
            <a:pPr lvl="0" algn="just">
              <a:buFont typeface="Wingdings" panose="05000000000000000000" pitchFamily="2" charset="2"/>
              <a:buChar char="q"/>
            </a:pPr>
            <a:r>
              <a:rPr lang="es-ES" sz="2400" dirty="0" smtClean="0"/>
              <a:t> La calidad de los procesos de formación doctoral en los programas de Doctorado aprobados y la gestión de su desarrollo desde el punto de vista material, financiero y administrativo,</a:t>
            </a:r>
          </a:p>
          <a:p>
            <a:pPr lvl="0" algn="just">
              <a:buFont typeface="Wingdings" panose="05000000000000000000" pitchFamily="2" charset="2"/>
              <a:buChar char="q"/>
            </a:pPr>
            <a:r>
              <a:rPr lang="es-ES" sz="2400" dirty="0" smtClean="0"/>
              <a:t> La aprobación de matrícula a los doctorandos en los programas de Doctorados de su institución, en programas de doctorado extranjeros en su institución o de doble titulación,</a:t>
            </a:r>
            <a:endParaRPr lang="es-ES" sz="2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1436" r="33921"/>
          <a:stretch/>
        </p:blipFill>
        <p:spPr>
          <a:xfrm>
            <a:off x="1" y="1102659"/>
            <a:ext cx="2121576" cy="5755340"/>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770093" y="112222"/>
            <a:ext cx="9312672" cy="1325563"/>
          </a:xfrm>
        </p:spPr>
        <p:txBody>
          <a:bodyPr>
            <a:noAutofit/>
          </a:bodyPr>
          <a:lstStyle/>
          <a:p>
            <a:r>
              <a:rPr lang="es-ES" sz="2400" b="1" u="sng" dirty="0" smtClean="0">
                <a:solidFill>
                  <a:schemeClr val="bg1"/>
                </a:solidFill>
                <a:latin typeface="+mn-lt"/>
              </a:rPr>
              <a:t>POLÍTICA 5.</a:t>
            </a:r>
            <a:r>
              <a:rPr lang="es-ES" sz="2400" b="1" dirty="0" smtClean="0">
                <a:solidFill>
                  <a:schemeClr val="bg1"/>
                </a:solidFill>
                <a:latin typeface="+mn-lt"/>
              </a:rPr>
              <a:t> </a:t>
            </a:r>
            <a:r>
              <a:rPr lang="es-ES" sz="2200" b="1" dirty="0" smtClean="0">
                <a:solidFill>
                  <a:schemeClr val="bg1"/>
                </a:solidFill>
                <a:latin typeface="+mn-lt"/>
              </a:rPr>
              <a:t>Sobre el estudio de los Trabajadores utilizando el tiempo laboral por interés estatal. Perfeccionamiento del Sistema Nacional de Grados Científicos y la formación académica de posgrado. </a:t>
            </a:r>
            <a:r>
              <a:rPr lang="es-ES" sz="2000" dirty="0" smtClean="0">
                <a:solidFill>
                  <a:schemeClr val="bg1"/>
                </a:solidFill>
                <a:latin typeface="+mn-lt"/>
              </a:rPr>
              <a:t/>
            </a:r>
            <a:br>
              <a:rPr lang="es-ES" sz="2000" dirty="0" smtClean="0">
                <a:solidFill>
                  <a:schemeClr val="bg1"/>
                </a:solidFill>
                <a:latin typeface="+mn-lt"/>
              </a:rPr>
            </a:br>
            <a:endParaRPr lang="es-ES" sz="2000" dirty="0">
              <a:solidFill>
                <a:schemeClr val="bg1"/>
              </a:solidFill>
              <a:latin typeface="+mn-lt"/>
            </a:endParaRPr>
          </a:p>
        </p:txBody>
      </p:sp>
    </p:spTree>
    <p:extLst>
      <p:ext uri="{BB962C8B-B14F-4D97-AF65-F5344CB8AC3E}">
        <p14:creationId xmlns:p14="http://schemas.microsoft.com/office/powerpoint/2010/main" val="2375824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554942" y="-78626"/>
            <a:ext cx="8126506" cy="1325563"/>
          </a:xfrm>
        </p:spPr>
        <p:txBody>
          <a:bodyPr/>
          <a:lstStyle/>
          <a:p>
            <a:r>
              <a:rPr lang="es-ES" b="1" dirty="0" smtClean="0">
                <a:solidFill>
                  <a:schemeClr val="bg1"/>
                </a:solidFill>
                <a:latin typeface="+mn-lt"/>
              </a:rPr>
              <a:t>7mo Congreso del PCC – Año 2016 </a:t>
            </a:r>
            <a:endParaRPr lang="es-ES" dirty="0">
              <a:solidFill>
                <a:schemeClr val="bg1"/>
              </a:solidFill>
              <a:latin typeface="+mn-lt"/>
            </a:endParaRPr>
          </a:p>
        </p:txBody>
      </p:sp>
      <p:sp>
        <p:nvSpPr>
          <p:cNvPr id="3" name="Marcador de contenido 2"/>
          <p:cNvSpPr>
            <a:spLocks noGrp="1"/>
          </p:cNvSpPr>
          <p:nvPr>
            <p:ph idx="1"/>
          </p:nvPr>
        </p:nvSpPr>
        <p:spPr>
          <a:xfrm>
            <a:off x="2554942" y="1515877"/>
            <a:ext cx="9265024" cy="4952158"/>
          </a:xfrm>
        </p:spPr>
        <p:txBody>
          <a:bodyPr>
            <a:normAutofit/>
          </a:bodyPr>
          <a:lstStyle/>
          <a:p>
            <a:pPr algn="just">
              <a:buFont typeface="Wingdings" panose="05000000000000000000" pitchFamily="2" charset="2"/>
              <a:buChar char="q"/>
            </a:pPr>
            <a:r>
              <a:rPr lang="es-MX" sz="2400" dirty="0" smtClean="0"/>
              <a:t> El </a:t>
            </a:r>
            <a:r>
              <a:rPr lang="es-MX" sz="2400" dirty="0"/>
              <a:t>21% de los Lineamientos aprobados en el 6to. Congreso del Partido fueron implementados totalmente y el 78% se </a:t>
            </a:r>
            <a:r>
              <a:rPr lang="es-MX" sz="2400" dirty="0" smtClean="0"/>
              <a:t>encontraba </a:t>
            </a:r>
            <a:r>
              <a:rPr lang="es-MX" sz="2400" dirty="0"/>
              <a:t>en diferentes fases de implementación. Desde </a:t>
            </a:r>
            <a:r>
              <a:rPr lang="es-MX" sz="2400" dirty="0" smtClean="0"/>
              <a:t>mediados </a:t>
            </a:r>
            <a:r>
              <a:rPr lang="es-MX" sz="2400" dirty="0"/>
              <a:t>de 2013 se trabajó en las transformaciones más </a:t>
            </a:r>
            <a:r>
              <a:rPr lang="es-MX" sz="2400" dirty="0" smtClean="0"/>
              <a:t>profundas.</a:t>
            </a:r>
            <a:endParaRPr lang="es-ES" sz="2400" dirty="0"/>
          </a:p>
          <a:p>
            <a:pPr algn="just">
              <a:buFont typeface="Wingdings" panose="05000000000000000000" pitchFamily="2" charset="2"/>
              <a:buChar char="q"/>
            </a:pPr>
            <a:r>
              <a:rPr lang="es-MX" sz="2400" dirty="0" smtClean="0"/>
              <a:t> Se </a:t>
            </a:r>
            <a:r>
              <a:rPr lang="es-MX" sz="2400" dirty="0"/>
              <a:t>presentó </a:t>
            </a:r>
            <a:r>
              <a:rPr lang="es-MX" sz="2400" dirty="0" smtClean="0"/>
              <a:t>la actualización del </a:t>
            </a:r>
            <a:r>
              <a:rPr lang="es-MX" sz="2400" dirty="0"/>
              <a:t>proyecto al 7mo. Congreso</a:t>
            </a:r>
            <a:r>
              <a:rPr lang="es-MX" sz="2400" dirty="0" smtClean="0"/>
              <a:t>, en </a:t>
            </a:r>
            <a:r>
              <a:rPr lang="es-MX" sz="2400" dirty="0"/>
              <a:t>el que se aprobaron 27 propuestas que motivaron la </a:t>
            </a:r>
            <a:r>
              <a:rPr lang="es-MX" sz="2400" dirty="0" smtClean="0"/>
              <a:t>adición </a:t>
            </a:r>
            <a:r>
              <a:rPr lang="es-MX" sz="2400" dirty="0"/>
              <a:t>de 6 Lineamientos y el ajuste de 21, para un total de </a:t>
            </a:r>
            <a:r>
              <a:rPr lang="es-MX" sz="2400" dirty="0" smtClean="0"/>
              <a:t>274 Lineamientos</a:t>
            </a:r>
            <a:r>
              <a:rPr lang="es-MX" sz="2400" dirty="0"/>
              <a:t>.</a:t>
            </a:r>
          </a:p>
          <a:p>
            <a:pPr algn="just">
              <a:lnSpc>
                <a:spcPct val="100000"/>
              </a:lnSpc>
              <a:buFont typeface="Wingdings" panose="05000000000000000000" pitchFamily="2" charset="2"/>
              <a:buChar char="q"/>
            </a:pPr>
            <a:r>
              <a:rPr lang="es-ES" sz="2400" dirty="0" smtClean="0"/>
              <a:t> Hay </a:t>
            </a:r>
            <a:r>
              <a:rPr lang="es-ES" sz="2400" dirty="0"/>
              <a:t>que destacar que se continúa trabajando en la </a:t>
            </a:r>
            <a:r>
              <a:rPr lang="es-ES" sz="2400" dirty="0" smtClean="0"/>
              <a:t>preparación de los miembros de los equipos multidisciplinarios (Grupos de Trabajo Temporales-GTT) que se encargan de  la presentación para su aprobación de las diferentes Políticas Públicas (PP) </a:t>
            </a:r>
            <a:r>
              <a:rPr lang="es-ES" sz="2400" dirty="0"/>
              <a:t>que impactan en </a:t>
            </a:r>
            <a:r>
              <a:rPr lang="es-ES" sz="2400" dirty="0" smtClean="0"/>
              <a:t>las diversas </a:t>
            </a:r>
            <a:r>
              <a:rPr lang="es-ES" sz="2400" dirty="0"/>
              <a:t>esferas </a:t>
            </a:r>
            <a:r>
              <a:rPr lang="es-ES" sz="2400" dirty="0" smtClean="0"/>
              <a:t>de la vida socioeconómica del país y dentro de ella, el sistema de la Educación Superior.</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34948" r="44493"/>
          <a:stretch/>
        </p:blipFill>
        <p:spPr>
          <a:xfrm>
            <a:off x="0" y="1102659"/>
            <a:ext cx="2101437" cy="5755341"/>
          </a:xfrm>
          <a:prstGeom prst="rect">
            <a:avLst/>
          </a:prstGeom>
        </p:spPr>
      </p:pic>
    </p:spTree>
    <p:extLst>
      <p:ext uri="{BB962C8B-B14F-4D97-AF65-F5344CB8AC3E}">
        <p14:creationId xmlns:p14="http://schemas.microsoft.com/office/powerpoint/2010/main" val="307057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0093" y="1761683"/>
            <a:ext cx="9022977" cy="4117978"/>
          </a:xfrm>
        </p:spPr>
        <p:txBody>
          <a:bodyPr>
            <a:noAutofit/>
          </a:bodyPr>
          <a:lstStyle/>
          <a:p>
            <a:pPr lvl="0" algn="just">
              <a:buFont typeface="Wingdings" panose="05000000000000000000" pitchFamily="2" charset="2"/>
              <a:buChar char="q"/>
            </a:pPr>
            <a:r>
              <a:rPr lang="es-ES" sz="2400" dirty="0" smtClean="0"/>
              <a:t>La emisión de los títulos de Doctor en determinada área del conocimiento correspondientes a los programas de Doctorado de su institución,</a:t>
            </a:r>
          </a:p>
          <a:p>
            <a:pPr lvl="0" algn="just">
              <a:buFont typeface="Wingdings" panose="05000000000000000000" pitchFamily="2" charset="2"/>
              <a:buChar char="q"/>
            </a:pPr>
            <a:r>
              <a:rPr lang="es-ES" sz="2400" dirty="0" smtClean="0"/>
              <a:t>La conservación y custodia de los expedientes de los doctorandos,</a:t>
            </a:r>
          </a:p>
          <a:p>
            <a:pPr lvl="0" algn="just">
              <a:buFont typeface="Wingdings" panose="05000000000000000000" pitchFamily="2" charset="2"/>
              <a:buChar char="q"/>
            </a:pPr>
            <a:r>
              <a:rPr lang="es-ES" sz="2400" dirty="0" smtClean="0"/>
              <a:t>El envío al Presidente de la CNGC de los títulos emitidos para ser refrendados,</a:t>
            </a:r>
          </a:p>
          <a:p>
            <a:pPr lvl="0" algn="just">
              <a:buFont typeface="Wingdings" panose="05000000000000000000" pitchFamily="2" charset="2"/>
              <a:buChar char="q"/>
            </a:pPr>
            <a:r>
              <a:rPr lang="es-ES" sz="2400" dirty="0" smtClean="0"/>
              <a:t>Emitir documentos de certificación de la formación de doctores de sus programas de Doctorado y del otorgamiento del grado científico de doctor en determinada área del conocimiento emitido por su propia institución,</a:t>
            </a:r>
          </a:p>
          <a:p>
            <a:pPr lvl="0" algn="just">
              <a:buFont typeface="Wingdings" panose="05000000000000000000" pitchFamily="2" charset="2"/>
              <a:buChar char="q"/>
            </a:pPr>
            <a:r>
              <a:rPr lang="es-ES" sz="2400" dirty="0" smtClean="0"/>
              <a:t>Crear las condiciones organizativas y materiales, incluyendo recursos humanos, necesarios y suficientes para asegurar todo lo anterior.</a:t>
            </a:r>
            <a:endParaRPr lang="es-ES" sz="2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1436" r="33921"/>
          <a:stretch/>
        </p:blipFill>
        <p:spPr>
          <a:xfrm>
            <a:off x="1" y="1102659"/>
            <a:ext cx="2121576" cy="5755340"/>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770093" y="112222"/>
            <a:ext cx="9312672" cy="1325563"/>
          </a:xfrm>
        </p:spPr>
        <p:txBody>
          <a:bodyPr>
            <a:noAutofit/>
          </a:bodyPr>
          <a:lstStyle/>
          <a:p>
            <a:r>
              <a:rPr lang="es-ES" sz="2400" b="1" u="sng" dirty="0" smtClean="0">
                <a:solidFill>
                  <a:schemeClr val="bg1"/>
                </a:solidFill>
                <a:latin typeface="+mn-lt"/>
              </a:rPr>
              <a:t>POLÍTICA 5.</a:t>
            </a:r>
            <a:r>
              <a:rPr lang="es-ES" sz="2400" b="1" dirty="0" smtClean="0">
                <a:solidFill>
                  <a:schemeClr val="bg1"/>
                </a:solidFill>
                <a:latin typeface="+mn-lt"/>
              </a:rPr>
              <a:t> </a:t>
            </a:r>
            <a:r>
              <a:rPr lang="es-ES" sz="2200" b="1" dirty="0" smtClean="0">
                <a:solidFill>
                  <a:schemeClr val="bg1"/>
                </a:solidFill>
                <a:latin typeface="+mn-lt"/>
              </a:rPr>
              <a:t>Sobre el estudio de los Trabajadores utilizando el tiempo laboral por interés estatal. Perfeccionamiento del Sistema Nacional de Grados Científicos y la formación académica de posgrado. </a:t>
            </a:r>
            <a:r>
              <a:rPr lang="es-ES" sz="2000" dirty="0" smtClean="0">
                <a:solidFill>
                  <a:schemeClr val="bg1"/>
                </a:solidFill>
                <a:latin typeface="+mn-lt"/>
              </a:rPr>
              <a:t/>
            </a:r>
            <a:br>
              <a:rPr lang="es-ES" sz="2000" dirty="0" smtClean="0">
                <a:solidFill>
                  <a:schemeClr val="bg1"/>
                </a:solidFill>
                <a:latin typeface="+mn-lt"/>
              </a:rPr>
            </a:br>
            <a:endParaRPr lang="es-ES" sz="2000" dirty="0">
              <a:solidFill>
                <a:schemeClr val="bg1"/>
              </a:solidFill>
              <a:latin typeface="+mn-lt"/>
            </a:endParaRPr>
          </a:p>
        </p:txBody>
      </p:sp>
    </p:spTree>
    <p:extLst>
      <p:ext uri="{BB962C8B-B14F-4D97-AF65-F5344CB8AC3E}">
        <p14:creationId xmlns:p14="http://schemas.microsoft.com/office/powerpoint/2010/main" val="3511605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770093" y="112222"/>
            <a:ext cx="9312672" cy="1325563"/>
          </a:xfrm>
        </p:spPr>
        <p:txBody>
          <a:bodyPr>
            <a:noAutofit/>
          </a:bodyPr>
          <a:lstStyle/>
          <a:p>
            <a:r>
              <a:rPr lang="es-ES" sz="2400" b="1" u="sng" dirty="0" smtClean="0">
                <a:solidFill>
                  <a:schemeClr val="bg1"/>
                </a:solidFill>
                <a:latin typeface="+mn-lt"/>
              </a:rPr>
              <a:t>POLÍTICA 5.</a:t>
            </a:r>
            <a:r>
              <a:rPr lang="es-ES" sz="2400" b="1" dirty="0" smtClean="0">
                <a:solidFill>
                  <a:schemeClr val="bg1"/>
                </a:solidFill>
                <a:latin typeface="+mn-lt"/>
              </a:rPr>
              <a:t> </a:t>
            </a:r>
            <a:r>
              <a:rPr lang="es-ES" sz="2200" b="1" dirty="0" smtClean="0">
                <a:solidFill>
                  <a:schemeClr val="bg1"/>
                </a:solidFill>
                <a:latin typeface="+mn-lt"/>
              </a:rPr>
              <a:t>Sobre el estudio de los Trabajadores utilizando el tiempo laboral por interés estatal. Perfeccionamiento del Sistema Nacional de Grados Científicos y la formación académica de posgrado. </a:t>
            </a:r>
            <a:r>
              <a:rPr lang="es-ES" sz="2000" dirty="0" smtClean="0">
                <a:solidFill>
                  <a:schemeClr val="bg1"/>
                </a:solidFill>
                <a:latin typeface="+mn-lt"/>
              </a:rPr>
              <a:t/>
            </a:r>
            <a:br>
              <a:rPr lang="es-ES" sz="2000" dirty="0" smtClean="0">
                <a:solidFill>
                  <a:schemeClr val="bg1"/>
                </a:solidFill>
                <a:latin typeface="+mn-lt"/>
              </a:rPr>
            </a:br>
            <a:endParaRPr lang="es-ES" sz="2000" dirty="0">
              <a:solidFill>
                <a:schemeClr val="bg1"/>
              </a:solidFill>
              <a:latin typeface="+mn-lt"/>
            </a:endParaRPr>
          </a:p>
        </p:txBody>
      </p:sp>
      <p:sp>
        <p:nvSpPr>
          <p:cNvPr id="10" name="Rectángulo 9"/>
          <p:cNvSpPr/>
          <p:nvPr/>
        </p:nvSpPr>
        <p:spPr>
          <a:xfrm>
            <a:off x="564182" y="2027484"/>
            <a:ext cx="11063635" cy="4401205"/>
          </a:xfrm>
          <a:prstGeom prst="rect">
            <a:avLst/>
          </a:prstGeom>
        </p:spPr>
        <p:txBody>
          <a:bodyPr wrap="square">
            <a:spAutoFit/>
          </a:bodyPr>
          <a:lstStyle/>
          <a:p>
            <a:pPr lvl="0" algn="ctr"/>
            <a:r>
              <a:rPr lang="es-MX" sz="2000" b="1" dirty="0" smtClean="0"/>
              <a:t>LÍNEAS DE INVESTIGACIÓN ESTABLECIDAS POR LA INSTITUCIÓN</a:t>
            </a:r>
          </a:p>
          <a:p>
            <a:pPr lvl="0" algn="ctr"/>
            <a:endParaRPr lang="es-MX" sz="2000" b="1" dirty="0" smtClean="0"/>
          </a:p>
          <a:p>
            <a:pPr marL="342900" lvl="0" indent="-342900" algn="just">
              <a:buFont typeface="+mj-lt"/>
              <a:buAutoNum type="arabicPeriod"/>
            </a:pPr>
            <a:r>
              <a:rPr lang="es-MX" sz="2000" dirty="0" smtClean="0"/>
              <a:t>Desarrollo </a:t>
            </a:r>
            <a:r>
              <a:rPr lang="es-MX" sz="2000" dirty="0"/>
              <a:t>y aplicación de tecnologías y servicios para el mejoramiento de la salud humana.</a:t>
            </a:r>
            <a:endParaRPr lang="en-US" sz="2000" dirty="0"/>
          </a:p>
          <a:p>
            <a:pPr marL="342900" lvl="0" indent="-342900" algn="just">
              <a:buFont typeface="+mj-lt"/>
              <a:buAutoNum type="arabicPeriod"/>
            </a:pPr>
            <a:r>
              <a:rPr lang="es-MX" sz="2000" dirty="0"/>
              <a:t>Producción de materiales y tecnologías para la construcción de obras de arquitectura e ingeniería.</a:t>
            </a:r>
            <a:endParaRPr lang="en-US" sz="2000" dirty="0"/>
          </a:p>
          <a:p>
            <a:pPr marL="342900" lvl="0" indent="-342900" algn="just">
              <a:buFont typeface="+mj-lt"/>
              <a:buAutoNum type="arabicPeriod"/>
            </a:pPr>
            <a:r>
              <a:rPr lang="es-MX" sz="2000" dirty="0"/>
              <a:t>Perfeccionamiento de los procesos formativos educacionales.</a:t>
            </a:r>
            <a:endParaRPr lang="en-US" sz="2000" dirty="0"/>
          </a:p>
          <a:p>
            <a:pPr marL="342900" lvl="0" indent="-342900" algn="just">
              <a:buFont typeface="+mj-lt"/>
              <a:buAutoNum type="arabicPeriod"/>
            </a:pPr>
            <a:r>
              <a:rPr lang="es-ES" sz="2000" dirty="0"/>
              <a:t>Manejo integrado de recursos naturales para la mitigación de impactos medioambientales.</a:t>
            </a:r>
            <a:endParaRPr lang="en-US" sz="2000" dirty="0"/>
          </a:p>
          <a:p>
            <a:pPr marL="342900" lvl="0" indent="-342900" algn="just">
              <a:buFont typeface="+mj-lt"/>
              <a:buAutoNum type="arabicPeriod"/>
            </a:pPr>
            <a:r>
              <a:rPr lang="es-ES" sz="2000" dirty="0"/>
              <a:t>Conservación y recuperación del patrimonio cultural y la memoria histórica de la nación.</a:t>
            </a:r>
            <a:endParaRPr lang="en-US" sz="2000" dirty="0"/>
          </a:p>
          <a:p>
            <a:pPr marL="342900" lvl="0" indent="-342900" algn="just">
              <a:buFont typeface="+mj-lt"/>
              <a:buAutoNum type="arabicPeriod" startAt="6"/>
            </a:pPr>
            <a:r>
              <a:rPr lang="es-ES" sz="2000" dirty="0"/>
              <a:t>Tecnologías energéticas avanzadas.</a:t>
            </a:r>
            <a:endParaRPr lang="en-US" sz="2000" dirty="0"/>
          </a:p>
          <a:p>
            <a:pPr marL="342900" lvl="0" indent="-342900" algn="just">
              <a:buFont typeface="+mj-lt"/>
              <a:buAutoNum type="arabicPeriod" startAt="6"/>
            </a:pPr>
            <a:r>
              <a:rPr lang="es-ES" sz="2000" dirty="0"/>
              <a:t>Perfeccionamiento e institucionalización de la sociedad cubana en respuesta a la política socioeconómica del país.</a:t>
            </a:r>
            <a:endParaRPr lang="en-US" sz="2000" dirty="0"/>
          </a:p>
          <a:p>
            <a:pPr marL="342900" lvl="0" indent="-342900" algn="just">
              <a:buFont typeface="+mj-lt"/>
              <a:buAutoNum type="arabicPeriod" startAt="6"/>
            </a:pPr>
            <a:r>
              <a:rPr lang="es-ES" sz="2000" dirty="0"/>
              <a:t>Desarrollo de productos, bienes y servicios de base biotecnológica.</a:t>
            </a:r>
            <a:endParaRPr lang="en-US" sz="2000" dirty="0"/>
          </a:p>
          <a:p>
            <a:pPr marL="342900" lvl="0" indent="-342900" algn="just">
              <a:buFont typeface="+mj-lt"/>
              <a:buAutoNum type="arabicPeriod" startAt="6"/>
            </a:pPr>
            <a:r>
              <a:rPr lang="es-ES" sz="2000" dirty="0"/>
              <a:t> Gestión para el desarrollo local con enfoque sostenible.</a:t>
            </a:r>
            <a:endParaRPr lang="en-US" sz="2000" dirty="0"/>
          </a:p>
          <a:p>
            <a:pPr marL="342900" lvl="0" indent="-342900" algn="just">
              <a:buFont typeface="+mj-lt"/>
              <a:buAutoNum type="arabicPeriod" startAt="6"/>
            </a:pPr>
            <a:r>
              <a:rPr lang="es-ES" sz="2000" dirty="0"/>
              <a:t> Obtención y caracterización de nuevos materiales.</a:t>
            </a:r>
            <a:endParaRPr lang="en-US" sz="2000" dirty="0"/>
          </a:p>
          <a:p>
            <a:pPr marL="342900" lvl="0" indent="-342900" algn="just">
              <a:buFont typeface="+mj-lt"/>
              <a:buAutoNum type="arabicPeriod" startAt="6"/>
            </a:pPr>
            <a:r>
              <a:rPr lang="es-ES" sz="2000" dirty="0"/>
              <a:t> Manejo integral de recursos para el incremento de la producción de alimentos.</a:t>
            </a:r>
          </a:p>
        </p:txBody>
      </p:sp>
      <p:sp>
        <p:nvSpPr>
          <p:cNvPr id="11" name="CuadroTexto 1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p>
        </p:txBody>
      </p:sp>
    </p:spTree>
    <p:extLst>
      <p:ext uri="{BB962C8B-B14F-4D97-AF65-F5344CB8AC3E}">
        <p14:creationId xmlns:p14="http://schemas.microsoft.com/office/powerpoint/2010/main" val="853473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770093" y="112222"/>
            <a:ext cx="9312672" cy="1325563"/>
          </a:xfrm>
        </p:spPr>
        <p:txBody>
          <a:bodyPr>
            <a:noAutofit/>
          </a:bodyPr>
          <a:lstStyle/>
          <a:p>
            <a:r>
              <a:rPr lang="es-ES" sz="2400" b="1" u="sng" dirty="0" smtClean="0">
                <a:solidFill>
                  <a:schemeClr val="bg1"/>
                </a:solidFill>
                <a:latin typeface="+mn-lt"/>
              </a:rPr>
              <a:t>POLÍTICA 5.</a:t>
            </a:r>
            <a:r>
              <a:rPr lang="es-ES" sz="2400" b="1" dirty="0" smtClean="0">
                <a:solidFill>
                  <a:schemeClr val="bg1"/>
                </a:solidFill>
                <a:latin typeface="+mn-lt"/>
              </a:rPr>
              <a:t> </a:t>
            </a:r>
            <a:r>
              <a:rPr lang="es-ES" sz="2200" b="1" dirty="0" smtClean="0">
                <a:solidFill>
                  <a:schemeClr val="bg1"/>
                </a:solidFill>
                <a:latin typeface="+mn-lt"/>
              </a:rPr>
              <a:t>Sobre el estudio de los Trabajadores utilizando el tiempo laboral por interés estatal. Perfeccionamiento del Sistema Nacional de Grados Científicos y la formación académica de posgrado. </a:t>
            </a:r>
            <a:r>
              <a:rPr lang="es-ES" sz="2000" dirty="0" smtClean="0">
                <a:solidFill>
                  <a:schemeClr val="bg1"/>
                </a:solidFill>
                <a:latin typeface="+mn-lt"/>
              </a:rPr>
              <a:t/>
            </a:r>
            <a:br>
              <a:rPr lang="es-ES" sz="2000" dirty="0" smtClean="0">
                <a:solidFill>
                  <a:schemeClr val="bg1"/>
                </a:solidFill>
                <a:latin typeface="+mn-lt"/>
              </a:rPr>
            </a:br>
            <a:endParaRPr lang="es-ES" sz="2000" dirty="0">
              <a:solidFill>
                <a:schemeClr val="bg1"/>
              </a:solidFill>
              <a:latin typeface="+mn-lt"/>
            </a:endParaRPr>
          </a:p>
        </p:txBody>
      </p:sp>
      <p:sp>
        <p:nvSpPr>
          <p:cNvPr id="11" name="CuadroTexto 1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p>
        </p:txBody>
      </p:sp>
      <p:graphicFrame>
        <p:nvGraphicFramePr>
          <p:cNvPr id="9" name="Gráfico 8"/>
          <p:cNvGraphicFramePr/>
          <p:nvPr>
            <p:extLst>
              <p:ext uri="{D42A27DB-BD31-4B8C-83A1-F6EECF244321}">
                <p14:modId xmlns:p14="http://schemas.microsoft.com/office/powerpoint/2010/main" val="639998568"/>
              </p:ext>
            </p:extLst>
          </p:nvPr>
        </p:nvGraphicFramePr>
        <p:xfrm>
          <a:off x="573430" y="2272558"/>
          <a:ext cx="7563372" cy="4106513"/>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p:cNvSpPr txBox="1"/>
          <p:nvPr/>
        </p:nvSpPr>
        <p:spPr>
          <a:xfrm>
            <a:off x="8633487" y="5847476"/>
            <a:ext cx="3449278" cy="461665"/>
          </a:xfrm>
          <a:prstGeom prst="rect">
            <a:avLst/>
          </a:prstGeom>
          <a:noFill/>
        </p:spPr>
        <p:txBody>
          <a:bodyPr wrap="none" rtlCol="0">
            <a:spAutoFit/>
          </a:bodyPr>
          <a:lstStyle/>
          <a:p>
            <a:r>
              <a:rPr lang="en-US" sz="2400" b="1" dirty="0" smtClean="0"/>
              <a:t>TOTAL POSGRADO: 11161</a:t>
            </a:r>
            <a:endParaRPr lang="es-ES" sz="2400" b="1" dirty="0"/>
          </a:p>
        </p:txBody>
      </p:sp>
    </p:spTree>
    <p:extLst>
      <p:ext uri="{BB962C8B-B14F-4D97-AF65-F5344CB8AC3E}">
        <p14:creationId xmlns:p14="http://schemas.microsoft.com/office/powerpoint/2010/main" val="1382806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12141" y="1825625"/>
            <a:ext cx="8619565" cy="4351338"/>
          </a:xfrm>
        </p:spPr>
        <p:txBody>
          <a:bodyPr>
            <a:normAutofit fontScale="92500" lnSpcReduction="10000"/>
          </a:bodyPr>
          <a:lstStyle/>
          <a:p>
            <a:pPr marL="0" indent="0" algn="just">
              <a:buNone/>
            </a:pPr>
            <a:r>
              <a:rPr lang="es-ES" b="1" dirty="0" smtClean="0"/>
              <a:t>APROBADA</a:t>
            </a:r>
            <a:r>
              <a:rPr lang="es-ES" b="1" dirty="0"/>
              <a:t>: </a:t>
            </a:r>
            <a:r>
              <a:rPr lang="es-ES" dirty="0"/>
              <a:t>J</a:t>
            </a:r>
            <a:r>
              <a:rPr lang="es-ES" dirty="0" smtClean="0"/>
              <a:t>ulio </a:t>
            </a:r>
            <a:r>
              <a:rPr lang="es-ES" dirty="0"/>
              <a:t>de </a:t>
            </a:r>
            <a:r>
              <a:rPr lang="es-ES" dirty="0" smtClean="0"/>
              <a:t>2018, por Acuerdo del </a:t>
            </a:r>
            <a:r>
              <a:rPr lang="es-ES" dirty="0"/>
              <a:t>CECM. </a:t>
            </a:r>
            <a:endParaRPr lang="es-ES" dirty="0" smtClean="0">
              <a:effectLst/>
            </a:endParaRPr>
          </a:p>
          <a:p>
            <a:pPr marL="0" indent="0" algn="just">
              <a:buNone/>
            </a:pPr>
            <a:endParaRPr lang="es-ES" b="1" dirty="0" smtClean="0">
              <a:effectLst/>
            </a:endParaRPr>
          </a:p>
          <a:p>
            <a:pPr marL="0" indent="0" algn="just">
              <a:buNone/>
            </a:pPr>
            <a:r>
              <a:rPr lang="es-ES" b="1" dirty="0" smtClean="0">
                <a:effectLst/>
              </a:rPr>
              <a:t>ESTADO ACTUAL</a:t>
            </a:r>
            <a:r>
              <a:rPr lang="es-ES" dirty="0" smtClean="0">
                <a:effectLst/>
              </a:rPr>
              <a:t>: </a:t>
            </a:r>
            <a:r>
              <a:rPr lang="es-ES" dirty="0"/>
              <a:t>Se entregó </a:t>
            </a:r>
            <a:r>
              <a:rPr lang="es-ES" dirty="0" smtClean="0"/>
              <a:t> toda la documentación y las propuestas de normas jurídicas a l</a:t>
            </a:r>
            <a:r>
              <a:rPr lang="es-ES" dirty="0" smtClean="0">
                <a:effectLst/>
              </a:rPr>
              <a:t>a </a:t>
            </a:r>
            <a:r>
              <a:rPr lang="es-ES" dirty="0" smtClean="0"/>
              <a:t>Secretaría del Consejo de Ministros para su aprobación final.</a:t>
            </a:r>
          </a:p>
          <a:p>
            <a:pPr marL="0" indent="0" algn="just">
              <a:buNone/>
            </a:pPr>
            <a:endParaRPr lang="es-ES" dirty="0" smtClean="0">
              <a:effectLst/>
            </a:endParaRPr>
          </a:p>
          <a:p>
            <a:pPr marL="0" indent="0" algn="just">
              <a:buNone/>
            </a:pPr>
            <a:r>
              <a:rPr lang="es-ES" b="1" dirty="0" smtClean="0"/>
              <a:t>NORMAS JURÍDICAS</a:t>
            </a:r>
            <a:r>
              <a:rPr lang="es-ES" b="1" dirty="0" smtClean="0">
                <a:effectLst/>
              </a:rPr>
              <a:t>:</a:t>
            </a:r>
            <a:r>
              <a:rPr lang="es-ES" b="1" dirty="0"/>
              <a:t> </a:t>
            </a:r>
            <a:r>
              <a:rPr lang="es-ES" dirty="0" smtClean="0"/>
              <a:t>Se debe emitir un Decreto sobre la responsabilidad de los Organismos y entidades en la formación y desarrollo de la fuerza de trabajo calificada</a:t>
            </a:r>
            <a:r>
              <a:rPr lang="es-ES" dirty="0"/>
              <a:t> </a:t>
            </a:r>
            <a:r>
              <a:rPr lang="es-ES" dirty="0" smtClean="0"/>
              <a:t>y una Resolución conjunta de los Ministros del MINED y el MES que establezca los procedimientos para la implementación de la política.</a:t>
            </a:r>
          </a:p>
          <a:p>
            <a:pPr algn="just"/>
            <a:endParaRPr lang="es-E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47117" r="26505"/>
          <a:stretch/>
        </p:blipFill>
        <p:spPr>
          <a:xfrm>
            <a:off x="0" y="0"/>
            <a:ext cx="2729133" cy="6858000"/>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3012141" y="138579"/>
            <a:ext cx="8888505" cy="1325563"/>
          </a:xfrm>
        </p:spPr>
        <p:txBody>
          <a:bodyPr>
            <a:noAutofit/>
          </a:bodyPr>
          <a:lstStyle/>
          <a:p>
            <a:r>
              <a:rPr lang="es-ES" sz="2400" b="1" u="sng" dirty="0" smtClean="0">
                <a:solidFill>
                  <a:schemeClr val="bg1"/>
                </a:solidFill>
                <a:latin typeface="+mn-lt"/>
              </a:rPr>
              <a:t>POLÍTICA 6.</a:t>
            </a:r>
            <a:r>
              <a:rPr lang="es-ES" sz="2400" b="1" dirty="0" smtClean="0">
                <a:solidFill>
                  <a:schemeClr val="bg1"/>
                </a:solidFill>
                <a:latin typeface="+mn-lt"/>
              </a:rPr>
              <a:t> Sobre la</a:t>
            </a:r>
            <a:r>
              <a:rPr lang="es-ES" sz="2400" dirty="0" smtClean="0">
                <a:solidFill>
                  <a:schemeClr val="bg1"/>
                </a:solidFill>
                <a:latin typeface="+mn-lt"/>
              </a:rPr>
              <a:t> </a:t>
            </a:r>
            <a:r>
              <a:rPr lang="es-ES" sz="2400" b="1" dirty="0" smtClean="0">
                <a:solidFill>
                  <a:schemeClr val="bg1"/>
                </a:solidFill>
                <a:latin typeface="+mn-lt"/>
              </a:rPr>
              <a:t>responsabilidad de los organismos y entidades en la formación y desarrollo de la fuerza de trabajo calificada.</a:t>
            </a:r>
            <a:r>
              <a:rPr lang="es-ES" sz="2400" dirty="0" smtClean="0">
                <a:solidFill>
                  <a:schemeClr val="bg1"/>
                </a:solidFill>
                <a:latin typeface="+mn-lt"/>
              </a:rPr>
              <a:t/>
            </a:r>
            <a:br>
              <a:rPr lang="es-ES" sz="2400" dirty="0" smtClean="0">
                <a:solidFill>
                  <a:schemeClr val="bg1"/>
                </a:solidFill>
                <a:latin typeface="+mn-lt"/>
              </a:rPr>
            </a:br>
            <a:endParaRPr lang="es-ES" sz="2400" dirty="0">
              <a:solidFill>
                <a:schemeClr val="bg1"/>
              </a:solidFill>
              <a:latin typeface="+mn-lt"/>
            </a:endParaRPr>
          </a:p>
        </p:txBody>
      </p:sp>
    </p:spTree>
    <p:extLst>
      <p:ext uri="{BB962C8B-B14F-4D97-AF65-F5344CB8AC3E}">
        <p14:creationId xmlns:p14="http://schemas.microsoft.com/office/powerpoint/2010/main" val="2270696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3012141" y="138579"/>
            <a:ext cx="8888505" cy="1325563"/>
          </a:xfrm>
        </p:spPr>
        <p:txBody>
          <a:bodyPr>
            <a:noAutofit/>
          </a:bodyPr>
          <a:lstStyle/>
          <a:p>
            <a:r>
              <a:rPr lang="es-ES" sz="2400" b="1" u="sng" dirty="0" smtClean="0">
                <a:solidFill>
                  <a:schemeClr val="bg1"/>
                </a:solidFill>
                <a:latin typeface="+mn-lt"/>
              </a:rPr>
              <a:t>POLÍTICA 6.</a:t>
            </a:r>
            <a:r>
              <a:rPr lang="es-ES" sz="2400" b="1" dirty="0" smtClean="0">
                <a:solidFill>
                  <a:schemeClr val="bg1"/>
                </a:solidFill>
                <a:latin typeface="+mn-lt"/>
              </a:rPr>
              <a:t> Sobre la</a:t>
            </a:r>
            <a:r>
              <a:rPr lang="es-ES" sz="2400" dirty="0" smtClean="0">
                <a:solidFill>
                  <a:schemeClr val="bg1"/>
                </a:solidFill>
                <a:latin typeface="+mn-lt"/>
              </a:rPr>
              <a:t> </a:t>
            </a:r>
            <a:r>
              <a:rPr lang="es-ES" sz="2400" b="1" dirty="0" smtClean="0">
                <a:solidFill>
                  <a:schemeClr val="bg1"/>
                </a:solidFill>
                <a:latin typeface="+mn-lt"/>
              </a:rPr>
              <a:t>responsabilidad de los organismos y entidades en la formación y desarrollo de la fuerza de trabajo calificada.</a:t>
            </a:r>
            <a:r>
              <a:rPr lang="es-ES" sz="2400" dirty="0" smtClean="0">
                <a:solidFill>
                  <a:schemeClr val="bg1"/>
                </a:solidFill>
                <a:latin typeface="+mn-lt"/>
              </a:rPr>
              <a:t/>
            </a:r>
            <a:br>
              <a:rPr lang="es-ES" sz="2400" dirty="0" smtClean="0">
                <a:solidFill>
                  <a:schemeClr val="bg1"/>
                </a:solidFill>
                <a:latin typeface="+mn-lt"/>
              </a:rPr>
            </a:br>
            <a:endParaRPr lang="es-ES" sz="2400" dirty="0">
              <a:solidFill>
                <a:schemeClr val="bg1"/>
              </a:solidFill>
              <a:latin typeface="+mn-lt"/>
            </a:endParaRPr>
          </a:p>
        </p:txBody>
      </p:sp>
      <p:sp>
        <p:nvSpPr>
          <p:cNvPr id="8" name="Rectángulo 7"/>
          <p:cNvSpPr/>
          <p:nvPr/>
        </p:nvSpPr>
        <p:spPr>
          <a:xfrm>
            <a:off x="3213847" y="2270966"/>
            <a:ext cx="8686798" cy="4222694"/>
          </a:xfrm>
          <a:prstGeom prst="rect">
            <a:avLst/>
          </a:prstGeom>
        </p:spPr>
        <p:txBody>
          <a:bodyPr wrap="square">
            <a:spAutoFit/>
          </a:bodyPr>
          <a:lstStyle/>
          <a:p>
            <a:pPr marL="285750" indent="-285750" algn="just">
              <a:lnSpc>
                <a:spcPct val="115000"/>
              </a:lnSpc>
              <a:spcBef>
                <a:spcPts val="600"/>
              </a:spcBef>
              <a:spcAft>
                <a:spcPts val="0"/>
              </a:spcAft>
              <a:buFont typeface="Wingdings" panose="05000000000000000000" pitchFamily="2" charset="2"/>
              <a:buChar char="q"/>
            </a:pPr>
            <a:r>
              <a:rPr lang="es-ES" sz="2400" dirty="0">
                <a:ea typeface="Calibri" panose="020F0502020204030204" pitchFamily="34" charset="0"/>
                <a:cs typeface="Times New Roman" panose="02020603050405020304" pitchFamily="18" charset="0"/>
              </a:rPr>
              <a:t>Se sobre cumplen las acciones de preparación y superación de los cuadros y </a:t>
            </a:r>
            <a:r>
              <a:rPr lang="es-ES" sz="2400" dirty="0" smtClean="0">
                <a:ea typeface="Calibri" panose="020F0502020204030204" pitchFamily="34" charset="0"/>
                <a:cs typeface="Times New Roman" panose="02020603050405020304" pitchFamily="18" charset="0"/>
              </a:rPr>
              <a:t>reservas.</a:t>
            </a:r>
          </a:p>
          <a:p>
            <a:pPr marL="285750" indent="-285750" algn="just">
              <a:lnSpc>
                <a:spcPct val="115000"/>
              </a:lnSpc>
              <a:spcBef>
                <a:spcPts val="600"/>
              </a:spcBef>
              <a:spcAft>
                <a:spcPts val="0"/>
              </a:spcAft>
              <a:buFont typeface="Wingdings" panose="05000000000000000000" pitchFamily="2" charset="2"/>
              <a:buChar char="q"/>
            </a:pPr>
            <a:r>
              <a:rPr lang="es-ES" sz="2400" dirty="0" smtClean="0">
                <a:ea typeface="Calibri" panose="020F0502020204030204" pitchFamily="34" charset="0"/>
                <a:cs typeface="Times New Roman" panose="02020603050405020304" pitchFamily="18" charset="0"/>
              </a:rPr>
              <a:t>Se realizaron </a:t>
            </a:r>
            <a:r>
              <a:rPr lang="es-ES" sz="2400" dirty="0">
                <a:ea typeface="Calibri" panose="020F0502020204030204" pitchFamily="34" charset="0"/>
                <a:cs typeface="Times New Roman" panose="02020603050405020304" pitchFamily="18" charset="0"/>
              </a:rPr>
              <a:t>el 100% de las acciones de superación </a:t>
            </a:r>
            <a:r>
              <a:rPr lang="es-ES" sz="2400" dirty="0" smtClean="0">
                <a:ea typeface="Calibri" panose="020F0502020204030204" pitchFamily="34" charset="0"/>
                <a:cs typeface="Times New Roman" panose="02020603050405020304" pitchFamily="18" charset="0"/>
              </a:rPr>
              <a:t>planificadas.</a:t>
            </a:r>
          </a:p>
          <a:p>
            <a:pPr marL="285750" indent="-285750" algn="just">
              <a:lnSpc>
                <a:spcPct val="115000"/>
              </a:lnSpc>
              <a:spcBef>
                <a:spcPts val="600"/>
              </a:spcBef>
              <a:spcAft>
                <a:spcPts val="0"/>
              </a:spcAft>
              <a:buFont typeface="Wingdings" panose="05000000000000000000" pitchFamily="2" charset="2"/>
              <a:buChar char="q"/>
            </a:pPr>
            <a:r>
              <a:rPr lang="es-ES" sz="2400" dirty="0" smtClean="0">
                <a:ea typeface="Calibri" panose="020F0502020204030204" pitchFamily="34" charset="0"/>
                <a:cs typeface="Times New Roman" panose="02020603050405020304" pitchFamily="18" charset="0"/>
              </a:rPr>
              <a:t>Se </a:t>
            </a:r>
            <a:r>
              <a:rPr lang="es-ES" sz="2400" dirty="0">
                <a:ea typeface="Calibri" panose="020F0502020204030204" pitchFamily="34" charset="0"/>
                <a:cs typeface="Times New Roman" panose="02020603050405020304" pitchFamily="18" charset="0"/>
              </a:rPr>
              <a:t>superaron 626 cuadros </a:t>
            </a:r>
            <a:r>
              <a:rPr lang="es-ES" sz="2400" dirty="0" smtClean="0">
                <a:ea typeface="Calibri" panose="020F0502020204030204" pitchFamily="34" charset="0"/>
                <a:cs typeface="Times New Roman" panose="02020603050405020304" pitchFamily="18" charset="0"/>
              </a:rPr>
              <a:t>y trabajadores de 23 </a:t>
            </a:r>
            <a:r>
              <a:rPr lang="es-ES" sz="2400" dirty="0">
                <a:ea typeface="Calibri" panose="020F0502020204030204" pitchFamily="34" charset="0"/>
                <a:cs typeface="Times New Roman" panose="02020603050405020304" pitchFamily="18" charset="0"/>
              </a:rPr>
              <a:t>empresas de subordinación local y las UEB correspondientes. </a:t>
            </a:r>
            <a:endParaRPr lang="es-ES" sz="2400" dirty="0" smtClean="0">
              <a:ea typeface="Calibri" panose="020F0502020204030204" pitchFamily="34" charset="0"/>
              <a:cs typeface="Times New Roman" panose="02020603050405020304" pitchFamily="18" charset="0"/>
            </a:endParaRPr>
          </a:p>
          <a:p>
            <a:pPr marL="285750" indent="-285750" algn="just">
              <a:lnSpc>
                <a:spcPct val="115000"/>
              </a:lnSpc>
              <a:spcBef>
                <a:spcPts val="600"/>
              </a:spcBef>
              <a:buFont typeface="Wingdings" panose="05000000000000000000" pitchFamily="2" charset="2"/>
              <a:buChar char="q"/>
            </a:pPr>
            <a:r>
              <a:rPr lang="es-ES" sz="2400" dirty="0">
                <a:ea typeface="Calibri" panose="020F0502020204030204" pitchFamily="34" charset="0"/>
                <a:cs typeface="Times New Roman" panose="02020603050405020304" pitchFamily="18" charset="0"/>
              </a:rPr>
              <a:t>Se realizó la actualización sobre el sistema de Dirección empresarial a 745 directivos de 26 empresas de subordinación local y 13 de subordinación nacional en los 9 municipios.</a:t>
            </a:r>
            <a:endParaRPr lang="en-US" sz="1400" dirty="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endParaRPr lang="es-ES" sz="2400" dirty="0" smtClean="0">
              <a:ea typeface="Calibri" panose="020F0502020204030204" pitchFamily="34" charset="0"/>
              <a:cs typeface="Times New Roman" panose="02020603050405020304" pitchFamily="18" charset="0"/>
            </a:endParaRPr>
          </a:p>
        </p:txBody>
      </p:sp>
      <p:sp>
        <p:nvSpPr>
          <p:cNvPr id="9" name="CuadroTexto 8"/>
          <p:cNvSpPr txBox="1"/>
          <p:nvPr/>
        </p:nvSpPr>
        <p:spPr>
          <a:xfrm>
            <a:off x="3213847" y="1297906"/>
            <a:ext cx="8686798" cy="830997"/>
          </a:xfrm>
          <a:prstGeom prst="rect">
            <a:avLst/>
          </a:prstGeom>
          <a:noFill/>
        </p:spPr>
        <p:txBody>
          <a:bodyPr wrap="square" rtlCol="0">
            <a:spAutoFit/>
          </a:bodyPr>
          <a:lstStyle/>
          <a:p>
            <a:pPr algn="ctr"/>
            <a:r>
              <a:rPr lang="es-MX" sz="2400" b="1" dirty="0" smtClean="0"/>
              <a:t>REFLEJO EN SANTIAGO DE CUBA DE LA IMPLEMENTACIÓN DE LA POLÍTICA POR LA UO</a:t>
            </a:r>
          </a:p>
        </p:txBody>
      </p:sp>
      <p:pic>
        <p:nvPicPr>
          <p:cNvPr id="10"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078" r="77610"/>
          <a:stretch/>
        </p:blipFill>
        <p:spPr>
          <a:xfrm>
            <a:off x="0" y="1102658"/>
            <a:ext cx="2729753" cy="5755341"/>
          </a:xfrm>
        </p:spPr>
      </p:pic>
    </p:spTree>
    <p:extLst>
      <p:ext uri="{BB962C8B-B14F-4D97-AF65-F5344CB8AC3E}">
        <p14:creationId xmlns:p14="http://schemas.microsoft.com/office/powerpoint/2010/main" val="3332943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27294" y="1896035"/>
            <a:ext cx="8619564" cy="5006640"/>
          </a:xfrm>
        </p:spPr>
        <p:txBody>
          <a:bodyPr>
            <a:normAutofit/>
          </a:bodyPr>
          <a:lstStyle/>
          <a:p>
            <a:pPr marL="0" indent="0" algn="just">
              <a:buNone/>
            </a:pPr>
            <a:r>
              <a:rPr lang="es-ES" b="1" dirty="0" smtClean="0"/>
              <a:t>APROBADA</a:t>
            </a:r>
            <a:r>
              <a:rPr lang="es-ES" dirty="0"/>
              <a:t>: Julio del </a:t>
            </a:r>
            <a:r>
              <a:rPr lang="es-ES" dirty="0" smtClean="0"/>
              <a:t>2018, </a:t>
            </a:r>
            <a:r>
              <a:rPr lang="es-ES" dirty="0"/>
              <a:t>por Acuerdo del CECM.</a:t>
            </a:r>
            <a:endParaRPr lang="es-ES" dirty="0" smtClean="0">
              <a:effectLst/>
            </a:endParaRPr>
          </a:p>
          <a:p>
            <a:pPr marL="0" indent="0" algn="just">
              <a:buNone/>
            </a:pPr>
            <a:endParaRPr lang="es-ES" b="1" dirty="0" smtClean="0"/>
          </a:p>
          <a:p>
            <a:pPr marL="0" indent="0" algn="just">
              <a:buNone/>
            </a:pPr>
            <a:r>
              <a:rPr lang="es-ES" b="1" dirty="0" smtClean="0"/>
              <a:t>ESTADO </a:t>
            </a:r>
            <a:r>
              <a:rPr lang="es-ES" b="1" dirty="0"/>
              <a:t>ACTUAL</a:t>
            </a:r>
            <a:r>
              <a:rPr lang="es-ES" dirty="0"/>
              <a:t>: </a:t>
            </a:r>
            <a:r>
              <a:rPr lang="es-ES" dirty="0" smtClean="0"/>
              <a:t>En proceso de implantación en todos los OACE que tienen subordinados IES.</a:t>
            </a:r>
          </a:p>
          <a:p>
            <a:pPr marL="0" indent="0" algn="just">
              <a:buNone/>
            </a:pPr>
            <a:endParaRPr lang="es-ES" dirty="0"/>
          </a:p>
          <a:p>
            <a:pPr marL="0" indent="0" algn="just">
              <a:buNone/>
            </a:pPr>
            <a:r>
              <a:rPr lang="es-ES" b="1" dirty="0" smtClean="0"/>
              <a:t>NORMAS JURÍDICAS</a:t>
            </a:r>
            <a:r>
              <a:rPr lang="es-ES" dirty="0" smtClean="0"/>
              <a:t>: Se emitió por el CE el Decreto- </a:t>
            </a:r>
            <a:r>
              <a:rPr lang="es-ES" dirty="0"/>
              <a:t>Ley </a:t>
            </a:r>
            <a:r>
              <a:rPr lang="es-ES" dirty="0" smtClean="0"/>
              <a:t>No. 369 del 2018, </a:t>
            </a:r>
            <a:r>
              <a:rPr lang="es-ES" dirty="0"/>
              <a:t>m</a:t>
            </a:r>
            <a:r>
              <a:rPr lang="es-ES" dirty="0" smtClean="0"/>
              <a:t>odificativo </a:t>
            </a:r>
            <a:r>
              <a:rPr lang="es-ES" dirty="0"/>
              <a:t>de la Ley No.1307 de </a:t>
            </a:r>
            <a:r>
              <a:rPr lang="es-ES" dirty="0" smtClean="0"/>
              <a:t>1976</a:t>
            </a:r>
            <a:r>
              <a:rPr lang="es-ES" dirty="0"/>
              <a:t> </a:t>
            </a:r>
            <a:r>
              <a:rPr lang="es-ES" dirty="0" smtClean="0"/>
              <a:t>y la Resolución Ministerial que reglamenta el mismo en todo el sistema de la Educación superior.</a:t>
            </a:r>
            <a:endParaRPr lang="es-ES" dirty="0" smtClean="0">
              <a:effectLst/>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0604" r="42994"/>
          <a:stretch/>
        </p:blipFill>
        <p:spPr>
          <a:xfrm>
            <a:off x="0" y="0"/>
            <a:ext cx="2715065" cy="6858000"/>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3079376" y="-78161"/>
            <a:ext cx="9009530" cy="1325563"/>
          </a:xfrm>
        </p:spPr>
        <p:txBody>
          <a:bodyPr>
            <a:normAutofit/>
          </a:bodyPr>
          <a:lstStyle/>
          <a:p>
            <a:pPr algn="just"/>
            <a:r>
              <a:rPr lang="es-ES" sz="2400" b="1" u="sng" dirty="0" smtClean="0">
                <a:solidFill>
                  <a:schemeClr val="bg1"/>
                </a:solidFill>
                <a:latin typeface="+mn-lt"/>
              </a:rPr>
              <a:t>POLÍTICA 7.</a:t>
            </a:r>
            <a:r>
              <a:rPr lang="es-ES" sz="2400" b="1" dirty="0" smtClean="0">
                <a:solidFill>
                  <a:schemeClr val="bg1"/>
                </a:solidFill>
                <a:latin typeface="+mn-lt"/>
              </a:rPr>
              <a:t> Sobre la Tipología de las Instituciones de Educación Superior – IES en la República de Cuba.</a:t>
            </a:r>
            <a:endParaRPr lang="es-ES" sz="2400" b="1" dirty="0">
              <a:solidFill>
                <a:schemeClr val="bg1"/>
              </a:solidFill>
              <a:latin typeface="+mn-lt"/>
            </a:endParaRPr>
          </a:p>
        </p:txBody>
      </p:sp>
    </p:spTree>
    <p:extLst>
      <p:ext uri="{BB962C8B-B14F-4D97-AF65-F5344CB8AC3E}">
        <p14:creationId xmlns:p14="http://schemas.microsoft.com/office/powerpoint/2010/main" val="3264839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3079376" y="-78161"/>
            <a:ext cx="9009530" cy="1325563"/>
          </a:xfrm>
        </p:spPr>
        <p:txBody>
          <a:bodyPr>
            <a:normAutofit/>
          </a:bodyPr>
          <a:lstStyle/>
          <a:p>
            <a:pPr algn="just"/>
            <a:r>
              <a:rPr lang="es-ES" sz="2400" b="1" u="sng" dirty="0" smtClean="0">
                <a:solidFill>
                  <a:schemeClr val="bg1"/>
                </a:solidFill>
                <a:latin typeface="+mn-lt"/>
              </a:rPr>
              <a:t>POLÍTICA 7.</a:t>
            </a:r>
            <a:r>
              <a:rPr lang="es-ES" sz="2400" b="1" dirty="0" smtClean="0">
                <a:solidFill>
                  <a:schemeClr val="bg1"/>
                </a:solidFill>
                <a:latin typeface="+mn-lt"/>
              </a:rPr>
              <a:t> Sobre la Tipología de las Instituciones de Educación Superior – IES en la República de Cuba.</a:t>
            </a:r>
            <a:endParaRPr lang="es-ES" sz="2400" b="1" dirty="0">
              <a:solidFill>
                <a:schemeClr val="bg1"/>
              </a:solidFill>
              <a:latin typeface="+mn-lt"/>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235" y="1877130"/>
            <a:ext cx="1404154" cy="135515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341" y="1902188"/>
            <a:ext cx="1341106" cy="1341106"/>
          </a:xfrm>
          <a:prstGeom prst="rect">
            <a:avLst/>
          </a:prstGeom>
        </p:spPr>
      </p:pic>
      <p:pic>
        <p:nvPicPr>
          <p:cNvPr id="1028" name="Picture 4" descr="Resultado de imagen para universidad de las artes cu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1836587"/>
            <a:ext cx="2496469" cy="144723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991" y="4291374"/>
            <a:ext cx="1571409" cy="1571409"/>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0147" y="4135309"/>
            <a:ext cx="1898065" cy="1677890"/>
          </a:xfrm>
          <a:prstGeom prst="rect">
            <a:avLst/>
          </a:prstGeom>
        </p:spPr>
      </p:pic>
      <p:sp>
        <p:nvSpPr>
          <p:cNvPr id="16" name="Rectángulo 15"/>
          <p:cNvSpPr/>
          <p:nvPr/>
        </p:nvSpPr>
        <p:spPr>
          <a:xfrm>
            <a:off x="221586" y="3257338"/>
            <a:ext cx="2975664" cy="400110"/>
          </a:xfrm>
          <a:prstGeom prst="rect">
            <a:avLst/>
          </a:prstGeom>
        </p:spPr>
        <p:txBody>
          <a:bodyPr wrap="square">
            <a:spAutoFit/>
          </a:bodyPr>
          <a:lstStyle/>
          <a:p>
            <a:pPr lvl="0" algn="ctr"/>
            <a:r>
              <a:rPr lang="es-MX" sz="2000" b="1" dirty="0" smtClean="0"/>
              <a:t>Universidad de Oriente</a:t>
            </a:r>
            <a:endParaRPr lang="es-MX" sz="2000" b="1" dirty="0"/>
          </a:p>
        </p:txBody>
      </p:sp>
      <p:sp>
        <p:nvSpPr>
          <p:cNvPr id="17" name="Rectángulo 16"/>
          <p:cNvSpPr/>
          <p:nvPr/>
        </p:nvSpPr>
        <p:spPr>
          <a:xfrm>
            <a:off x="3716590" y="3257338"/>
            <a:ext cx="4151444" cy="707886"/>
          </a:xfrm>
          <a:prstGeom prst="rect">
            <a:avLst/>
          </a:prstGeom>
        </p:spPr>
        <p:txBody>
          <a:bodyPr wrap="square">
            <a:spAutoFit/>
          </a:bodyPr>
          <a:lstStyle/>
          <a:p>
            <a:pPr lvl="0" algn="ctr"/>
            <a:r>
              <a:rPr lang="es-MX" sz="2000" b="1" dirty="0" smtClean="0"/>
              <a:t>Universidad de Ciencias Médicas </a:t>
            </a:r>
          </a:p>
          <a:p>
            <a:pPr lvl="0" algn="ctr"/>
            <a:r>
              <a:rPr lang="es-MX" sz="2000" b="1" dirty="0" smtClean="0"/>
              <a:t>Santiago de Cuba</a:t>
            </a:r>
            <a:endParaRPr lang="es-MX" sz="2000" b="1" dirty="0"/>
          </a:p>
        </p:txBody>
      </p:sp>
      <p:sp>
        <p:nvSpPr>
          <p:cNvPr id="18" name="Rectángulo 17"/>
          <p:cNvSpPr/>
          <p:nvPr/>
        </p:nvSpPr>
        <p:spPr>
          <a:xfrm>
            <a:off x="8089306" y="3281430"/>
            <a:ext cx="4151444" cy="707886"/>
          </a:xfrm>
          <a:prstGeom prst="rect">
            <a:avLst/>
          </a:prstGeom>
        </p:spPr>
        <p:txBody>
          <a:bodyPr wrap="square">
            <a:spAutoFit/>
          </a:bodyPr>
          <a:lstStyle/>
          <a:p>
            <a:pPr lvl="0" algn="ctr"/>
            <a:r>
              <a:rPr lang="es-MX" sz="2000" b="1" dirty="0" smtClean="0"/>
              <a:t>Filial Universidad de las Artes</a:t>
            </a:r>
          </a:p>
          <a:p>
            <a:pPr lvl="0" algn="ctr"/>
            <a:r>
              <a:rPr lang="es-MX" sz="2000" b="1" dirty="0" smtClean="0"/>
              <a:t>Santiago de Cuba</a:t>
            </a:r>
            <a:endParaRPr lang="es-MX" sz="2000" b="1" dirty="0"/>
          </a:p>
        </p:txBody>
      </p:sp>
      <p:sp>
        <p:nvSpPr>
          <p:cNvPr id="19" name="Rectángulo 18"/>
          <p:cNvSpPr/>
          <p:nvPr/>
        </p:nvSpPr>
        <p:spPr>
          <a:xfrm>
            <a:off x="1493457" y="5862783"/>
            <a:ext cx="4151444" cy="707886"/>
          </a:xfrm>
          <a:prstGeom prst="rect">
            <a:avLst/>
          </a:prstGeom>
        </p:spPr>
        <p:txBody>
          <a:bodyPr wrap="square">
            <a:spAutoFit/>
          </a:bodyPr>
          <a:lstStyle/>
          <a:p>
            <a:pPr lvl="0" algn="ctr"/>
            <a:r>
              <a:rPr lang="es-MX" sz="2000" b="1" dirty="0" smtClean="0"/>
              <a:t>Escuela </a:t>
            </a:r>
            <a:r>
              <a:rPr lang="es-MX" sz="2000" b="1" dirty="0" err="1" smtClean="0"/>
              <a:t>Interarmas</a:t>
            </a:r>
            <a:r>
              <a:rPr lang="es-MX" sz="2000" b="1" dirty="0" smtClean="0"/>
              <a:t> </a:t>
            </a:r>
          </a:p>
          <a:p>
            <a:pPr lvl="0" algn="ctr"/>
            <a:r>
              <a:rPr lang="es-MX" sz="2000" b="1" dirty="0" smtClean="0"/>
              <a:t>“General José Maceo”</a:t>
            </a:r>
            <a:endParaRPr lang="es-MX" sz="2000" b="1" dirty="0"/>
          </a:p>
        </p:txBody>
      </p:sp>
      <p:sp>
        <p:nvSpPr>
          <p:cNvPr id="20" name="Rectángulo 19"/>
          <p:cNvSpPr/>
          <p:nvPr/>
        </p:nvSpPr>
        <p:spPr>
          <a:xfrm>
            <a:off x="5335620" y="5862783"/>
            <a:ext cx="5671862" cy="1015663"/>
          </a:xfrm>
          <a:prstGeom prst="rect">
            <a:avLst/>
          </a:prstGeom>
        </p:spPr>
        <p:txBody>
          <a:bodyPr wrap="square">
            <a:spAutoFit/>
          </a:bodyPr>
          <a:lstStyle/>
          <a:p>
            <a:pPr lvl="0" algn="ctr"/>
            <a:r>
              <a:rPr lang="es-MX" sz="2000" b="1" dirty="0" smtClean="0"/>
              <a:t>Filial Universidad del Ministerio del Interior “Eliseo Reyes Rodríguez Capitán San Luis”</a:t>
            </a:r>
          </a:p>
          <a:p>
            <a:pPr lvl="0" algn="ctr"/>
            <a:r>
              <a:rPr lang="es-MX" sz="2000" b="1" dirty="0" smtClean="0"/>
              <a:t>Hermanos Marañón. Santiago de Cuba</a:t>
            </a:r>
            <a:endParaRPr lang="es-MX" sz="2000" b="1" dirty="0"/>
          </a:p>
        </p:txBody>
      </p:sp>
      <p:sp>
        <p:nvSpPr>
          <p:cNvPr id="21" name="CuadroTexto 20"/>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p>
        </p:txBody>
      </p:sp>
    </p:spTree>
    <p:extLst>
      <p:ext uri="{BB962C8B-B14F-4D97-AF65-F5344CB8AC3E}">
        <p14:creationId xmlns:p14="http://schemas.microsoft.com/office/powerpoint/2010/main" val="1032735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31887" y="1825625"/>
            <a:ext cx="8997515" cy="4351338"/>
          </a:xfrm>
        </p:spPr>
        <p:txBody>
          <a:bodyPr>
            <a:normAutofit fontScale="92500" lnSpcReduction="10000"/>
          </a:bodyPr>
          <a:lstStyle/>
          <a:p>
            <a:pPr marL="0" indent="0" algn="just">
              <a:buNone/>
            </a:pPr>
            <a:r>
              <a:rPr lang="es-ES" b="1" dirty="0" smtClean="0"/>
              <a:t>APROBADA</a:t>
            </a:r>
            <a:r>
              <a:rPr lang="es-ES" b="1" dirty="0"/>
              <a:t>:</a:t>
            </a:r>
            <a:r>
              <a:rPr lang="es-ES" dirty="0"/>
              <a:t> Julio del </a:t>
            </a:r>
            <a:r>
              <a:rPr lang="es-ES" dirty="0" smtClean="0"/>
              <a:t>2018, </a:t>
            </a:r>
            <a:r>
              <a:rPr lang="es-ES" dirty="0"/>
              <a:t>por Acuerdo del CECM</a:t>
            </a:r>
            <a:r>
              <a:rPr lang="es-ES" dirty="0" smtClean="0"/>
              <a:t>.</a:t>
            </a:r>
          </a:p>
          <a:p>
            <a:pPr marL="0" indent="0" algn="just">
              <a:buNone/>
            </a:pPr>
            <a:endParaRPr lang="es-ES" dirty="0" smtClean="0">
              <a:effectLst/>
            </a:endParaRPr>
          </a:p>
          <a:p>
            <a:pPr marL="0" lvl="0" indent="0" algn="just">
              <a:buNone/>
            </a:pPr>
            <a:r>
              <a:rPr lang="es-ES" b="1" dirty="0"/>
              <a:t>ESTADO ACTUAL</a:t>
            </a:r>
            <a:r>
              <a:rPr lang="es-ES" dirty="0"/>
              <a:t>: </a:t>
            </a:r>
            <a:r>
              <a:rPr lang="es-ES" dirty="0">
                <a:solidFill>
                  <a:prstClr val="black"/>
                </a:solidFill>
              </a:rPr>
              <a:t>Se realizó el proceso de </a:t>
            </a:r>
            <a:r>
              <a:rPr lang="es-ES" dirty="0" smtClean="0">
                <a:solidFill>
                  <a:prstClr val="black"/>
                </a:solidFill>
              </a:rPr>
              <a:t>consultas a los diferentes OACE y Órganos estatales. </a:t>
            </a:r>
            <a:r>
              <a:rPr lang="es-ES" dirty="0" smtClean="0"/>
              <a:t>Elaboradas y presentadas a su aprobación las </a:t>
            </a:r>
            <a:r>
              <a:rPr lang="es-ES" dirty="0"/>
              <a:t>normas jurídicas </a:t>
            </a:r>
            <a:r>
              <a:rPr lang="es-ES" dirty="0" smtClean="0"/>
              <a:t>correspondientes.</a:t>
            </a:r>
          </a:p>
          <a:p>
            <a:pPr marL="0" lvl="0" indent="0" algn="just">
              <a:buNone/>
            </a:pPr>
            <a:endParaRPr lang="es-ES" dirty="0" smtClean="0">
              <a:effectLst/>
            </a:endParaRPr>
          </a:p>
          <a:p>
            <a:pPr marL="0" indent="0" algn="just">
              <a:buNone/>
            </a:pPr>
            <a:r>
              <a:rPr lang="es-ES" b="1" dirty="0" smtClean="0"/>
              <a:t>NORMAS JURÍDICAS</a:t>
            </a:r>
            <a:r>
              <a:rPr lang="es-ES" dirty="0" smtClean="0"/>
              <a:t>:</a:t>
            </a:r>
            <a:r>
              <a:rPr lang="es-ES" dirty="0"/>
              <a:t> </a:t>
            </a:r>
            <a:r>
              <a:rPr lang="es-ES" dirty="0" smtClean="0"/>
              <a:t>Se emitió el Acuerdo </a:t>
            </a:r>
            <a:r>
              <a:rPr lang="es-ES" dirty="0"/>
              <a:t>del Consejo de Ministros </a:t>
            </a:r>
            <a:r>
              <a:rPr lang="es-ES" dirty="0" smtClean="0"/>
              <a:t>y corresponde disponer por Resolución </a:t>
            </a:r>
            <a:r>
              <a:rPr lang="es-ES" dirty="0"/>
              <a:t>del Ministro del MES </a:t>
            </a:r>
            <a:r>
              <a:rPr lang="es-ES" dirty="0" smtClean="0"/>
              <a:t>los aspectos generales para el funcionamiento de la </a:t>
            </a:r>
            <a:r>
              <a:rPr lang="es-ES" dirty="0"/>
              <a:t>Ciudad </a:t>
            </a:r>
            <a:r>
              <a:rPr lang="es-ES" dirty="0" smtClean="0"/>
              <a:t>Universitaria, además de la Resolución </a:t>
            </a:r>
            <a:r>
              <a:rPr lang="es-ES" dirty="0"/>
              <a:t>de la Ministra del CITMA aprobando </a:t>
            </a:r>
            <a:r>
              <a:rPr lang="es-ES" dirty="0" smtClean="0"/>
              <a:t>el Expediente de Parque Científico- Tecnológico.</a:t>
            </a:r>
            <a:endParaRPr lang="es-ES" dirty="0" smtClean="0">
              <a:effectLst/>
            </a:endParaRPr>
          </a:p>
          <a:p>
            <a:pPr algn="just"/>
            <a:endParaRPr lang="es-E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40196" r="32111"/>
          <a:stretch/>
        </p:blipFill>
        <p:spPr>
          <a:xfrm>
            <a:off x="0" y="1102658"/>
            <a:ext cx="2432001" cy="5755341"/>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931887" y="0"/>
            <a:ext cx="8997516" cy="1325563"/>
          </a:xfrm>
        </p:spPr>
        <p:txBody>
          <a:bodyPr>
            <a:normAutofit/>
          </a:bodyPr>
          <a:lstStyle/>
          <a:p>
            <a:r>
              <a:rPr lang="es-ES" sz="2600" b="1" u="sng" dirty="0" smtClean="0">
                <a:solidFill>
                  <a:schemeClr val="bg1"/>
                </a:solidFill>
                <a:latin typeface="+mn-lt"/>
              </a:rPr>
              <a:t>POLÍTICA 8.</a:t>
            </a:r>
            <a:r>
              <a:rPr lang="es-ES" sz="2600" b="1" dirty="0" smtClean="0">
                <a:solidFill>
                  <a:schemeClr val="bg1"/>
                </a:solidFill>
                <a:latin typeface="+mn-lt"/>
              </a:rPr>
              <a:t> Alternativas de utilización de las capacidades disponibles en la Universidad de las Ciencias Informáticas - UCI.</a:t>
            </a:r>
            <a:endParaRPr lang="es-ES" sz="2600" dirty="0">
              <a:solidFill>
                <a:schemeClr val="bg1"/>
              </a:solidFill>
              <a:latin typeface="+mn-lt"/>
            </a:endParaRPr>
          </a:p>
        </p:txBody>
      </p:sp>
    </p:spTree>
    <p:extLst>
      <p:ext uri="{BB962C8B-B14F-4D97-AF65-F5344CB8AC3E}">
        <p14:creationId xmlns:p14="http://schemas.microsoft.com/office/powerpoint/2010/main" val="504279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56631" y="1960329"/>
            <a:ext cx="9076767" cy="4351338"/>
          </a:xfrm>
        </p:spPr>
        <p:txBody>
          <a:bodyPr>
            <a:normAutofit fontScale="92500" lnSpcReduction="20000"/>
          </a:bodyPr>
          <a:lstStyle/>
          <a:p>
            <a:pPr marL="0" indent="0" algn="just">
              <a:buNone/>
            </a:pPr>
            <a:r>
              <a:rPr lang="es-ES" b="1" dirty="0" smtClean="0"/>
              <a:t>APROBADA</a:t>
            </a:r>
            <a:r>
              <a:rPr lang="es-ES" b="1" dirty="0"/>
              <a:t>: </a:t>
            </a:r>
            <a:r>
              <a:rPr lang="es-ES" dirty="0"/>
              <a:t>Septiembre </a:t>
            </a:r>
            <a:r>
              <a:rPr lang="es-ES" dirty="0" smtClean="0"/>
              <a:t>2018, </a:t>
            </a:r>
            <a:r>
              <a:rPr lang="es-ES" dirty="0"/>
              <a:t>por Acuerdo del CM</a:t>
            </a:r>
            <a:r>
              <a:rPr lang="es-ES" dirty="0" smtClean="0"/>
              <a:t>.</a:t>
            </a:r>
          </a:p>
          <a:p>
            <a:pPr marL="0" indent="0" algn="just">
              <a:buNone/>
            </a:pPr>
            <a:endParaRPr lang="es-ES" dirty="0"/>
          </a:p>
          <a:p>
            <a:pPr marL="0" indent="0" algn="just">
              <a:buNone/>
            </a:pPr>
            <a:r>
              <a:rPr lang="es-ES" b="1" dirty="0" smtClean="0"/>
              <a:t>ESTADO ACTUAL</a:t>
            </a:r>
            <a:r>
              <a:rPr lang="es-ES" dirty="0" smtClean="0"/>
              <a:t>: Se realizó el proceso de forma integral y simultáneo en todas las instituciones y entidades subordinadas y adscriptas al Organismo, faltando solo en estos momentos el Órgano central. Se entregaron las propuestas de normas jurídicas y están pendientes de aprobación final por el CE y CM, para comenzar la implantación según el cronograma establecido.</a:t>
            </a:r>
          </a:p>
          <a:p>
            <a:pPr marL="0" indent="0" algn="just">
              <a:buNone/>
            </a:pPr>
            <a:endParaRPr lang="es-ES" b="1" dirty="0" smtClean="0"/>
          </a:p>
          <a:p>
            <a:pPr marL="0" indent="0" algn="just">
              <a:buNone/>
            </a:pPr>
            <a:r>
              <a:rPr lang="es-ES" b="1" dirty="0" smtClean="0"/>
              <a:t>NORMAS JURÍDICAS</a:t>
            </a:r>
            <a:r>
              <a:rPr lang="es-ES" dirty="0" smtClean="0"/>
              <a:t>: Emitir 1 Decreto-Ley, una Resolución del Presidente del CM, un Acuerdo del CM y 3 Resoluciones del Ministro del MES.</a:t>
            </a:r>
            <a:endParaRPr lang="es-ES" dirty="0"/>
          </a:p>
          <a:p>
            <a:pPr algn="just"/>
            <a:endParaRPr lang="es-ES"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60004" r="16430"/>
          <a:stretch/>
        </p:blipFill>
        <p:spPr>
          <a:xfrm>
            <a:off x="0" y="1102658"/>
            <a:ext cx="2160467" cy="5755341"/>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75937" y="-67235"/>
            <a:ext cx="9238157" cy="1325563"/>
          </a:xfrm>
        </p:spPr>
        <p:txBody>
          <a:bodyPr>
            <a:normAutofit/>
          </a:bodyPr>
          <a:lstStyle/>
          <a:p>
            <a:pPr algn="just"/>
            <a:r>
              <a:rPr lang="es-ES" sz="2400" b="1" dirty="0" smtClean="0">
                <a:solidFill>
                  <a:schemeClr val="bg1"/>
                </a:solidFill>
                <a:latin typeface="+mn-lt"/>
              </a:rPr>
              <a:t>POLÍTICA </a:t>
            </a:r>
            <a:r>
              <a:rPr lang="es-ES" sz="2400" b="1" dirty="0">
                <a:solidFill>
                  <a:schemeClr val="bg1"/>
                </a:solidFill>
                <a:latin typeface="+mn-lt"/>
              </a:rPr>
              <a:t>9</a:t>
            </a:r>
            <a:r>
              <a:rPr lang="es-ES" sz="2400" b="1" dirty="0" smtClean="0">
                <a:solidFill>
                  <a:schemeClr val="bg1"/>
                </a:solidFill>
                <a:latin typeface="+mn-lt"/>
              </a:rPr>
              <a:t>. Perfeccionamiento funcional, estructural y de composición del OACE- MES.</a:t>
            </a:r>
            <a:endParaRPr lang="es-ES" sz="2400" dirty="0">
              <a:solidFill>
                <a:schemeClr val="bg1"/>
              </a:solidFill>
              <a:latin typeface="+mn-lt"/>
            </a:endParaRPr>
          </a:p>
        </p:txBody>
      </p:sp>
    </p:spTree>
    <p:extLst>
      <p:ext uri="{BB962C8B-B14F-4D97-AF65-F5344CB8AC3E}">
        <p14:creationId xmlns:p14="http://schemas.microsoft.com/office/powerpoint/2010/main" val="652169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75937" y="-67235"/>
            <a:ext cx="9238157" cy="1325563"/>
          </a:xfrm>
        </p:spPr>
        <p:txBody>
          <a:bodyPr>
            <a:normAutofit/>
          </a:bodyPr>
          <a:lstStyle/>
          <a:p>
            <a:pPr algn="just"/>
            <a:r>
              <a:rPr lang="es-ES" sz="2400" b="1" dirty="0" smtClean="0">
                <a:solidFill>
                  <a:schemeClr val="bg1"/>
                </a:solidFill>
                <a:latin typeface="+mn-lt"/>
              </a:rPr>
              <a:t>POLÍTICA </a:t>
            </a:r>
            <a:r>
              <a:rPr lang="es-ES" sz="2400" b="1" dirty="0">
                <a:solidFill>
                  <a:schemeClr val="bg1"/>
                </a:solidFill>
                <a:latin typeface="+mn-lt"/>
              </a:rPr>
              <a:t>9</a:t>
            </a:r>
            <a:r>
              <a:rPr lang="es-ES" sz="2400" b="1" dirty="0" smtClean="0">
                <a:solidFill>
                  <a:schemeClr val="bg1"/>
                </a:solidFill>
                <a:latin typeface="+mn-lt"/>
              </a:rPr>
              <a:t>. Perfeccionamiento funcional, estructural y de composición del OACE- MES.</a:t>
            </a:r>
            <a:endParaRPr lang="es-ES" sz="2400" dirty="0">
              <a:solidFill>
                <a:schemeClr val="bg1"/>
              </a:solidFill>
              <a:latin typeface="+mn-lt"/>
            </a:endParaRPr>
          </a:p>
        </p:txBody>
      </p:sp>
      <p:sp>
        <p:nvSpPr>
          <p:cNvPr id="8" name="CuadroTexto 7"/>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pic>
        <p:nvPicPr>
          <p:cNvPr id="11" name="Imagen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40622" y="1656428"/>
            <a:ext cx="7806789" cy="5201572"/>
          </a:xfrm>
          <a:prstGeom prst="rect">
            <a:avLst/>
          </a:prstGeom>
        </p:spPr>
      </p:pic>
    </p:spTree>
    <p:extLst>
      <p:ext uri="{BB962C8B-B14F-4D97-AF65-F5344CB8AC3E}">
        <p14:creationId xmlns:p14="http://schemas.microsoft.com/office/powerpoint/2010/main" val="1982642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465385" y="-64712"/>
            <a:ext cx="9928320" cy="1325563"/>
          </a:xfrm>
        </p:spPr>
        <p:txBody>
          <a:bodyPr>
            <a:noAutofit/>
          </a:bodyPr>
          <a:lstStyle/>
          <a:p>
            <a:r>
              <a:rPr lang="es-ES" sz="2800" b="1" dirty="0" smtClean="0">
                <a:solidFill>
                  <a:schemeClr val="bg1"/>
                </a:solidFill>
                <a:latin typeface="+mn-lt"/>
              </a:rPr>
              <a:t>GTT presididos por diferentes Organismos de la Administración Central del Estado - OACE  </a:t>
            </a:r>
            <a:endParaRPr lang="es-ES" sz="2800" b="1" dirty="0">
              <a:solidFill>
                <a:schemeClr val="bg1"/>
              </a:solidFill>
              <a:latin typeface="+mn-lt"/>
            </a:endParaRPr>
          </a:p>
        </p:txBody>
      </p:sp>
      <p:sp>
        <p:nvSpPr>
          <p:cNvPr id="3" name="Marcador de contenido 2"/>
          <p:cNvSpPr>
            <a:spLocks noGrp="1"/>
          </p:cNvSpPr>
          <p:nvPr>
            <p:ph idx="1"/>
          </p:nvPr>
        </p:nvSpPr>
        <p:spPr>
          <a:xfrm>
            <a:off x="2465385" y="1825625"/>
            <a:ext cx="9495877" cy="4351338"/>
          </a:xfrm>
        </p:spPr>
        <p:txBody>
          <a:bodyPr>
            <a:normAutofit/>
          </a:bodyPr>
          <a:lstStyle/>
          <a:p>
            <a:pPr algn="just">
              <a:lnSpc>
                <a:spcPct val="100000"/>
              </a:lnSpc>
              <a:buFont typeface="Wingdings" panose="05000000000000000000" pitchFamily="2" charset="2"/>
              <a:buChar char="q"/>
            </a:pPr>
            <a:r>
              <a:rPr lang="es-ES" sz="2400" b="1" dirty="0" smtClean="0"/>
              <a:t> Ministerio </a:t>
            </a:r>
            <a:r>
              <a:rPr lang="es-ES" sz="2400" b="1" dirty="0"/>
              <a:t>de Energía y Minas (MINEM): </a:t>
            </a:r>
            <a:r>
              <a:rPr lang="es-ES" sz="2400" dirty="0" smtClean="0"/>
              <a:t>Política </a:t>
            </a:r>
            <a:r>
              <a:rPr lang="es-ES" sz="2400" dirty="0"/>
              <a:t>sobre minas, geología y energía</a:t>
            </a:r>
            <a:r>
              <a:rPr lang="es-ES" sz="2400" dirty="0" smtClean="0"/>
              <a:t>.</a:t>
            </a:r>
          </a:p>
          <a:p>
            <a:pPr algn="just">
              <a:lnSpc>
                <a:spcPct val="100000"/>
              </a:lnSpc>
              <a:buFont typeface="Wingdings" panose="05000000000000000000" pitchFamily="2" charset="2"/>
              <a:buChar char="q"/>
            </a:pPr>
            <a:endParaRPr lang="es-ES" sz="2400" dirty="0"/>
          </a:p>
          <a:p>
            <a:pPr algn="just">
              <a:lnSpc>
                <a:spcPct val="100000"/>
              </a:lnSpc>
              <a:buFont typeface="Wingdings" panose="05000000000000000000" pitchFamily="2" charset="2"/>
              <a:buChar char="q"/>
            </a:pPr>
            <a:r>
              <a:rPr lang="es-ES" sz="2400" b="1" dirty="0" smtClean="0"/>
              <a:t> Ministerio </a:t>
            </a:r>
            <a:r>
              <a:rPr lang="es-ES" sz="2400" b="1" dirty="0"/>
              <a:t>de Industrias (MINDUS):</a:t>
            </a:r>
            <a:r>
              <a:rPr lang="es-ES" sz="2400" dirty="0"/>
              <a:t> </a:t>
            </a:r>
            <a:r>
              <a:rPr lang="es-ES" sz="2400" dirty="0" smtClean="0"/>
              <a:t>Política </a:t>
            </a:r>
            <a:r>
              <a:rPr lang="es-ES" sz="2400" dirty="0"/>
              <a:t>sobre </a:t>
            </a:r>
            <a:r>
              <a:rPr lang="es-ES" sz="2400" dirty="0" smtClean="0"/>
              <a:t>el mantenimiento </a:t>
            </a:r>
            <a:r>
              <a:rPr lang="es-ES" sz="2400" dirty="0"/>
              <a:t>industrial y reconversión del plantel industrial</a:t>
            </a:r>
            <a:r>
              <a:rPr lang="es-ES" sz="2400" dirty="0" smtClean="0"/>
              <a:t>.</a:t>
            </a:r>
          </a:p>
          <a:p>
            <a:pPr algn="just">
              <a:lnSpc>
                <a:spcPct val="100000"/>
              </a:lnSpc>
              <a:buFont typeface="Wingdings" panose="05000000000000000000" pitchFamily="2" charset="2"/>
              <a:buChar char="q"/>
            </a:pPr>
            <a:endParaRPr lang="es-ES" sz="2400" dirty="0"/>
          </a:p>
          <a:p>
            <a:pPr algn="just">
              <a:lnSpc>
                <a:spcPct val="100000"/>
              </a:lnSpc>
              <a:buFont typeface="Wingdings" panose="05000000000000000000" pitchFamily="2" charset="2"/>
              <a:buChar char="q"/>
            </a:pPr>
            <a:r>
              <a:rPr lang="es-ES" sz="2400" b="1" dirty="0" smtClean="0"/>
              <a:t> Ministerio </a:t>
            </a:r>
            <a:r>
              <a:rPr lang="es-ES" sz="2400" b="1" dirty="0"/>
              <a:t>de Salud Pública (MINSAP): </a:t>
            </a:r>
            <a:r>
              <a:rPr lang="es-ES" sz="2400" dirty="0"/>
              <a:t>Política sobre medicina natural y tradicional. </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51201" r="24036"/>
          <a:stretch/>
        </p:blipFill>
        <p:spPr>
          <a:xfrm>
            <a:off x="1" y="1102658"/>
            <a:ext cx="2172374" cy="5757021"/>
          </a:xfrm>
          <a:prstGeom prst="rect">
            <a:avLst/>
          </a:prstGeom>
        </p:spPr>
      </p:pic>
    </p:spTree>
    <p:extLst>
      <p:ext uri="{BB962C8B-B14F-4D97-AF65-F5344CB8AC3E}">
        <p14:creationId xmlns:p14="http://schemas.microsoft.com/office/powerpoint/2010/main" val="2263493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75937" y="-67235"/>
            <a:ext cx="9238157" cy="1325563"/>
          </a:xfrm>
        </p:spPr>
        <p:txBody>
          <a:bodyPr>
            <a:normAutofit/>
          </a:bodyPr>
          <a:lstStyle/>
          <a:p>
            <a:pPr algn="just"/>
            <a:r>
              <a:rPr lang="es-ES" sz="2400" b="1" dirty="0" smtClean="0">
                <a:solidFill>
                  <a:schemeClr val="bg1"/>
                </a:solidFill>
                <a:latin typeface="+mn-lt"/>
              </a:rPr>
              <a:t>POLÍTICA </a:t>
            </a:r>
            <a:r>
              <a:rPr lang="es-ES" sz="2400" b="1" dirty="0">
                <a:solidFill>
                  <a:schemeClr val="bg1"/>
                </a:solidFill>
                <a:latin typeface="+mn-lt"/>
              </a:rPr>
              <a:t>9</a:t>
            </a:r>
            <a:r>
              <a:rPr lang="es-ES" sz="2400" b="1" dirty="0" smtClean="0">
                <a:solidFill>
                  <a:schemeClr val="bg1"/>
                </a:solidFill>
                <a:latin typeface="+mn-lt"/>
              </a:rPr>
              <a:t>. Perfeccionamiento funcional, estructural y de composición del OACE- MES.</a:t>
            </a:r>
            <a:endParaRPr lang="es-ES" sz="2400" dirty="0">
              <a:solidFill>
                <a:schemeClr val="bg1"/>
              </a:solidFill>
              <a:latin typeface="+mn-lt"/>
            </a:endParaRPr>
          </a:p>
        </p:txBody>
      </p:sp>
      <p:sp>
        <p:nvSpPr>
          <p:cNvPr id="8" name="CuadroTexto 7"/>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pic>
        <p:nvPicPr>
          <p:cNvPr id="2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255" y="1759571"/>
            <a:ext cx="9773490" cy="503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129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75937" y="-67235"/>
            <a:ext cx="9238157" cy="1325563"/>
          </a:xfrm>
        </p:spPr>
        <p:txBody>
          <a:bodyPr>
            <a:normAutofit/>
          </a:bodyPr>
          <a:lstStyle/>
          <a:p>
            <a:pPr algn="just"/>
            <a:r>
              <a:rPr lang="es-ES" sz="2400" b="1" dirty="0" smtClean="0">
                <a:solidFill>
                  <a:schemeClr val="bg1"/>
                </a:solidFill>
                <a:latin typeface="+mn-lt"/>
              </a:rPr>
              <a:t>POLÍTICA </a:t>
            </a:r>
            <a:r>
              <a:rPr lang="es-ES" sz="2400" b="1" dirty="0">
                <a:solidFill>
                  <a:schemeClr val="bg1"/>
                </a:solidFill>
                <a:latin typeface="+mn-lt"/>
              </a:rPr>
              <a:t>9</a:t>
            </a:r>
            <a:r>
              <a:rPr lang="es-ES" sz="2400" b="1" dirty="0" smtClean="0">
                <a:solidFill>
                  <a:schemeClr val="bg1"/>
                </a:solidFill>
                <a:latin typeface="+mn-lt"/>
              </a:rPr>
              <a:t>. Perfeccionamiento funcional, estructural y de composición del OACE- MES.</a:t>
            </a:r>
            <a:endParaRPr lang="es-ES" sz="2400" dirty="0">
              <a:solidFill>
                <a:schemeClr val="bg1"/>
              </a:solidFill>
              <a:latin typeface="+mn-lt"/>
            </a:endParaRPr>
          </a:p>
        </p:txBody>
      </p:sp>
      <p:sp>
        <p:nvSpPr>
          <p:cNvPr id="8" name="CuadroTexto 7"/>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grpSp>
        <p:nvGrpSpPr>
          <p:cNvPr id="3" name="Grupo 2"/>
          <p:cNvGrpSpPr/>
          <p:nvPr/>
        </p:nvGrpSpPr>
        <p:grpSpPr>
          <a:xfrm>
            <a:off x="573430" y="1799149"/>
            <a:ext cx="11146632" cy="4821034"/>
            <a:chOff x="35779" y="2689412"/>
            <a:chExt cx="8175812" cy="3847438"/>
          </a:xfrm>
        </p:grpSpPr>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t="16340"/>
            <a:stretch/>
          </p:blipFill>
          <p:spPr>
            <a:xfrm>
              <a:off x="35779" y="2689412"/>
              <a:ext cx="8175812" cy="3847438"/>
            </a:xfrm>
            <a:prstGeom prst="rect">
              <a:avLst/>
            </a:prstGeom>
          </p:spPr>
        </p:pic>
        <p:grpSp>
          <p:nvGrpSpPr>
            <p:cNvPr id="10" name="Grupo 9"/>
            <p:cNvGrpSpPr/>
            <p:nvPr/>
          </p:nvGrpSpPr>
          <p:grpSpPr>
            <a:xfrm>
              <a:off x="200301" y="2854818"/>
              <a:ext cx="7925500" cy="2811612"/>
              <a:chOff x="-2049281" y="-481750"/>
              <a:chExt cx="11818727" cy="4192754"/>
            </a:xfrm>
          </p:grpSpPr>
          <p:cxnSp>
            <p:nvCxnSpPr>
              <p:cNvPr id="12" name="Conector recto 11"/>
              <p:cNvCxnSpPr/>
              <p:nvPr/>
            </p:nvCxnSpPr>
            <p:spPr>
              <a:xfrm flipH="1" flipV="1">
                <a:off x="8348867" y="3566095"/>
                <a:ext cx="1265745" cy="14490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7811905" y="1059406"/>
                <a:ext cx="522441" cy="250668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H="1">
                <a:off x="7842733" y="416344"/>
                <a:ext cx="746777" cy="64306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flipV="1">
                <a:off x="8608084" y="416344"/>
                <a:ext cx="852739" cy="64306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9034453" y="1059408"/>
                <a:ext cx="426370" cy="52174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flipV="1">
                <a:off x="9052562" y="1581151"/>
                <a:ext cx="678084" cy="31854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V="1">
                <a:off x="9614162" y="1899691"/>
                <a:ext cx="155284" cy="181131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5740204" y="-481750"/>
                <a:ext cx="2849306" cy="369332"/>
              </a:xfrm>
              <a:prstGeom prst="rect">
                <a:avLst/>
              </a:prstGeom>
              <a:noFill/>
            </p:spPr>
            <p:txBody>
              <a:bodyPr wrap="none" rtlCol="0">
                <a:spAutoFit/>
              </a:bodyPr>
              <a:lstStyle/>
              <a:p>
                <a:r>
                  <a:rPr lang="x-none" b="1" dirty="0" smtClean="0">
                    <a:solidFill>
                      <a:srgbClr val="FFFF00"/>
                    </a:solidFill>
                    <a:effectLst>
                      <a:outerShdw blurRad="38100" dist="38100" dir="2700000" algn="tl">
                        <a:srgbClr val="000000">
                          <a:alpha val="43137"/>
                        </a:srgbClr>
                      </a:outerShdw>
                    </a:effectLst>
                  </a:rPr>
                  <a:t>Campus Julio Antonio Mella</a:t>
                </a:r>
                <a:endParaRPr lang="es-ES" b="1" dirty="0">
                  <a:solidFill>
                    <a:srgbClr val="FFFF00"/>
                  </a:solidFill>
                  <a:effectLst>
                    <a:outerShdw blurRad="38100" dist="38100" dir="2700000" algn="tl">
                      <a:srgbClr val="000000">
                        <a:alpha val="43137"/>
                      </a:srgbClr>
                    </a:outerShdw>
                  </a:effectLst>
                </a:endParaRPr>
              </a:p>
            </p:txBody>
          </p:sp>
          <p:cxnSp>
            <p:nvCxnSpPr>
              <p:cNvPr id="20" name="Conector recto 19"/>
              <p:cNvCxnSpPr/>
              <p:nvPr/>
            </p:nvCxnSpPr>
            <p:spPr>
              <a:xfrm>
                <a:off x="1306174" y="891047"/>
                <a:ext cx="833421" cy="260259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H="1" flipV="1">
                <a:off x="-102901" y="861067"/>
                <a:ext cx="1409075" cy="60041"/>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899846" y="3143250"/>
                <a:ext cx="1239749" cy="35039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944507" y="1370873"/>
                <a:ext cx="2844353" cy="177237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545814" y="856910"/>
                <a:ext cx="424720" cy="72424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flipV="1">
                <a:off x="-2031090" y="130852"/>
                <a:ext cx="1467084" cy="14502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2049281" y="134869"/>
                <a:ext cx="104774" cy="1236004"/>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295046" y="504484"/>
                <a:ext cx="3294684" cy="369332"/>
              </a:xfrm>
              <a:prstGeom prst="rect">
                <a:avLst/>
              </a:prstGeom>
              <a:noFill/>
            </p:spPr>
            <p:txBody>
              <a:bodyPr wrap="none" rtlCol="0">
                <a:spAutoFit/>
              </a:bodyPr>
              <a:lstStyle/>
              <a:p>
                <a:r>
                  <a:rPr lang="x-none" b="1" dirty="0" smtClean="0">
                    <a:solidFill>
                      <a:srgbClr val="FFFF00"/>
                    </a:solidFill>
                    <a:effectLst>
                      <a:outerShdw blurRad="38100" dist="38100" dir="2700000" algn="tl">
                        <a:srgbClr val="000000">
                          <a:alpha val="43137"/>
                        </a:srgbClr>
                      </a:outerShdw>
                    </a:effectLst>
                  </a:rPr>
                  <a:t>Campus Antonio Maceo Grajales</a:t>
                </a:r>
                <a:endParaRPr lang="es-ES" b="1" dirty="0">
                  <a:solidFill>
                    <a:srgbClr val="FFFF00"/>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77432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75937" y="-67235"/>
            <a:ext cx="9238157" cy="1325563"/>
          </a:xfrm>
        </p:spPr>
        <p:txBody>
          <a:bodyPr>
            <a:normAutofit/>
          </a:bodyPr>
          <a:lstStyle/>
          <a:p>
            <a:pPr algn="just"/>
            <a:r>
              <a:rPr lang="es-ES" sz="2400" b="1" dirty="0" smtClean="0">
                <a:solidFill>
                  <a:schemeClr val="bg1"/>
                </a:solidFill>
                <a:latin typeface="+mn-lt"/>
              </a:rPr>
              <a:t>POLÍTICA </a:t>
            </a:r>
            <a:r>
              <a:rPr lang="es-ES" sz="2400" b="1" dirty="0">
                <a:solidFill>
                  <a:schemeClr val="bg1"/>
                </a:solidFill>
                <a:latin typeface="+mn-lt"/>
              </a:rPr>
              <a:t>9</a:t>
            </a:r>
            <a:r>
              <a:rPr lang="es-ES" sz="2400" b="1" dirty="0" smtClean="0">
                <a:solidFill>
                  <a:schemeClr val="bg1"/>
                </a:solidFill>
                <a:latin typeface="+mn-lt"/>
              </a:rPr>
              <a:t>. Perfeccionamiento funcional, estructural y de composición del OACE- MES.</a:t>
            </a:r>
            <a:endParaRPr lang="es-ES" sz="2400" dirty="0">
              <a:solidFill>
                <a:schemeClr val="bg1"/>
              </a:solidFill>
              <a:latin typeface="+mn-lt"/>
            </a:endParaRPr>
          </a:p>
        </p:txBody>
      </p:sp>
      <p:sp>
        <p:nvSpPr>
          <p:cNvPr id="8" name="CuadroTexto 7"/>
          <p:cNvSpPr txBox="1"/>
          <p:nvPr/>
        </p:nvSpPr>
        <p:spPr>
          <a:xfrm>
            <a:off x="573430" y="1297906"/>
            <a:ext cx="11045140" cy="461665"/>
          </a:xfrm>
          <a:prstGeom prst="rect">
            <a:avLst/>
          </a:prstGeom>
          <a:noFill/>
        </p:spPr>
        <p:txBody>
          <a:bodyPr wrap="none" rtlCol="0">
            <a:spAutoFit/>
          </a:bodyPr>
          <a:lstStyle/>
          <a:p>
            <a:pPr algn="ctr"/>
            <a:r>
              <a:rPr lang="es-MX" sz="2400" b="1" dirty="0" smtClean="0"/>
              <a:t>REFLEJO EN SANTIAGO DE CUBA DE LA IMPLEMENTACIÓN DE LA POLÍTICA POR LA UO</a:t>
            </a:r>
            <a:endParaRPr lang="es-MX" sz="2400" b="1" dirty="0"/>
          </a:p>
        </p:txBody>
      </p:sp>
      <p:pic>
        <p:nvPicPr>
          <p:cNvPr id="4" name="Imagen 3"/>
          <p:cNvPicPr>
            <a:picLocks noChangeAspect="1"/>
          </p:cNvPicPr>
          <p:nvPr/>
        </p:nvPicPr>
        <p:blipFill rotWithShape="1">
          <a:blip r:embed="rId3"/>
          <a:srcRect l="32499" t="11581" r="30605" b="13419"/>
          <a:stretch/>
        </p:blipFill>
        <p:spPr>
          <a:xfrm>
            <a:off x="1761564" y="2245658"/>
            <a:ext cx="9157447" cy="10465656"/>
          </a:xfrm>
          <a:prstGeom prst="rect">
            <a:avLst/>
          </a:prstGeom>
        </p:spPr>
      </p:pic>
    </p:spTree>
    <p:extLst>
      <p:ext uri="{BB962C8B-B14F-4D97-AF65-F5344CB8AC3E}">
        <p14:creationId xmlns:p14="http://schemas.microsoft.com/office/powerpoint/2010/main" val="3567093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15185" y="1748118"/>
            <a:ext cx="8958567" cy="4980172"/>
          </a:xfrm>
        </p:spPr>
        <p:txBody>
          <a:bodyPr>
            <a:normAutofit fontScale="92500" lnSpcReduction="20000"/>
          </a:bodyPr>
          <a:lstStyle/>
          <a:p>
            <a:pPr marL="0" indent="0" algn="just">
              <a:buNone/>
            </a:pPr>
            <a:endParaRPr lang="es-ES" sz="3200" b="1" dirty="0" smtClean="0"/>
          </a:p>
          <a:p>
            <a:pPr marL="0" indent="0" algn="just">
              <a:buNone/>
            </a:pPr>
            <a:r>
              <a:rPr lang="es-ES" b="1" dirty="0" smtClean="0"/>
              <a:t>APROBADA</a:t>
            </a:r>
            <a:r>
              <a:rPr lang="es-ES" sz="3200" b="1" dirty="0" smtClean="0"/>
              <a:t>: </a:t>
            </a:r>
            <a:r>
              <a:rPr lang="es-ES" sz="3200" dirty="0" smtClean="0"/>
              <a:t>Octubre 2018, por Acuerdo del CM.</a:t>
            </a:r>
          </a:p>
          <a:p>
            <a:pPr marL="0" indent="0" algn="just">
              <a:buNone/>
            </a:pPr>
            <a:endParaRPr lang="es-ES" sz="3200" b="1" dirty="0" smtClean="0"/>
          </a:p>
          <a:p>
            <a:pPr marL="0" indent="0" algn="just">
              <a:buNone/>
            </a:pPr>
            <a:r>
              <a:rPr lang="es-ES" b="1" dirty="0" smtClean="0"/>
              <a:t>ESTADO </a:t>
            </a:r>
            <a:r>
              <a:rPr lang="es-ES" b="1" dirty="0"/>
              <a:t>ACTUAL</a:t>
            </a:r>
            <a:r>
              <a:rPr lang="es-ES" sz="3200" dirty="0"/>
              <a:t>: </a:t>
            </a:r>
            <a:r>
              <a:rPr lang="es-ES" sz="3200" dirty="0" smtClean="0"/>
              <a:t>El GTT </a:t>
            </a:r>
            <a:r>
              <a:rPr lang="es-ES" sz="3200" dirty="0"/>
              <a:t>laboró intensamente y </a:t>
            </a:r>
            <a:r>
              <a:rPr lang="es-ES" sz="3200" dirty="0" smtClean="0"/>
              <a:t>present</a:t>
            </a:r>
            <a:r>
              <a:rPr lang="es-ES" sz="3200" dirty="0"/>
              <a:t>ó</a:t>
            </a:r>
            <a:r>
              <a:rPr lang="es-ES" sz="3200" dirty="0" smtClean="0"/>
              <a:t> </a:t>
            </a:r>
            <a:r>
              <a:rPr lang="es-ES" sz="3200" dirty="0"/>
              <a:t>la </a:t>
            </a:r>
            <a:r>
              <a:rPr lang="es-ES" sz="3200" dirty="0" smtClean="0"/>
              <a:t>Política a la CIDL. Se realizó el </a:t>
            </a:r>
            <a:r>
              <a:rPr lang="es-ES" sz="3200" dirty="0"/>
              <a:t>proceso de </a:t>
            </a:r>
            <a:r>
              <a:rPr lang="es-ES" sz="3200" dirty="0" smtClean="0"/>
              <a:t>consultas correspondientes a las diferentes instancias. Se elaboraron las propuestas de normas legales, las cuales están pendiente de aprobación final por el Consejo de Ministros.</a:t>
            </a:r>
          </a:p>
          <a:p>
            <a:pPr marL="0" indent="0" algn="just">
              <a:buNone/>
            </a:pPr>
            <a:endParaRPr lang="es-ES" sz="3200" dirty="0" smtClean="0"/>
          </a:p>
          <a:p>
            <a:pPr marL="0" indent="0" algn="just">
              <a:buNone/>
            </a:pPr>
            <a:r>
              <a:rPr lang="es-ES" b="1" dirty="0" smtClean="0">
                <a:effectLst/>
              </a:rPr>
              <a:t>NORMAS JURÍDICAS</a:t>
            </a:r>
            <a:r>
              <a:rPr lang="es-ES" sz="3200" dirty="0" smtClean="0">
                <a:effectLst/>
              </a:rPr>
              <a:t>: 1 Decreto del CM y 6 Resoluciones de  Ministros de diferentes OACE.</a:t>
            </a:r>
          </a:p>
          <a:p>
            <a:pPr algn="just"/>
            <a:endParaRPr lang="es-ES" sz="32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 r="74699"/>
          <a:stretch/>
        </p:blipFill>
        <p:spPr>
          <a:xfrm>
            <a:off x="0" y="1102658"/>
            <a:ext cx="2369845" cy="5755341"/>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915185" y="-43542"/>
            <a:ext cx="8958567" cy="1325563"/>
          </a:xfrm>
        </p:spPr>
        <p:txBody>
          <a:bodyPr>
            <a:noAutofit/>
          </a:bodyPr>
          <a:lstStyle/>
          <a:p>
            <a:pPr algn="just"/>
            <a:r>
              <a:rPr lang="es-ES" sz="2400" b="1" u="sng" dirty="0" smtClean="0">
                <a:solidFill>
                  <a:schemeClr val="bg1"/>
                </a:solidFill>
                <a:latin typeface="+mn-lt"/>
              </a:rPr>
              <a:t>POLÍTICA 10</a:t>
            </a:r>
            <a:r>
              <a:rPr lang="es-ES" sz="2200" b="1" dirty="0" smtClean="0">
                <a:solidFill>
                  <a:schemeClr val="bg1"/>
                </a:solidFill>
                <a:latin typeface="+mn-lt"/>
              </a:rPr>
              <a:t>. Creación de los Parques Científico-Tecnológicos y los vínculos de las Universidades y ECTI con las entidades productivas y de servicios.</a:t>
            </a:r>
            <a:endParaRPr lang="es-ES" sz="2200" dirty="0">
              <a:solidFill>
                <a:schemeClr val="bg1"/>
              </a:solidFill>
              <a:latin typeface="+mn-lt"/>
            </a:endParaRPr>
          </a:p>
        </p:txBody>
      </p:sp>
    </p:spTree>
    <p:extLst>
      <p:ext uri="{BB962C8B-B14F-4D97-AF65-F5344CB8AC3E}">
        <p14:creationId xmlns:p14="http://schemas.microsoft.com/office/powerpoint/2010/main" val="1182635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 name="Título 1"/>
          <p:cNvSpPr>
            <a:spLocks noGrp="1"/>
          </p:cNvSpPr>
          <p:nvPr>
            <p:ph type="ctrTitle"/>
          </p:nvPr>
        </p:nvSpPr>
        <p:spPr>
          <a:xfrm>
            <a:off x="6091310" y="1673690"/>
            <a:ext cx="6100690" cy="3100016"/>
          </a:xfrm>
        </p:spPr>
        <p:txBody>
          <a:bodyPr>
            <a:normAutofit fontScale="90000"/>
          </a:bodyPr>
          <a:lstStyle/>
          <a:p>
            <a:r>
              <a:rPr lang="x-none" sz="4400" b="1" dirty="0" smtClean="0">
                <a:solidFill>
                  <a:schemeClr val="bg1"/>
                </a:solidFill>
              </a:rPr>
              <a:t>Encuentro</a:t>
            </a:r>
            <a:br>
              <a:rPr lang="x-none" sz="4400" b="1" dirty="0" smtClean="0">
                <a:solidFill>
                  <a:schemeClr val="bg1"/>
                </a:solidFill>
              </a:rPr>
            </a:br>
            <a:r>
              <a:rPr lang="x-none" sz="4400" b="1" dirty="0" smtClean="0">
                <a:solidFill>
                  <a:schemeClr val="bg1"/>
                </a:solidFill>
              </a:rPr>
              <a:t>“Universidad - Sociedad”</a:t>
            </a:r>
            <a:br>
              <a:rPr lang="x-none" sz="4400" b="1" dirty="0" smtClean="0">
                <a:solidFill>
                  <a:schemeClr val="bg1"/>
                </a:solidFill>
              </a:rPr>
            </a:br>
            <a:r>
              <a:rPr lang="x-none" sz="4400" b="1" dirty="0" smtClean="0">
                <a:solidFill>
                  <a:schemeClr val="bg1"/>
                </a:solidFill>
              </a:rPr>
              <a:t/>
            </a:r>
            <a:br>
              <a:rPr lang="x-none" sz="4400" b="1" dirty="0" smtClean="0">
                <a:solidFill>
                  <a:schemeClr val="bg1"/>
                </a:solidFill>
              </a:rPr>
            </a:br>
            <a:r>
              <a:rPr lang="x-none" sz="4400" b="1" u="sng" dirty="0" smtClean="0">
                <a:solidFill>
                  <a:schemeClr val="bg1"/>
                </a:solidFill>
              </a:rPr>
              <a:t>Actualización de las Políticas Públicas</a:t>
            </a:r>
            <a:endParaRPr lang="es-ES" sz="4400" b="1" u="sng" dirty="0">
              <a:solidFill>
                <a:schemeClr val="bg1"/>
              </a:solidFill>
            </a:endParaRPr>
          </a:p>
        </p:txBody>
      </p:sp>
      <p:sp>
        <p:nvSpPr>
          <p:cNvPr id="3" name="Subtítulo 2"/>
          <p:cNvSpPr>
            <a:spLocks noGrp="1"/>
          </p:cNvSpPr>
          <p:nvPr>
            <p:ph type="subTitle" idx="1"/>
          </p:nvPr>
        </p:nvSpPr>
        <p:spPr>
          <a:xfrm>
            <a:off x="6091310" y="4933993"/>
            <a:ext cx="6100690" cy="1655762"/>
          </a:xfrm>
        </p:spPr>
        <p:txBody>
          <a:bodyPr/>
          <a:lstStyle/>
          <a:p>
            <a:endParaRPr lang="x-none" b="1" dirty="0" smtClean="0">
              <a:solidFill>
                <a:schemeClr val="bg1"/>
              </a:solidFill>
            </a:endParaRPr>
          </a:p>
          <a:p>
            <a:endParaRPr lang="x-none" b="1" dirty="0" smtClean="0">
              <a:solidFill>
                <a:schemeClr val="bg1"/>
              </a:solidFill>
            </a:endParaRPr>
          </a:p>
          <a:p>
            <a:pPr>
              <a:lnSpc>
                <a:spcPct val="100000"/>
              </a:lnSpc>
              <a:spcBef>
                <a:spcPts val="0"/>
              </a:spcBef>
            </a:pPr>
            <a:r>
              <a:rPr lang="x-none" b="1" dirty="0" smtClean="0">
                <a:solidFill>
                  <a:schemeClr val="bg1"/>
                </a:solidFill>
              </a:rPr>
              <a:t>30 de marzo 2019</a:t>
            </a:r>
          </a:p>
          <a:p>
            <a:pPr>
              <a:lnSpc>
                <a:spcPct val="100000"/>
              </a:lnSpc>
              <a:spcBef>
                <a:spcPts val="0"/>
              </a:spcBef>
            </a:pPr>
            <a:r>
              <a:rPr lang="x-none" b="1" dirty="0" smtClean="0">
                <a:solidFill>
                  <a:schemeClr val="bg1"/>
                </a:solidFill>
              </a:rPr>
              <a:t>“Año 61 de la Revolución”</a:t>
            </a:r>
            <a:endParaRPr lang="es-ES" b="1" dirty="0">
              <a:solidFill>
                <a:schemeClr val="bg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5002" y="289895"/>
            <a:ext cx="4273305" cy="1383795"/>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49820" r="2241"/>
          <a:stretch/>
        </p:blipFill>
        <p:spPr>
          <a:xfrm>
            <a:off x="0" y="0"/>
            <a:ext cx="6091311" cy="6858000"/>
          </a:xfrm>
          <a:prstGeom prst="rect">
            <a:avLst/>
          </a:prstGeom>
        </p:spPr>
      </p:pic>
    </p:spTree>
    <p:extLst>
      <p:ext uri="{BB962C8B-B14F-4D97-AF65-F5344CB8AC3E}">
        <p14:creationId xmlns:p14="http://schemas.microsoft.com/office/powerpoint/2010/main" val="195229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65385" y="1825624"/>
            <a:ext cx="9495877" cy="4682751"/>
          </a:xfrm>
        </p:spPr>
        <p:txBody>
          <a:bodyPr>
            <a:normAutofit/>
          </a:bodyPr>
          <a:lstStyle/>
          <a:p>
            <a:pPr algn="just">
              <a:lnSpc>
                <a:spcPct val="100000"/>
              </a:lnSpc>
              <a:buFont typeface="Wingdings" panose="05000000000000000000" pitchFamily="2" charset="2"/>
              <a:buChar char="q"/>
            </a:pPr>
            <a:r>
              <a:rPr lang="es-ES" sz="2400" b="1" dirty="0" smtClean="0"/>
              <a:t> Ministerio </a:t>
            </a:r>
            <a:r>
              <a:rPr lang="es-ES" sz="2400" b="1" dirty="0"/>
              <a:t>de Ciencia, Tecnología y Medio Ambiente (CITMA): </a:t>
            </a:r>
            <a:r>
              <a:rPr lang="es-ES" sz="2400" dirty="0"/>
              <a:t>Políticas sobre </a:t>
            </a:r>
            <a:r>
              <a:rPr lang="es-ES" sz="2400" dirty="0" smtClean="0"/>
              <a:t>las Empresas </a:t>
            </a:r>
            <a:r>
              <a:rPr lang="es-ES" sz="2400" dirty="0"/>
              <a:t>de alta tecnología, reordenamiento de la ciencia, </a:t>
            </a:r>
            <a:r>
              <a:rPr lang="es-ES" sz="2400" dirty="0" smtClean="0"/>
              <a:t>Sistema </a:t>
            </a:r>
            <a:r>
              <a:rPr lang="es-ES" sz="2400" dirty="0"/>
              <a:t>de ciencia tecnología e innovación, propiedad industrial, normalización, metrología y calidad e inocuidad de los alimentos</a:t>
            </a:r>
            <a:r>
              <a:rPr lang="es-ES" sz="2400" dirty="0" smtClean="0"/>
              <a:t>.</a:t>
            </a:r>
          </a:p>
          <a:p>
            <a:pPr algn="just">
              <a:lnSpc>
                <a:spcPct val="100000"/>
              </a:lnSpc>
              <a:buFont typeface="Wingdings" panose="05000000000000000000" pitchFamily="2" charset="2"/>
              <a:buChar char="q"/>
            </a:pPr>
            <a:endParaRPr lang="es-ES" sz="2400" dirty="0"/>
          </a:p>
          <a:p>
            <a:pPr algn="just">
              <a:lnSpc>
                <a:spcPct val="100000"/>
              </a:lnSpc>
              <a:buFont typeface="Wingdings" panose="05000000000000000000" pitchFamily="2" charset="2"/>
              <a:buChar char="q"/>
            </a:pPr>
            <a:r>
              <a:rPr lang="es-ES" sz="2400" b="1" dirty="0" smtClean="0"/>
              <a:t> Ministerio </a:t>
            </a:r>
            <a:r>
              <a:rPr lang="es-ES" sz="2400" b="1" dirty="0"/>
              <a:t>del Transporte (MITRANS):</a:t>
            </a:r>
            <a:r>
              <a:rPr lang="es-ES" sz="2400" dirty="0"/>
              <a:t> Política de Seguridad vial</a:t>
            </a:r>
            <a:r>
              <a:rPr lang="es-ES" sz="2400" dirty="0" smtClean="0"/>
              <a:t>.</a:t>
            </a:r>
          </a:p>
          <a:p>
            <a:pPr algn="just">
              <a:lnSpc>
                <a:spcPct val="100000"/>
              </a:lnSpc>
              <a:buFont typeface="Wingdings" panose="05000000000000000000" pitchFamily="2" charset="2"/>
              <a:buChar char="q"/>
            </a:pPr>
            <a:endParaRPr lang="es-ES" sz="2400" dirty="0"/>
          </a:p>
          <a:p>
            <a:pPr algn="just">
              <a:lnSpc>
                <a:spcPct val="100000"/>
              </a:lnSpc>
              <a:buFont typeface="Wingdings" panose="05000000000000000000" pitchFamily="2" charset="2"/>
              <a:buChar char="q"/>
            </a:pPr>
            <a:r>
              <a:rPr lang="es-ES" sz="2400" b="1" dirty="0" smtClean="0"/>
              <a:t> Instituto </a:t>
            </a:r>
            <a:r>
              <a:rPr lang="es-ES" sz="2400" b="1" dirty="0"/>
              <a:t>Nacional de Recursos Hidráulicos (INRH): </a:t>
            </a:r>
            <a:r>
              <a:rPr lang="es-ES" sz="2400" dirty="0"/>
              <a:t>Políticas sobre manejo eficiente del </a:t>
            </a:r>
            <a:r>
              <a:rPr lang="es-ES" sz="2400" dirty="0" smtClean="0"/>
              <a:t>agua y </a:t>
            </a:r>
            <a:r>
              <a:rPr lang="es-ES" sz="2400" dirty="0"/>
              <a:t>protección de bahías.</a:t>
            </a:r>
          </a:p>
          <a:p>
            <a:pPr algn="just">
              <a:lnSpc>
                <a:spcPct val="100000"/>
              </a:lnSpc>
              <a:buFont typeface="Wingdings" panose="05000000000000000000" pitchFamily="2" charset="2"/>
              <a:buChar char="q"/>
            </a:pPr>
            <a:endParaRPr lang="es-ES" sz="24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51201" r="24036"/>
          <a:stretch/>
        </p:blipFill>
        <p:spPr>
          <a:xfrm>
            <a:off x="1" y="1102658"/>
            <a:ext cx="2172374" cy="575702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465385" y="-64712"/>
            <a:ext cx="9928320" cy="1325563"/>
          </a:xfrm>
        </p:spPr>
        <p:txBody>
          <a:bodyPr>
            <a:noAutofit/>
          </a:bodyPr>
          <a:lstStyle/>
          <a:p>
            <a:r>
              <a:rPr lang="es-ES" sz="2800" b="1" dirty="0">
                <a:solidFill>
                  <a:prstClr val="white"/>
                </a:solidFill>
                <a:latin typeface="Calibri" panose="020F0502020204030204"/>
              </a:rPr>
              <a:t>GTT presididos por diferentes Organismos de la Administración Central del Estado - OACE </a:t>
            </a:r>
            <a:endParaRPr lang="es-ES" sz="2800" b="1" dirty="0">
              <a:solidFill>
                <a:schemeClr val="bg1"/>
              </a:solidFill>
              <a:latin typeface="+mn-lt"/>
            </a:endParaRPr>
          </a:p>
        </p:txBody>
      </p:sp>
    </p:spTree>
    <p:extLst>
      <p:ext uri="{BB962C8B-B14F-4D97-AF65-F5344CB8AC3E}">
        <p14:creationId xmlns:p14="http://schemas.microsoft.com/office/powerpoint/2010/main" val="559513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5" name="Rectángulo 4"/>
          <p:cNvSpPr/>
          <p:nvPr/>
        </p:nvSpPr>
        <p:spPr>
          <a:xfrm>
            <a:off x="0" y="0"/>
            <a:ext cx="12192000" cy="6858000"/>
          </a:xfrm>
          <a:prstGeom prst="rect">
            <a:avLst/>
          </a:prstGeom>
          <a:solidFill>
            <a:srgbClr val="0524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376518" y="4964440"/>
            <a:ext cx="11416553" cy="1000274"/>
          </a:xfrm>
          <a:prstGeom prst="rect">
            <a:avLst/>
          </a:prstGeom>
        </p:spPr>
        <p:txBody>
          <a:bodyPr wrap="square">
            <a:spAutoFit/>
          </a:bodyPr>
          <a:lstStyle/>
          <a:p>
            <a:pPr algn="ctr"/>
            <a:r>
              <a:rPr lang="es-ES" sz="2400" b="1" dirty="0" smtClean="0">
                <a:solidFill>
                  <a:schemeClr val="bg1"/>
                </a:solidFill>
                <a:effectLst>
                  <a:outerShdw blurRad="38100" dist="38100" dir="2700000" algn="tl">
                    <a:srgbClr val="000000">
                      <a:alpha val="43137"/>
                    </a:srgbClr>
                  </a:outerShdw>
                </a:effectLst>
                <a:ea typeface="Arial" panose="020B0604020202020204" pitchFamily="34" charset="0"/>
              </a:rPr>
              <a:t>10 Políticas Públicas</a:t>
            </a:r>
            <a:r>
              <a:rPr lang="es-ES" sz="2400" dirty="0" smtClean="0">
                <a:solidFill>
                  <a:schemeClr val="bg1"/>
                </a:solidFill>
                <a:effectLst>
                  <a:outerShdw blurRad="38100" dist="38100" dir="2700000" algn="tl">
                    <a:srgbClr val="000000">
                      <a:alpha val="43137"/>
                    </a:srgbClr>
                  </a:outerShdw>
                </a:effectLst>
                <a:ea typeface="Arial" panose="020B0604020202020204" pitchFamily="34" charset="0"/>
              </a:rPr>
              <a:t> </a:t>
            </a:r>
            <a:r>
              <a:rPr lang="es-ES" sz="2400" b="1" dirty="0" smtClean="0">
                <a:solidFill>
                  <a:schemeClr val="bg1"/>
                </a:solidFill>
                <a:effectLst>
                  <a:outerShdw blurRad="38100" dist="38100" dir="2700000" algn="tl">
                    <a:srgbClr val="000000">
                      <a:alpha val="43137"/>
                    </a:srgbClr>
                  </a:outerShdw>
                </a:effectLst>
                <a:ea typeface="Arial" panose="020B0604020202020204" pitchFamily="34" charset="0"/>
              </a:rPr>
              <a:t>con mayor incidencia en nuestro organismo.</a:t>
            </a:r>
          </a:p>
          <a:p>
            <a:pPr algn="ctr"/>
            <a:endParaRPr lang="es-ES" sz="1100" b="1" dirty="0" smtClean="0">
              <a:solidFill>
                <a:schemeClr val="bg1"/>
              </a:solidFill>
              <a:effectLst>
                <a:outerShdw blurRad="38100" dist="38100" dir="2700000" algn="tl">
                  <a:srgbClr val="000000">
                    <a:alpha val="43137"/>
                  </a:srgbClr>
                </a:outerShdw>
              </a:effectLst>
              <a:ea typeface="Arial" panose="020B0604020202020204" pitchFamily="34" charset="0"/>
            </a:endParaRPr>
          </a:p>
          <a:p>
            <a:pPr algn="ctr"/>
            <a:r>
              <a:rPr lang="es-ES" sz="2400" b="1" dirty="0" smtClean="0">
                <a:solidFill>
                  <a:schemeClr val="bg1"/>
                </a:solidFill>
                <a:effectLst>
                  <a:outerShdw blurRad="38100" dist="38100" dir="2700000" algn="tl">
                    <a:srgbClr val="000000">
                      <a:alpha val="43137"/>
                    </a:srgbClr>
                  </a:outerShdw>
                </a:effectLst>
              </a:rPr>
              <a:t>Desde el año 2011 hasta el 2019, se han aprobado un total de 205 PP en Cuba.</a:t>
            </a:r>
            <a:endParaRPr lang="es-ES" sz="2400" b="1" dirty="0">
              <a:solidFill>
                <a:schemeClr val="bg1"/>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06" y="1690688"/>
            <a:ext cx="6580188"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8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49071" y="1653989"/>
            <a:ext cx="9426387" cy="4935070"/>
          </a:xfrm>
        </p:spPr>
        <p:txBody>
          <a:bodyPr>
            <a:normAutofit fontScale="92500" lnSpcReduction="20000"/>
          </a:bodyPr>
          <a:lstStyle/>
          <a:p>
            <a:pPr marL="0" indent="0" algn="just">
              <a:lnSpc>
                <a:spcPct val="100000"/>
              </a:lnSpc>
              <a:buNone/>
            </a:pPr>
            <a:r>
              <a:rPr lang="es-ES" b="1" dirty="0" smtClean="0"/>
              <a:t>APROBADA</a:t>
            </a:r>
            <a:r>
              <a:rPr lang="es-ES" dirty="0"/>
              <a:t>: D</a:t>
            </a:r>
            <a:r>
              <a:rPr lang="es-ES" dirty="0" smtClean="0"/>
              <a:t>iciembre </a:t>
            </a:r>
            <a:r>
              <a:rPr lang="es-ES" dirty="0"/>
              <a:t>del </a:t>
            </a:r>
            <a:r>
              <a:rPr lang="es-ES" dirty="0" smtClean="0"/>
              <a:t>2013, </a:t>
            </a:r>
            <a:r>
              <a:rPr lang="es-ES" dirty="0"/>
              <a:t>por Acuerdo del CM</a:t>
            </a:r>
            <a:r>
              <a:rPr lang="es-ES" dirty="0" smtClean="0"/>
              <a:t>.</a:t>
            </a:r>
          </a:p>
          <a:p>
            <a:pPr marL="0" indent="0" algn="just">
              <a:lnSpc>
                <a:spcPct val="100000"/>
              </a:lnSpc>
              <a:buNone/>
            </a:pPr>
            <a:endParaRPr lang="es-ES" dirty="0" smtClean="0">
              <a:effectLst/>
            </a:endParaRPr>
          </a:p>
          <a:p>
            <a:pPr marL="0" indent="0" algn="just">
              <a:lnSpc>
                <a:spcPct val="100000"/>
              </a:lnSpc>
              <a:buNone/>
            </a:pPr>
            <a:r>
              <a:rPr lang="es-ES" b="1" dirty="0">
                <a:solidFill>
                  <a:prstClr val="black"/>
                </a:solidFill>
              </a:rPr>
              <a:t>ESTADO ACTUAL</a:t>
            </a:r>
            <a:r>
              <a:rPr lang="es-ES" dirty="0">
                <a:solidFill>
                  <a:prstClr val="black"/>
                </a:solidFill>
              </a:rPr>
              <a:t>: </a:t>
            </a:r>
            <a:r>
              <a:rPr lang="es-ES" dirty="0" smtClean="0"/>
              <a:t>Consta </a:t>
            </a:r>
            <a:r>
              <a:rPr lang="es-ES" dirty="0"/>
              <a:t>de dos Etapas y en estos momentos están en ejecución diferentes acciones de la Primera. </a:t>
            </a:r>
            <a:r>
              <a:rPr lang="es-ES" dirty="0" smtClean="0"/>
              <a:t>Su </a:t>
            </a:r>
            <a:r>
              <a:rPr lang="es-ES" dirty="0"/>
              <a:t>implementación está atrasada fundamentalmente por la ejecución de las inversiones, teniendo en cuenta la situación económica-financiera del país</a:t>
            </a:r>
            <a:r>
              <a:rPr lang="es-ES" dirty="0" smtClean="0"/>
              <a:t>.</a:t>
            </a:r>
            <a:endParaRPr lang="es-ES" dirty="0" smtClean="0">
              <a:effectLst/>
            </a:endParaRPr>
          </a:p>
          <a:p>
            <a:pPr marL="0" indent="0" algn="just">
              <a:lnSpc>
                <a:spcPct val="100000"/>
              </a:lnSpc>
              <a:buNone/>
            </a:pPr>
            <a:r>
              <a:rPr lang="es-ES" dirty="0" smtClean="0"/>
              <a:t>Está </a:t>
            </a:r>
            <a:r>
              <a:rPr lang="es-ES" dirty="0"/>
              <a:t>pendiente de elaborar </a:t>
            </a:r>
            <a:r>
              <a:rPr lang="es-ES" dirty="0" smtClean="0"/>
              <a:t>para su aprobación el </a:t>
            </a:r>
            <a:r>
              <a:rPr lang="es-ES" dirty="0"/>
              <a:t>programa de aplicación de </a:t>
            </a:r>
            <a:r>
              <a:rPr lang="es-ES" dirty="0" smtClean="0"/>
              <a:t>la </a:t>
            </a:r>
            <a:r>
              <a:rPr lang="es-ES" dirty="0"/>
              <a:t>Segunda </a:t>
            </a:r>
            <a:r>
              <a:rPr lang="es-ES" dirty="0" smtClean="0"/>
              <a:t>etapa</a:t>
            </a:r>
            <a:r>
              <a:rPr lang="es-ES" dirty="0"/>
              <a:t>.</a:t>
            </a:r>
            <a:endParaRPr lang="es-ES" dirty="0" smtClean="0"/>
          </a:p>
          <a:p>
            <a:pPr marL="0" indent="0" algn="just">
              <a:lnSpc>
                <a:spcPct val="100000"/>
              </a:lnSpc>
              <a:buNone/>
            </a:pPr>
            <a:endParaRPr lang="es-ES" dirty="0" smtClean="0"/>
          </a:p>
          <a:p>
            <a:pPr marL="0" lvl="0" indent="0" algn="just">
              <a:lnSpc>
                <a:spcPct val="100000"/>
              </a:lnSpc>
              <a:buNone/>
            </a:pPr>
            <a:r>
              <a:rPr lang="es-ES" b="1" dirty="0">
                <a:solidFill>
                  <a:prstClr val="black"/>
                </a:solidFill>
              </a:rPr>
              <a:t>NORMAS JURÍDICAS</a:t>
            </a:r>
            <a:r>
              <a:rPr lang="es-ES" dirty="0">
                <a:solidFill>
                  <a:prstClr val="black"/>
                </a:solidFill>
              </a:rPr>
              <a:t>: Se </a:t>
            </a:r>
            <a:r>
              <a:rPr lang="es-ES" dirty="0" smtClean="0">
                <a:solidFill>
                  <a:prstClr val="black"/>
                </a:solidFill>
              </a:rPr>
              <a:t>han emitido los acuerdos y las normativas de diferentes rangos </a:t>
            </a:r>
            <a:r>
              <a:rPr lang="es-ES" dirty="0">
                <a:solidFill>
                  <a:prstClr val="black"/>
                </a:solidFill>
              </a:rPr>
              <a:t>por los diferentes Órganos superiores del Estado </a:t>
            </a:r>
            <a:r>
              <a:rPr lang="es-ES" dirty="0" smtClean="0">
                <a:solidFill>
                  <a:prstClr val="black"/>
                </a:solidFill>
              </a:rPr>
              <a:t>y </a:t>
            </a:r>
            <a:r>
              <a:rPr lang="es-ES" dirty="0">
                <a:solidFill>
                  <a:prstClr val="black"/>
                </a:solidFill>
              </a:rPr>
              <a:t>los </a:t>
            </a:r>
            <a:r>
              <a:rPr lang="es-ES" dirty="0" smtClean="0">
                <a:solidFill>
                  <a:prstClr val="black"/>
                </a:solidFill>
              </a:rPr>
              <a:t>OACE, según se ha podido implementar la Política.</a:t>
            </a:r>
          </a:p>
          <a:p>
            <a:pPr marL="0" lvl="0" indent="0" algn="just">
              <a:lnSpc>
                <a:spcPct val="100000"/>
              </a:lnSpc>
              <a:buNone/>
            </a:pPr>
            <a:endParaRPr lang="es-ES" dirty="0" smtClean="0">
              <a:solidFill>
                <a:prstClr val="black"/>
              </a:solidFill>
            </a:endParaRPr>
          </a:p>
          <a:p>
            <a:pPr marL="0" lvl="0" indent="0" algn="just">
              <a:lnSpc>
                <a:spcPct val="100000"/>
              </a:lnSpc>
              <a:buNone/>
            </a:pPr>
            <a:endParaRPr lang="es-ES" dirty="0">
              <a:solidFill>
                <a:prstClr val="black"/>
              </a:solidFill>
            </a:endParaRPr>
          </a:p>
          <a:p>
            <a:pPr marL="0" indent="0" algn="just">
              <a:lnSpc>
                <a:spcPct val="100000"/>
              </a:lnSpc>
              <a:buNone/>
            </a:pPr>
            <a:endParaRPr lang="es-ES" dirty="0" smtClean="0"/>
          </a:p>
          <a:p>
            <a:pPr marL="0" indent="0" algn="just">
              <a:lnSpc>
                <a:spcPct val="100000"/>
              </a:lnSpc>
              <a:buNone/>
            </a:pPr>
            <a:endParaRPr lang="es-ES" dirty="0" smtClean="0">
              <a:effectLst/>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7173" r="29033"/>
          <a:stretch/>
        </p:blipFill>
        <p:spPr>
          <a:xfrm>
            <a:off x="1" y="1102658"/>
            <a:ext cx="2054214" cy="5755341"/>
          </a:xfrm>
          <a:prstGeom prst="rect">
            <a:avLst/>
          </a:prstGeom>
        </p:spPr>
      </p:pic>
      <p:sp>
        <p:nvSpPr>
          <p:cNvPr id="5" name="Rectángulo 4"/>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2" name="Título 1"/>
          <p:cNvSpPr>
            <a:spLocks noGrp="1"/>
          </p:cNvSpPr>
          <p:nvPr>
            <p:ph type="title"/>
          </p:nvPr>
        </p:nvSpPr>
        <p:spPr>
          <a:xfrm>
            <a:off x="2649071" y="-65179"/>
            <a:ext cx="9426387" cy="1325563"/>
          </a:xfrm>
        </p:spPr>
        <p:txBody>
          <a:bodyPr>
            <a:noAutofit/>
          </a:body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Tree>
    <p:extLst>
      <p:ext uri="{BB962C8B-B14F-4D97-AF65-F5344CB8AC3E}">
        <p14:creationId xmlns:p14="http://schemas.microsoft.com/office/powerpoint/2010/main" val="319705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10433" y="2204491"/>
            <a:ext cx="8950157" cy="3699803"/>
          </a:xfrm>
        </p:spPr>
        <p:txBody>
          <a:bodyPr>
            <a:normAutofit/>
          </a:bodyPr>
          <a:lstStyle/>
          <a:p>
            <a:pPr marL="53975" indent="-53975" algn="just">
              <a:spcBef>
                <a:spcPct val="0"/>
              </a:spcBef>
              <a:buFontTx/>
              <a:buNone/>
            </a:pPr>
            <a:r>
              <a:rPr lang="es-ES" sz="3200" b="1" dirty="0"/>
              <a:t>I Etapa: </a:t>
            </a:r>
          </a:p>
          <a:p>
            <a:pPr marL="0" indent="39688" algn="just">
              <a:spcBef>
                <a:spcPct val="0"/>
              </a:spcBef>
              <a:buFontTx/>
              <a:buNone/>
            </a:pPr>
            <a:r>
              <a:rPr lang="es-ES" sz="3200" dirty="0"/>
              <a:t>Detener y recuperar el deterioro de la infraestructura y el déficit de </a:t>
            </a:r>
            <a:r>
              <a:rPr lang="es-ES" sz="3200" dirty="0" smtClean="0"/>
              <a:t>personal.</a:t>
            </a:r>
          </a:p>
          <a:p>
            <a:pPr marL="53975" indent="-53975" algn="just">
              <a:spcBef>
                <a:spcPct val="0"/>
              </a:spcBef>
              <a:buFontTx/>
              <a:buNone/>
            </a:pPr>
            <a:endParaRPr lang="es-ES" sz="3200" dirty="0"/>
          </a:p>
          <a:p>
            <a:pPr marL="53975" indent="-53975" algn="just">
              <a:spcBef>
                <a:spcPct val="0"/>
              </a:spcBef>
              <a:buFontTx/>
              <a:buNone/>
            </a:pPr>
            <a:r>
              <a:rPr lang="en-US" sz="3200" b="1" dirty="0"/>
              <a:t>II </a:t>
            </a:r>
            <a:r>
              <a:rPr lang="es-ES" sz="3200" b="1" dirty="0"/>
              <a:t>Etapa</a:t>
            </a:r>
            <a:r>
              <a:rPr lang="en-US" sz="3200" b="1" dirty="0"/>
              <a:t>: </a:t>
            </a:r>
          </a:p>
          <a:p>
            <a:pPr marL="53975" indent="-53975" algn="just">
              <a:spcBef>
                <a:spcPct val="0"/>
              </a:spcBef>
              <a:buFontTx/>
              <a:buNone/>
            </a:pPr>
            <a:r>
              <a:rPr lang="es-ES" sz="3200" dirty="0" smtClean="0"/>
              <a:t>Definir </a:t>
            </a:r>
            <a:r>
              <a:rPr lang="es-ES" sz="3200" dirty="0"/>
              <a:t>el desarrollo perspectivo  de la </a:t>
            </a:r>
            <a:r>
              <a:rPr lang="es-ES" sz="3200" dirty="0" smtClean="0"/>
              <a:t>Educación </a:t>
            </a:r>
            <a:r>
              <a:rPr lang="es-ES" sz="3200" dirty="0"/>
              <a:t>superior y los recursos necesarios para </a:t>
            </a:r>
            <a:r>
              <a:rPr lang="es-ES" sz="3200" dirty="0" smtClean="0"/>
              <a:t>ello.</a:t>
            </a:r>
            <a:endParaRPr lang="en-US" sz="3200" dirty="0"/>
          </a:p>
          <a:p>
            <a:pPr algn="ctr">
              <a:spcBef>
                <a:spcPct val="0"/>
              </a:spcBef>
              <a:buFontTx/>
              <a:buNone/>
            </a:pPr>
            <a:endParaRPr lang="en-US" sz="3200" dirty="0">
              <a:solidFill>
                <a:srgbClr val="000000"/>
              </a:solidFill>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7173" r="29033"/>
          <a:stretch/>
        </p:blipFill>
        <p:spPr>
          <a:xfrm>
            <a:off x="1" y="1102658"/>
            <a:ext cx="2054214"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649071" y="-65179"/>
            <a:ext cx="9426387" cy="1325563"/>
          </a:xfrm>
        </p:spPr>
        <p:txBody>
          <a:bodyPr>
            <a:noAutofit/>
          </a:body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Tree>
    <p:extLst>
      <p:ext uri="{BB962C8B-B14F-4D97-AF65-F5344CB8AC3E}">
        <p14:creationId xmlns:p14="http://schemas.microsoft.com/office/powerpoint/2010/main" val="1051551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29751" y="1586753"/>
            <a:ext cx="8950157" cy="4667164"/>
          </a:xfrm>
        </p:spPr>
        <p:txBody>
          <a:bodyPr>
            <a:normAutofit fontScale="85000" lnSpcReduction="20000"/>
          </a:bodyPr>
          <a:lstStyle/>
          <a:p>
            <a:pPr algn="just">
              <a:lnSpc>
                <a:spcPct val="110000"/>
              </a:lnSpc>
              <a:spcBef>
                <a:spcPct val="0"/>
              </a:spcBef>
              <a:buFontTx/>
              <a:buNone/>
            </a:pPr>
            <a:r>
              <a:rPr lang="x-none" b="1" dirty="0" smtClean="0"/>
              <a:t>Primera Etapa:</a:t>
            </a:r>
          </a:p>
          <a:p>
            <a:pPr marL="53975" indent="-53975" algn="just">
              <a:lnSpc>
                <a:spcPct val="110000"/>
              </a:lnSpc>
              <a:spcBef>
                <a:spcPct val="0"/>
              </a:spcBef>
              <a:buFontTx/>
              <a:buNone/>
            </a:pPr>
            <a:endParaRPr lang="es-ES" b="1" dirty="0" smtClean="0"/>
          </a:p>
          <a:p>
            <a:pPr marL="53975" indent="-53975" algn="just">
              <a:lnSpc>
                <a:spcPct val="110000"/>
              </a:lnSpc>
              <a:spcBef>
                <a:spcPct val="0"/>
              </a:spcBef>
              <a:buFontTx/>
              <a:buNone/>
            </a:pPr>
            <a:r>
              <a:rPr lang="es-ES" dirty="0" smtClean="0"/>
              <a:t>1- </a:t>
            </a:r>
            <a:r>
              <a:rPr lang="es-ES" dirty="0"/>
              <a:t>Recuperar y completar escalonadamente, la infraestructura constructiva y el equipamiento de las universidades con mayores limitaciones, priorizando:</a:t>
            </a:r>
            <a:endParaRPr lang="es-MX" dirty="0"/>
          </a:p>
          <a:p>
            <a:pPr marL="712788" algn="just">
              <a:lnSpc>
                <a:spcPct val="110000"/>
              </a:lnSpc>
              <a:spcBef>
                <a:spcPct val="0"/>
              </a:spcBef>
            </a:pPr>
            <a:r>
              <a:rPr lang="es-ES" dirty="0">
                <a:ea typeface="Times New Roman" panose="02020603050405020304" pitchFamily="18" charset="0"/>
                <a:cs typeface="Arial" panose="020B0604020202020204" pitchFamily="34" charset="0"/>
              </a:rPr>
              <a:t>los laboratorios docentes y de investigación de las carreras de ciencias técnicas, agropecuarias y </a:t>
            </a:r>
            <a:r>
              <a:rPr lang="es-ES" dirty="0" smtClean="0">
                <a:ea typeface="Times New Roman" panose="02020603050405020304" pitchFamily="18" charset="0"/>
                <a:cs typeface="Arial" panose="020B0604020202020204" pitchFamily="34" charset="0"/>
              </a:rPr>
              <a:t>económicas.</a:t>
            </a:r>
          </a:p>
          <a:p>
            <a:pPr marL="712788" algn="just">
              <a:lnSpc>
                <a:spcPct val="110000"/>
              </a:lnSpc>
              <a:spcBef>
                <a:spcPct val="0"/>
              </a:spcBef>
            </a:pPr>
            <a:r>
              <a:rPr lang="es-ES" dirty="0" smtClean="0">
                <a:ea typeface="Times New Roman" panose="02020603050405020304" pitchFamily="18" charset="0"/>
                <a:cs typeface="Arial" panose="020B0604020202020204" pitchFamily="34" charset="0"/>
              </a:rPr>
              <a:t>las </a:t>
            </a:r>
            <a:r>
              <a:rPr lang="es-ES" dirty="0">
                <a:ea typeface="Times New Roman" panose="02020603050405020304" pitchFamily="18" charset="0"/>
                <a:cs typeface="Arial" panose="020B0604020202020204" pitchFamily="34" charset="0"/>
              </a:rPr>
              <a:t>universidades que más impactan en la recuperación y completamiento de la capacidad </a:t>
            </a:r>
            <a:r>
              <a:rPr lang="es-ES" dirty="0" smtClean="0">
                <a:ea typeface="Times New Roman" panose="02020603050405020304" pitchFamily="18" charset="0"/>
                <a:cs typeface="Arial" panose="020B0604020202020204" pitchFamily="34" charset="0"/>
              </a:rPr>
              <a:t>(Universidad Tecnológica de la Habana “José </a:t>
            </a:r>
            <a:r>
              <a:rPr lang="es-ES" dirty="0">
                <a:ea typeface="Times New Roman" panose="02020603050405020304" pitchFamily="18" charset="0"/>
                <a:cs typeface="Arial" panose="020B0604020202020204" pitchFamily="34" charset="0"/>
              </a:rPr>
              <a:t>Antonio </a:t>
            </a:r>
            <a:r>
              <a:rPr lang="es-ES" dirty="0" smtClean="0">
                <a:ea typeface="Times New Roman" panose="02020603050405020304" pitchFamily="18" charset="0"/>
                <a:cs typeface="Arial" panose="020B0604020202020204" pitchFamily="34" charset="0"/>
              </a:rPr>
              <a:t>Echeverría” (CUJAE</a:t>
            </a:r>
            <a:r>
              <a:rPr lang="es-ES" dirty="0">
                <a:ea typeface="Times New Roman" panose="02020603050405020304" pitchFamily="18" charset="0"/>
                <a:cs typeface="Arial" panose="020B0604020202020204" pitchFamily="34" charset="0"/>
              </a:rPr>
              <a:t>), Universidad Central </a:t>
            </a:r>
            <a:r>
              <a:rPr lang="es-ES" dirty="0" smtClean="0">
                <a:ea typeface="Times New Roman" panose="02020603050405020304" pitchFamily="18" charset="0"/>
                <a:cs typeface="Arial" panose="020B0604020202020204" pitchFamily="34" charset="0"/>
              </a:rPr>
              <a:t>“Marta Abreu” </a:t>
            </a:r>
            <a:r>
              <a:rPr lang="es-ES" dirty="0">
                <a:ea typeface="Times New Roman" panose="02020603050405020304" pitchFamily="18" charset="0"/>
                <a:cs typeface="Arial" panose="020B0604020202020204" pitchFamily="34" charset="0"/>
              </a:rPr>
              <a:t>de Las Villas (UCLV), Universidad de Camagüey (UC), </a:t>
            </a:r>
            <a:r>
              <a:rPr lang="es-ES" b="1" dirty="0">
                <a:ea typeface="Times New Roman" panose="02020603050405020304" pitchFamily="18" charset="0"/>
                <a:cs typeface="Arial" panose="020B0604020202020204" pitchFamily="34" charset="0"/>
              </a:rPr>
              <a:t>Universidad de Oriente (UO) </a:t>
            </a:r>
            <a:r>
              <a:rPr lang="es-ES" dirty="0">
                <a:ea typeface="Times New Roman" panose="02020603050405020304" pitchFamily="18" charset="0"/>
                <a:cs typeface="Arial" panose="020B0604020202020204" pitchFamily="34" charset="0"/>
              </a:rPr>
              <a:t>y Universidad de La Habana (UH</a:t>
            </a:r>
            <a:r>
              <a:rPr lang="es-ES" dirty="0" smtClean="0">
                <a:ea typeface="Times New Roman" panose="02020603050405020304" pitchFamily="18" charset="0"/>
                <a:cs typeface="Arial" panose="020B0604020202020204" pitchFamily="34" charset="0"/>
              </a:rPr>
              <a:t>).</a:t>
            </a:r>
            <a:endParaRPr lang="es-ES" dirty="0">
              <a:ea typeface="Times New Roman" panose="02020603050405020304" pitchFamily="18" charset="0"/>
              <a:cs typeface="Arial" panose="020B0604020202020204" pitchFamily="34" charset="0"/>
            </a:endParaRPr>
          </a:p>
          <a:p>
            <a:pPr algn="ctr">
              <a:lnSpc>
                <a:spcPct val="110000"/>
              </a:lnSpc>
              <a:spcBef>
                <a:spcPct val="0"/>
              </a:spcBef>
              <a:buFontTx/>
              <a:buNone/>
            </a:pPr>
            <a:endParaRPr lang="en-US" dirty="0">
              <a:solidFill>
                <a:srgbClr val="000000"/>
              </a:solidFill>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7173" r="29033"/>
          <a:stretch/>
        </p:blipFill>
        <p:spPr>
          <a:xfrm>
            <a:off x="1" y="1102658"/>
            <a:ext cx="2054214" cy="5755341"/>
          </a:xfrm>
          <a:prstGeom prst="rect">
            <a:avLst/>
          </a:prstGeom>
        </p:spPr>
      </p:pic>
      <p:sp>
        <p:nvSpPr>
          <p:cNvPr id="6" name="Rectángulo 5"/>
          <p:cNvSpPr/>
          <p:nvPr/>
        </p:nvSpPr>
        <p:spPr>
          <a:xfrm>
            <a:off x="0" y="0"/>
            <a:ext cx="12192000" cy="1102659"/>
          </a:xfrm>
          <a:prstGeom prst="rect">
            <a:avLst/>
          </a:prstGeom>
          <a:solidFill>
            <a:srgbClr val="005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4" y="246692"/>
            <a:ext cx="2087120" cy="675858"/>
          </a:xfrm>
          <a:prstGeom prst="rect">
            <a:avLst/>
          </a:prstGeom>
        </p:spPr>
      </p:pic>
      <p:sp>
        <p:nvSpPr>
          <p:cNvPr id="8" name="Título 1"/>
          <p:cNvSpPr>
            <a:spLocks noGrp="1"/>
          </p:cNvSpPr>
          <p:nvPr>
            <p:ph type="title"/>
          </p:nvPr>
        </p:nvSpPr>
        <p:spPr>
          <a:xfrm>
            <a:off x="2649071" y="-65179"/>
            <a:ext cx="9426387" cy="1325563"/>
          </a:xfrm>
        </p:spPr>
        <p:txBody>
          <a:bodyPr>
            <a:noAutofit/>
          </a:bodyPr>
          <a:lstStyle/>
          <a:p>
            <a:pPr algn="just"/>
            <a:r>
              <a:rPr lang="es-ES" sz="2400" b="1" u="sng" dirty="0" smtClean="0">
                <a:solidFill>
                  <a:schemeClr val="bg1"/>
                </a:solidFill>
                <a:latin typeface="+mn-lt"/>
              </a:rPr>
              <a:t>POLÍTICA 1</a:t>
            </a:r>
            <a:r>
              <a:rPr lang="es-ES" sz="2400" b="1" dirty="0" smtClean="0">
                <a:solidFill>
                  <a:schemeClr val="bg1"/>
                </a:solidFill>
                <a:latin typeface="+mn-lt"/>
              </a:rPr>
              <a:t>. Política para asegurar los Recursos humanos e Infraestructura requerida para el incremento de la calidad de la Educación Superior.</a:t>
            </a:r>
            <a:endParaRPr lang="es-ES" sz="2400" dirty="0">
              <a:solidFill>
                <a:schemeClr val="bg1"/>
              </a:solidFill>
              <a:latin typeface="+mn-lt"/>
            </a:endParaRPr>
          </a:p>
        </p:txBody>
      </p:sp>
    </p:spTree>
    <p:extLst>
      <p:ext uri="{BB962C8B-B14F-4D97-AF65-F5344CB8AC3E}">
        <p14:creationId xmlns:p14="http://schemas.microsoft.com/office/powerpoint/2010/main" val="831877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3924</Words>
  <Application>Microsoft Office PowerPoint</Application>
  <PresentationFormat>Panorámica</PresentationFormat>
  <Paragraphs>263</Paragraphs>
  <Slides>44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Calibri</vt:lpstr>
      <vt:lpstr>Calibri Light</vt:lpstr>
      <vt:lpstr>Times New Roman</vt:lpstr>
      <vt:lpstr>Verdana</vt:lpstr>
      <vt:lpstr>Wingdings</vt:lpstr>
      <vt:lpstr>Tema de Office</vt:lpstr>
      <vt:lpstr>Encuentro “Universidad - Sociedad”  Actualización de las Políticas Públicas</vt:lpstr>
      <vt:lpstr>6to Congreso del PCC - Año 2011</vt:lpstr>
      <vt:lpstr>7mo Congreso del PCC – Año 2016 </vt:lpstr>
      <vt:lpstr>GTT presididos por diferentes Organismos de la Administración Central del Estado - OACE  </vt:lpstr>
      <vt:lpstr>GTT presididos por diferentes Organismos de la Administración Central del Estado - OACE </vt:lpstr>
      <vt:lpstr>Presentación de PowerPoint</vt:lpstr>
      <vt:lpstr>POLÍTICA 1. Política para asegurar los Recursos humanos e Infraestructura requerida para el incremento de la calidad de la Educación Superior.</vt:lpstr>
      <vt:lpstr>POLÍTICA 1. Política para asegurar los Recursos humanos e Infraestructura requerida para el incremento de la calidad de la Educación Superior.</vt:lpstr>
      <vt:lpstr>POLÍTICA 1. Política para asegurar los Recursos humanos e Infraestructura requerida para el incremento de la calidad de la Educación Superior.</vt:lpstr>
      <vt:lpstr>POLÍTICA 1. Política para asegurar los Recursos humanos e Infraestructura requerida para el incremento de la calidad de la Educación Superior.</vt:lpstr>
      <vt:lpstr>POLÍTICA 1. Política para asegurar los Recursos humanos e Infraestructura requerida para el incremento de la calidad de la Educación Superior.</vt:lpstr>
      <vt:lpstr>Presentación de PowerPoint</vt:lpstr>
      <vt:lpstr>POLÍTICA 1. Política para asegurar los Recursos humanos e Infraestructura requerida para el incremento de la calidad de la Educación Superior.</vt:lpstr>
      <vt:lpstr>Presentación de PowerPoint</vt:lpstr>
      <vt:lpstr>Presentación de PowerPoint</vt:lpstr>
      <vt:lpstr>Presentación de PowerPoint</vt:lpstr>
      <vt:lpstr>Presentación de PowerPoint</vt:lpstr>
      <vt:lpstr>POLÍTICA 2. Perfeccionamiento de las Escuelas Ramales y Centros de Capacitación subordinados a los OACE, Entidades nacionales y Administraciones locales del Poder Popular.</vt:lpstr>
      <vt:lpstr>POLÍTICA 2. Perfeccionamiento de las Escuelas Ramales y Centros de Capacitación subordinados a los OACE, Entidades nacionales y Administraciones locales del Poder Popular.</vt:lpstr>
      <vt:lpstr>POLÍTICA 2. Perfeccionamiento de las Escuelas Ramales y Centros de Capacitación subordinados a los OACE, Entidades nacionales y Administraciones locales del Poder Popular.</vt:lpstr>
      <vt:lpstr>POLÍTICA 2. Perfeccionamiento de las Escuelas Ramales y Centros de Capacitación subordinados a los OACE, Entidades nacionales y Administraciones locales del Poder Popular.</vt:lpstr>
      <vt:lpstr>POLÍTICA 3. Perfeccionamiento de la enseñanza del idioma Inglés en las Universidades cubanas.</vt:lpstr>
      <vt:lpstr>POLÍTICA 3. Perfeccionamiento de la enseñanza del idioma Inglés en las Universidades cubanas.</vt:lpstr>
      <vt:lpstr>POLÍTICA 4.  Nivel de Educación Superior de Ciclo Corto – ESCC.</vt:lpstr>
      <vt:lpstr>POLÍTICA 4.  Nivel de Educación Superior de Ciclo Corto – ESCC.</vt:lpstr>
      <vt:lpstr>POLÍTICA 5. Sobre el estudio de los Trabajadores utilizando el tiempo laboral por interés estatal. Perfeccionamiento del Sistema Nacional de Grados Científicos y la formación académica de posgrado.  </vt:lpstr>
      <vt:lpstr>POLÍTICA 5. Sobre el estudio de los Trabajadores utilizando el tiempo laboral por interés estatal. Perfeccionamiento del Sistema Nacional de Grados Científicos y la formación académica de posgrado.  </vt:lpstr>
      <vt:lpstr>POLÍTICA 5. Sobre el estudio de los Trabajadores utilizando el tiempo laboral por interés estatal. Perfeccionamiento del Sistema Nacional de Grados Científicos y la formación académica de posgrado.  </vt:lpstr>
      <vt:lpstr>POLÍTICA 5. Sobre el estudio de los Trabajadores utilizando el tiempo laboral por interés estatal. Perfeccionamiento del Sistema Nacional de Grados Científicos y la formación académica de posgrado.  </vt:lpstr>
      <vt:lpstr>POLÍTICA 5. Sobre el estudio de los Trabajadores utilizando el tiempo laboral por interés estatal. Perfeccionamiento del Sistema Nacional de Grados Científicos y la formación académica de posgrado.  </vt:lpstr>
      <vt:lpstr>POLÍTICA 5. Sobre el estudio de los Trabajadores utilizando el tiempo laboral por interés estatal. Perfeccionamiento del Sistema Nacional de Grados Científicos y la formación académica de posgrado.  </vt:lpstr>
      <vt:lpstr>POLÍTICA 5. Sobre el estudio de los Trabajadores utilizando el tiempo laboral por interés estatal. Perfeccionamiento del Sistema Nacional de Grados Científicos y la formación académica de posgrado.  </vt:lpstr>
      <vt:lpstr>POLÍTICA 6. Sobre la responsabilidad de los organismos y entidades en la formación y desarrollo de la fuerza de trabajo calificada. </vt:lpstr>
      <vt:lpstr>POLÍTICA 6. Sobre la responsabilidad de los organismos y entidades en la formación y desarrollo de la fuerza de trabajo calificada. </vt:lpstr>
      <vt:lpstr>POLÍTICA 7. Sobre la Tipología de las Instituciones de Educación Superior – IES en la República de Cuba.</vt:lpstr>
      <vt:lpstr>POLÍTICA 7. Sobre la Tipología de las Instituciones de Educación Superior – IES en la República de Cuba.</vt:lpstr>
      <vt:lpstr>POLÍTICA 8. Alternativas de utilización de las capacidades disponibles en la Universidad de las Ciencias Informáticas - UCI.</vt:lpstr>
      <vt:lpstr>POLÍTICA 9. Perfeccionamiento funcional, estructural y de composición del OACE- MES.</vt:lpstr>
      <vt:lpstr>POLÍTICA 9. Perfeccionamiento funcional, estructural y de composición del OACE- MES.</vt:lpstr>
      <vt:lpstr>POLÍTICA 9. Perfeccionamiento funcional, estructural y de composición del OACE- MES.</vt:lpstr>
      <vt:lpstr>POLÍTICA 9. Perfeccionamiento funcional, estructural y de composición del OACE- MES.</vt:lpstr>
      <vt:lpstr>POLÍTICA 9. Perfeccionamiento funcional, estructural y de composición del OACE- MES.</vt:lpstr>
      <vt:lpstr>POLÍTICA 10. Creación de los Parques Científico-Tecnológicos y los vínculos de las Universidades y ECTI con las entidades productivas y de servicios.</vt:lpstr>
      <vt:lpstr>Encuentro “Universidad - Sociedad”  Actualización de las Políticas Públicas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Rectora UO</cp:lastModifiedBy>
  <cp:revision>92</cp:revision>
  <dcterms:created xsi:type="dcterms:W3CDTF">2019-03-27T18:49:42Z</dcterms:created>
  <dcterms:modified xsi:type="dcterms:W3CDTF">2019-07-02T06:18:32Z</dcterms:modified>
</cp:coreProperties>
</file>