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82" r:id="rId2"/>
    <p:sldId id="257" r:id="rId3"/>
    <p:sldId id="258" r:id="rId4"/>
    <p:sldId id="274" r:id="rId5"/>
    <p:sldId id="275" r:id="rId6"/>
    <p:sldId id="294" r:id="rId7"/>
    <p:sldId id="271" r:id="rId8"/>
    <p:sldId id="270" r:id="rId9"/>
    <p:sldId id="314" r:id="rId10"/>
    <p:sldId id="298" r:id="rId11"/>
    <p:sldId id="297" r:id="rId12"/>
    <p:sldId id="296" r:id="rId13"/>
    <p:sldId id="299" r:id="rId14"/>
    <p:sldId id="315" r:id="rId15"/>
    <p:sldId id="283" r:id="rId16"/>
    <p:sldId id="316" r:id="rId17"/>
    <p:sldId id="278" r:id="rId18"/>
    <p:sldId id="317" r:id="rId19"/>
    <p:sldId id="309" r:id="rId20"/>
    <p:sldId id="310" r:id="rId21"/>
    <p:sldId id="332" r:id="rId22"/>
    <p:sldId id="333" r:id="rId23"/>
    <p:sldId id="337" r:id="rId24"/>
    <p:sldId id="334" r:id="rId25"/>
    <p:sldId id="335" r:id="rId26"/>
    <p:sldId id="319" r:id="rId27"/>
    <p:sldId id="320" r:id="rId28"/>
    <p:sldId id="272" r:id="rId29"/>
    <p:sldId id="321" r:id="rId30"/>
    <p:sldId id="279" r:id="rId31"/>
    <p:sldId id="318" r:id="rId32"/>
    <p:sldId id="322" r:id="rId33"/>
    <p:sldId id="323" r:id="rId34"/>
    <p:sldId id="324" r:id="rId35"/>
    <p:sldId id="325" r:id="rId36"/>
    <p:sldId id="326" r:id="rId37"/>
    <p:sldId id="328" r:id="rId38"/>
    <p:sldId id="327" r:id="rId39"/>
    <p:sldId id="329" r:id="rId40"/>
    <p:sldId id="341" r:id="rId41"/>
    <p:sldId id="340" r:id="rId42"/>
    <p:sldId id="339" r:id="rId43"/>
  </p:sldIdLst>
  <p:sldSz cx="12192000" cy="6858000"/>
  <p:notesSz cx="6858000" cy="9947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9D"/>
    <a:srgbClr val="06579C"/>
    <a:srgbClr val="2E75B6"/>
    <a:srgbClr val="862224"/>
    <a:srgbClr val="8E3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1382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4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5800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C1-4073-8F68-9EC85DACA73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9468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C1-4073-8F68-9EC85DACA73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C1-4073-8F68-9EC85DACA73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C1-4073-8F68-9EC85DACA73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NMS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C1-4073-8F68-9EC85DACA7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901808"/>
        <c:axId val="77902368"/>
      </c:barChart>
      <c:catAx>
        <c:axId val="77901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902368"/>
        <c:crosses val="autoZero"/>
        <c:auto val="1"/>
        <c:lblAlgn val="ctr"/>
        <c:lblOffset val="100"/>
        <c:noMultiLvlLbl val="0"/>
      </c:catAx>
      <c:valAx>
        <c:axId val="7790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790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Becados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46840958605663"/>
                      <c:h val="0.13007678290559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Becarios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3034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39-41F2-91B1-2A836CD16C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Extranjeros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Becarios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39-41F2-91B1-2A836CD16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05168"/>
        <c:axId val="77905728"/>
      </c:barChart>
      <c:catAx>
        <c:axId val="77905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905728"/>
        <c:crosses val="autoZero"/>
        <c:auto val="1"/>
        <c:lblAlgn val="ctr"/>
        <c:lblOffset val="100"/>
        <c:noMultiLvlLbl val="0"/>
      </c:catAx>
      <c:valAx>
        <c:axId val="7790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790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Superación Profesional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9157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84-4A89-8339-44C71EB3692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Posgrado académico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Matricula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84-4A89-8339-44C71EB369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908528"/>
        <c:axId val="77909088"/>
      </c:barChart>
      <c:catAx>
        <c:axId val="77908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909088"/>
        <c:crosses val="autoZero"/>
        <c:auto val="1"/>
        <c:lblAlgn val="ctr"/>
        <c:lblOffset val="100"/>
        <c:noMultiLvlLbl val="0"/>
      </c:catAx>
      <c:valAx>
        <c:axId val="7790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790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00599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4.677487005300808E-2"/>
                  <c:y val="-9.96334241231646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16738716483971"/>
                      <c:h val="0.1123439377062177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8308823529411766E-2"/>
                  <c:y val="0.222350238229100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79084967320261"/>
                      <c:h val="0.1123439377062177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4391372034378039E-2"/>
                  <c:y val="0.151719473740535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781856312078633"/>
                      <c:h val="0.1123439377062177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4497349596006384"/>
                  <c:y val="-3.20819836698887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6454891667953"/>
                      <c:h val="0.1123439377062177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Asociados a programas</c:v>
                </c:pt>
                <c:pt idx="1">
                  <c:v>No asociados a programas</c:v>
                </c:pt>
                <c:pt idx="2">
                  <c:v>Empresariales</c:v>
                </c:pt>
                <c:pt idx="3">
                  <c:v>Institucionales</c:v>
                </c:pt>
                <c:pt idx="4">
                  <c:v>Internacionales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40</c:v>
                </c:pt>
                <c:pt idx="1">
                  <c:v>6</c:v>
                </c:pt>
                <c:pt idx="2">
                  <c:v>18</c:v>
                </c:pt>
                <c:pt idx="3">
                  <c:v>92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Programas Acreditados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Carreras</c:v>
                </c:pt>
                <c:pt idx="1">
                  <c:v>Maestrías</c:v>
                </c:pt>
                <c:pt idx="2">
                  <c:v>Especialidades</c:v>
                </c:pt>
                <c:pt idx="3">
                  <c:v>Doctorados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38</c:v>
                </c:pt>
                <c:pt idx="1">
                  <c:v>18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20-4BC2-961E-6FF48DA0F66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Excelencia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20-4BC2-961E-6FF48DA0F66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Carreras</c:v>
                </c:pt>
                <c:pt idx="1">
                  <c:v>Maestrías</c:v>
                </c:pt>
                <c:pt idx="2">
                  <c:v>Especialidades</c:v>
                </c:pt>
                <c:pt idx="3">
                  <c:v>Doctorados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15</c:v>
                </c:pt>
                <c:pt idx="1">
                  <c:v>11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20-4BC2-961E-6FF48DA0F66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Certificados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Carreras</c:v>
                </c:pt>
                <c:pt idx="1">
                  <c:v>Maestrías</c:v>
                </c:pt>
                <c:pt idx="2">
                  <c:v>Especialidades</c:v>
                </c:pt>
                <c:pt idx="3">
                  <c:v>Doctorados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18</c:v>
                </c:pt>
                <c:pt idx="1">
                  <c:v>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20-4BC2-961E-6FF48DA0F66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Calificados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Carreras</c:v>
                </c:pt>
                <c:pt idx="1">
                  <c:v>Maestrías</c:v>
                </c:pt>
                <c:pt idx="2">
                  <c:v>Especialidades</c:v>
                </c:pt>
                <c:pt idx="3">
                  <c:v>Doctorados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20-4BC2-961E-6FF48DA0F6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7915248"/>
        <c:axId val="77915808"/>
      </c:barChart>
      <c:catAx>
        <c:axId val="77915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s-ES"/>
          </a:p>
        </c:txPr>
        <c:crossAx val="77915808"/>
        <c:crosses val="autoZero"/>
        <c:auto val="1"/>
        <c:lblAlgn val="ctr"/>
        <c:lblOffset val="100"/>
        <c:noMultiLvlLbl val="0"/>
      </c:catAx>
      <c:valAx>
        <c:axId val="77915808"/>
        <c:scaling>
          <c:orientation val="minMax"/>
          <c:max val="30"/>
        </c:scaling>
        <c:delete val="0"/>
        <c:axPos val="l"/>
        <c:numFmt formatCode="General" sourceLinked="1"/>
        <c:majorTickMark val="none"/>
        <c:minorTickMark val="none"/>
        <c:tickLblPos val="nextTo"/>
        <c:crossAx val="779152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Plazas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4884916180733579"/>
                  <c:y val="8.881018463454101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81016652500058"/>
                      <c:h val="0.161522817283333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8945100975896464"/>
                  <c:y val="-8.17007403412858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Otorgadas</c:v>
                </c:pt>
                <c:pt idx="1">
                  <c:v>Sin cubrir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3027</c:v>
                </c:pt>
                <c:pt idx="1">
                  <c:v>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12B4F-FC88-42D6-81FB-310FF349DC6B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9969F652-4C8D-400B-9E5C-37E2E8CF6579}">
      <dgm:prSet phldrT="[Texto]"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Plantilla aprobada: 4769</a:t>
          </a:r>
        </a:p>
        <a:p>
          <a:r>
            <a:rPr lang="es-ES" sz="2800" b="0" dirty="0" smtClean="0">
              <a:solidFill>
                <a:schemeClr val="tx1"/>
              </a:solidFill>
            </a:rPr>
            <a:t>Plantilla cubierta: 3771</a:t>
          </a:r>
          <a:endParaRPr lang="es-ES" sz="2800" b="0" dirty="0">
            <a:solidFill>
              <a:schemeClr val="tx1"/>
            </a:solidFill>
          </a:endParaRPr>
        </a:p>
      </dgm:t>
    </dgm:pt>
    <dgm:pt modelId="{151DCD62-7290-4EE9-A852-C98BDC894CD5}" type="parTrans" cxnId="{BC058F55-D8A7-4D4B-95BF-A86A24985E63}">
      <dgm:prSet/>
      <dgm:spPr/>
      <dgm:t>
        <a:bodyPr/>
        <a:lstStyle/>
        <a:p>
          <a:endParaRPr lang="es-ES"/>
        </a:p>
      </dgm:t>
    </dgm:pt>
    <dgm:pt modelId="{DC69AA55-3DA0-42C8-81C4-4D1204392596}" type="sibTrans" cxnId="{BC058F55-D8A7-4D4B-95BF-A86A24985E63}">
      <dgm:prSet/>
      <dgm:spPr/>
      <dgm:t>
        <a:bodyPr/>
        <a:lstStyle/>
        <a:p>
          <a:endParaRPr lang="es-ES"/>
        </a:p>
      </dgm:t>
    </dgm:pt>
    <dgm:pt modelId="{2A5C72B1-16D7-437A-82C7-C692510F1CC0}">
      <dgm:prSet phldrT="[Texto]"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Docentes: 1749</a:t>
          </a:r>
        </a:p>
        <a:p>
          <a:r>
            <a:rPr lang="es-ES" sz="2800" b="0" dirty="0" smtClean="0">
              <a:solidFill>
                <a:schemeClr val="tx1"/>
              </a:solidFill>
            </a:rPr>
            <a:t>Trabajadores no docentes: 2022 </a:t>
          </a:r>
        </a:p>
      </dgm:t>
    </dgm:pt>
    <dgm:pt modelId="{303BBA35-1BA7-45FD-995E-289886CDDD67}" type="parTrans" cxnId="{C19B0A04-AE71-4B18-8168-AF93A43CA29E}">
      <dgm:prSet/>
      <dgm:spPr/>
      <dgm:t>
        <a:bodyPr/>
        <a:lstStyle/>
        <a:p>
          <a:endParaRPr lang="es-ES"/>
        </a:p>
      </dgm:t>
    </dgm:pt>
    <dgm:pt modelId="{17FD5E7D-0FA9-44A5-9DE9-1D49183CF2BE}" type="sibTrans" cxnId="{C19B0A04-AE71-4B18-8168-AF93A43CA29E}">
      <dgm:prSet/>
      <dgm:spPr/>
      <dgm:t>
        <a:bodyPr/>
        <a:lstStyle/>
        <a:p>
          <a:endParaRPr lang="es-ES"/>
        </a:p>
      </dgm:t>
    </dgm:pt>
    <dgm:pt modelId="{0B8CE6A6-8B23-4EF3-955E-87554B2D2948}">
      <dgm:prSet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Doctores: 495</a:t>
          </a:r>
        </a:p>
        <a:p>
          <a:r>
            <a:rPr lang="es-ES" sz="2800" b="0" dirty="0" smtClean="0">
              <a:solidFill>
                <a:schemeClr val="tx1"/>
              </a:solidFill>
            </a:rPr>
            <a:t>Máster y especialistas: 1118</a:t>
          </a:r>
          <a:endParaRPr lang="es-ES" sz="2800" b="0" dirty="0">
            <a:solidFill>
              <a:schemeClr val="tx1"/>
            </a:solidFill>
          </a:endParaRPr>
        </a:p>
      </dgm:t>
    </dgm:pt>
    <dgm:pt modelId="{CFA13588-A2D2-4F01-A7FC-8E05ADA8E889}" type="parTrans" cxnId="{A365AD31-3A18-4904-B6B8-B85067B10CA6}">
      <dgm:prSet/>
      <dgm:spPr/>
      <dgm:t>
        <a:bodyPr/>
        <a:lstStyle/>
        <a:p>
          <a:endParaRPr lang="es-ES"/>
        </a:p>
      </dgm:t>
    </dgm:pt>
    <dgm:pt modelId="{FEC2F8D3-30CB-480A-B9CF-9651EE3A9170}" type="sibTrans" cxnId="{A365AD31-3A18-4904-B6B8-B85067B10CA6}">
      <dgm:prSet/>
      <dgm:spPr/>
      <dgm:t>
        <a:bodyPr/>
        <a:lstStyle/>
        <a:p>
          <a:endParaRPr lang="es-ES"/>
        </a:p>
      </dgm:t>
    </dgm:pt>
    <dgm:pt modelId="{B80AD97A-46E3-4BE6-A77F-A101EF4F8EF5}">
      <dgm:prSet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Profesores Titulares: 334</a:t>
          </a:r>
        </a:p>
        <a:p>
          <a:r>
            <a:rPr lang="es-ES" sz="2800" b="0" dirty="0" smtClean="0">
              <a:solidFill>
                <a:schemeClr val="tx1"/>
              </a:solidFill>
            </a:rPr>
            <a:t>Profesores Auxiliares: 612</a:t>
          </a:r>
          <a:endParaRPr lang="es-ES" sz="2800" b="0" dirty="0">
            <a:solidFill>
              <a:schemeClr val="tx1"/>
            </a:solidFill>
          </a:endParaRPr>
        </a:p>
      </dgm:t>
    </dgm:pt>
    <dgm:pt modelId="{311E09B6-8AE7-4B13-A54D-9897598611FE}" type="parTrans" cxnId="{1FAFE4DF-56C9-4DB4-A9B9-FFBD9CE0220C}">
      <dgm:prSet/>
      <dgm:spPr/>
      <dgm:t>
        <a:bodyPr/>
        <a:lstStyle/>
        <a:p>
          <a:endParaRPr lang="es-ES"/>
        </a:p>
      </dgm:t>
    </dgm:pt>
    <dgm:pt modelId="{9153756B-F066-4A1F-B296-B97E6613B3D1}" type="sibTrans" cxnId="{1FAFE4DF-56C9-4DB4-A9B9-FFBD9CE0220C}">
      <dgm:prSet/>
      <dgm:spPr/>
      <dgm:t>
        <a:bodyPr/>
        <a:lstStyle/>
        <a:p>
          <a:endParaRPr lang="es-ES"/>
        </a:p>
      </dgm:t>
    </dgm:pt>
    <dgm:pt modelId="{7E09A63F-AF9B-4414-87D9-5105958BF6AD}" type="pres">
      <dgm:prSet presAssocID="{21B12B4F-FC88-42D6-81FB-310FF349DC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06342B4-1619-4815-8CBC-18E67EF33767}" type="pres">
      <dgm:prSet presAssocID="{21B12B4F-FC88-42D6-81FB-310FF349DC6B}" presName="Name1" presStyleCnt="0"/>
      <dgm:spPr/>
    </dgm:pt>
    <dgm:pt modelId="{E0406D99-9827-4986-A67C-7354D433CA60}" type="pres">
      <dgm:prSet presAssocID="{21B12B4F-FC88-42D6-81FB-310FF349DC6B}" presName="cycle" presStyleCnt="0"/>
      <dgm:spPr/>
    </dgm:pt>
    <dgm:pt modelId="{D7D48055-2F53-4B1A-A7F6-17D8C37F27E3}" type="pres">
      <dgm:prSet presAssocID="{21B12B4F-FC88-42D6-81FB-310FF349DC6B}" presName="srcNode" presStyleLbl="node1" presStyleIdx="0" presStyleCnt="4"/>
      <dgm:spPr/>
    </dgm:pt>
    <dgm:pt modelId="{E1FC7C66-1283-4D26-84CD-F62C8846D0F3}" type="pres">
      <dgm:prSet presAssocID="{21B12B4F-FC88-42D6-81FB-310FF349DC6B}" presName="conn" presStyleLbl="parChTrans1D2" presStyleIdx="0" presStyleCnt="1"/>
      <dgm:spPr/>
      <dgm:t>
        <a:bodyPr/>
        <a:lstStyle/>
        <a:p>
          <a:endParaRPr lang="es-ES"/>
        </a:p>
      </dgm:t>
    </dgm:pt>
    <dgm:pt modelId="{82020FF1-F23D-4BB1-B210-71236C3C9980}" type="pres">
      <dgm:prSet presAssocID="{21B12B4F-FC88-42D6-81FB-310FF349DC6B}" presName="extraNode" presStyleLbl="node1" presStyleIdx="0" presStyleCnt="4"/>
      <dgm:spPr/>
    </dgm:pt>
    <dgm:pt modelId="{1048DC49-2D2B-4ED0-B437-4302D50A3344}" type="pres">
      <dgm:prSet presAssocID="{21B12B4F-FC88-42D6-81FB-310FF349DC6B}" presName="dstNode" presStyleLbl="node1" presStyleIdx="0" presStyleCnt="4"/>
      <dgm:spPr/>
    </dgm:pt>
    <dgm:pt modelId="{D1F554E2-A841-44C4-8E17-033F05613FEB}" type="pres">
      <dgm:prSet presAssocID="{9969F652-4C8D-400B-9E5C-37E2E8CF6579}" presName="text_1" presStyleLbl="node1" presStyleIdx="0" presStyleCnt="4" custScaleY="14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0A73CD-C993-4D83-9223-44C228B51D8E}" type="pres">
      <dgm:prSet presAssocID="{9969F652-4C8D-400B-9E5C-37E2E8CF6579}" presName="accent_1" presStyleCnt="0"/>
      <dgm:spPr/>
    </dgm:pt>
    <dgm:pt modelId="{BA145849-5A9A-4458-BBC4-82B2C285866B}" type="pres">
      <dgm:prSet presAssocID="{9969F652-4C8D-400B-9E5C-37E2E8CF6579}" presName="accentRepeatNode" presStyleLbl="solidFgAcc1" presStyleIdx="0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9F15F32A-B78B-4B5A-9C08-26333C6FD2F4}" type="pres">
      <dgm:prSet presAssocID="{2A5C72B1-16D7-437A-82C7-C692510F1CC0}" presName="text_2" presStyleLbl="node1" presStyleIdx="1" presStyleCnt="4" custScaleY="14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F03F1B-2B22-4265-800E-49724DD5EAFD}" type="pres">
      <dgm:prSet presAssocID="{2A5C72B1-16D7-437A-82C7-C692510F1CC0}" presName="accent_2" presStyleCnt="0"/>
      <dgm:spPr/>
    </dgm:pt>
    <dgm:pt modelId="{A1A51806-60FF-4E82-9054-8913421A8A08}" type="pres">
      <dgm:prSet presAssocID="{2A5C72B1-16D7-437A-82C7-C692510F1CC0}" presName="accentRepeatNode" presStyleLbl="solidFgAcc1" presStyleIdx="1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27BF35CD-03C1-4330-8CBE-1802FBED0F5E}" type="pres">
      <dgm:prSet presAssocID="{0B8CE6A6-8B23-4EF3-955E-87554B2D2948}" presName="text_3" presStyleLbl="node1" presStyleIdx="2" presStyleCnt="4" custScaleY="14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EE764-F062-4338-80FE-AB09BECA3713}" type="pres">
      <dgm:prSet presAssocID="{0B8CE6A6-8B23-4EF3-955E-87554B2D2948}" presName="accent_3" presStyleCnt="0"/>
      <dgm:spPr/>
    </dgm:pt>
    <dgm:pt modelId="{85924135-EF80-40C3-A8BE-51FEAC658F25}" type="pres">
      <dgm:prSet presAssocID="{0B8CE6A6-8B23-4EF3-955E-87554B2D2948}" presName="accentRepeatNode" presStyleLbl="solidFgAcc1" presStyleIdx="2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A0D86119-D30B-4163-8F26-BDA81FF40AD3}" type="pres">
      <dgm:prSet presAssocID="{B80AD97A-46E3-4BE6-A77F-A101EF4F8EF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244058-DBBE-492F-B884-95DB94E3A3B1}" type="pres">
      <dgm:prSet presAssocID="{B80AD97A-46E3-4BE6-A77F-A101EF4F8EF5}" presName="accent_4" presStyleCnt="0"/>
      <dgm:spPr/>
    </dgm:pt>
    <dgm:pt modelId="{F59D5249-08D0-4372-894D-89BA44054D4C}" type="pres">
      <dgm:prSet presAssocID="{B80AD97A-46E3-4BE6-A77F-A101EF4F8EF5}" presName="accentRepeatNode" presStyleLbl="solidFgAcc1" presStyleIdx="3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</dgm:ptLst>
  <dgm:cxnLst>
    <dgm:cxn modelId="{7BEF1A54-BBC5-4CD4-840A-BAC97EDC93A6}" type="presOf" srcId="{B80AD97A-46E3-4BE6-A77F-A101EF4F8EF5}" destId="{A0D86119-D30B-4163-8F26-BDA81FF40AD3}" srcOrd="0" destOrd="0" presId="urn:microsoft.com/office/officeart/2008/layout/VerticalCurvedList"/>
    <dgm:cxn modelId="{1FAFE4DF-56C9-4DB4-A9B9-FFBD9CE0220C}" srcId="{21B12B4F-FC88-42D6-81FB-310FF349DC6B}" destId="{B80AD97A-46E3-4BE6-A77F-A101EF4F8EF5}" srcOrd="3" destOrd="0" parTransId="{311E09B6-8AE7-4B13-A54D-9897598611FE}" sibTransId="{9153756B-F066-4A1F-B296-B97E6613B3D1}"/>
    <dgm:cxn modelId="{C19B0A04-AE71-4B18-8168-AF93A43CA29E}" srcId="{21B12B4F-FC88-42D6-81FB-310FF349DC6B}" destId="{2A5C72B1-16D7-437A-82C7-C692510F1CC0}" srcOrd="1" destOrd="0" parTransId="{303BBA35-1BA7-45FD-995E-289886CDDD67}" sibTransId="{17FD5E7D-0FA9-44A5-9DE9-1D49183CF2BE}"/>
    <dgm:cxn modelId="{A365AD31-3A18-4904-B6B8-B85067B10CA6}" srcId="{21B12B4F-FC88-42D6-81FB-310FF349DC6B}" destId="{0B8CE6A6-8B23-4EF3-955E-87554B2D2948}" srcOrd="2" destOrd="0" parTransId="{CFA13588-A2D2-4F01-A7FC-8E05ADA8E889}" sibTransId="{FEC2F8D3-30CB-480A-B9CF-9651EE3A9170}"/>
    <dgm:cxn modelId="{4815B17C-D672-4DA0-905A-EA3786C0CEC1}" type="presOf" srcId="{2A5C72B1-16D7-437A-82C7-C692510F1CC0}" destId="{9F15F32A-B78B-4B5A-9C08-26333C6FD2F4}" srcOrd="0" destOrd="0" presId="urn:microsoft.com/office/officeart/2008/layout/VerticalCurvedList"/>
    <dgm:cxn modelId="{5FAB6901-5CE6-48B9-AD69-BF5E680EAB20}" type="presOf" srcId="{DC69AA55-3DA0-42C8-81C4-4D1204392596}" destId="{E1FC7C66-1283-4D26-84CD-F62C8846D0F3}" srcOrd="0" destOrd="0" presId="urn:microsoft.com/office/officeart/2008/layout/VerticalCurvedList"/>
    <dgm:cxn modelId="{CD827A8D-35B6-4E0D-84E9-E9CD31E106AB}" type="presOf" srcId="{0B8CE6A6-8B23-4EF3-955E-87554B2D2948}" destId="{27BF35CD-03C1-4330-8CBE-1802FBED0F5E}" srcOrd="0" destOrd="0" presId="urn:microsoft.com/office/officeart/2008/layout/VerticalCurvedList"/>
    <dgm:cxn modelId="{BC058F55-D8A7-4D4B-95BF-A86A24985E63}" srcId="{21B12B4F-FC88-42D6-81FB-310FF349DC6B}" destId="{9969F652-4C8D-400B-9E5C-37E2E8CF6579}" srcOrd="0" destOrd="0" parTransId="{151DCD62-7290-4EE9-A852-C98BDC894CD5}" sibTransId="{DC69AA55-3DA0-42C8-81C4-4D1204392596}"/>
    <dgm:cxn modelId="{F29D491F-B732-47AC-87E0-1DE47A15438F}" type="presOf" srcId="{9969F652-4C8D-400B-9E5C-37E2E8CF6579}" destId="{D1F554E2-A841-44C4-8E17-033F05613FEB}" srcOrd="0" destOrd="0" presId="urn:microsoft.com/office/officeart/2008/layout/VerticalCurvedList"/>
    <dgm:cxn modelId="{98E8EBF0-DA3E-434F-90D3-07663EB6281B}" type="presOf" srcId="{21B12B4F-FC88-42D6-81FB-310FF349DC6B}" destId="{7E09A63F-AF9B-4414-87D9-5105958BF6AD}" srcOrd="0" destOrd="0" presId="urn:microsoft.com/office/officeart/2008/layout/VerticalCurvedList"/>
    <dgm:cxn modelId="{18FBF9CA-11EC-457B-A540-D569ED207FC0}" type="presParOf" srcId="{7E09A63F-AF9B-4414-87D9-5105958BF6AD}" destId="{606342B4-1619-4815-8CBC-18E67EF33767}" srcOrd="0" destOrd="0" presId="urn:microsoft.com/office/officeart/2008/layout/VerticalCurvedList"/>
    <dgm:cxn modelId="{F3DF4B78-174F-43EB-B4F6-483D78888F1C}" type="presParOf" srcId="{606342B4-1619-4815-8CBC-18E67EF33767}" destId="{E0406D99-9827-4986-A67C-7354D433CA60}" srcOrd="0" destOrd="0" presId="urn:microsoft.com/office/officeart/2008/layout/VerticalCurvedList"/>
    <dgm:cxn modelId="{DB485CCF-1953-4C1C-BAF8-475E13156641}" type="presParOf" srcId="{E0406D99-9827-4986-A67C-7354D433CA60}" destId="{D7D48055-2F53-4B1A-A7F6-17D8C37F27E3}" srcOrd="0" destOrd="0" presId="urn:microsoft.com/office/officeart/2008/layout/VerticalCurvedList"/>
    <dgm:cxn modelId="{E5959630-7D42-4FA9-A4D7-7ECD4B236F75}" type="presParOf" srcId="{E0406D99-9827-4986-A67C-7354D433CA60}" destId="{E1FC7C66-1283-4D26-84CD-F62C8846D0F3}" srcOrd="1" destOrd="0" presId="urn:microsoft.com/office/officeart/2008/layout/VerticalCurvedList"/>
    <dgm:cxn modelId="{C5D1C652-C9F9-4600-B6DE-3DC1DFB38DF9}" type="presParOf" srcId="{E0406D99-9827-4986-A67C-7354D433CA60}" destId="{82020FF1-F23D-4BB1-B210-71236C3C9980}" srcOrd="2" destOrd="0" presId="urn:microsoft.com/office/officeart/2008/layout/VerticalCurvedList"/>
    <dgm:cxn modelId="{40A95F73-F18B-464B-A1D2-023CEC411B0E}" type="presParOf" srcId="{E0406D99-9827-4986-A67C-7354D433CA60}" destId="{1048DC49-2D2B-4ED0-B437-4302D50A3344}" srcOrd="3" destOrd="0" presId="urn:microsoft.com/office/officeart/2008/layout/VerticalCurvedList"/>
    <dgm:cxn modelId="{7C83D7CE-23D1-46E7-B99D-4084F6105EF1}" type="presParOf" srcId="{606342B4-1619-4815-8CBC-18E67EF33767}" destId="{D1F554E2-A841-44C4-8E17-033F05613FEB}" srcOrd="1" destOrd="0" presId="urn:microsoft.com/office/officeart/2008/layout/VerticalCurvedList"/>
    <dgm:cxn modelId="{2C00F06E-9381-468C-BA52-1BAA6CF17581}" type="presParOf" srcId="{606342B4-1619-4815-8CBC-18E67EF33767}" destId="{690A73CD-C993-4D83-9223-44C228B51D8E}" srcOrd="2" destOrd="0" presId="urn:microsoft.com/office/officeart/2008/layout/VerticalCurvedList"/>
    <dgm:cxn modelId="{E313F9EA-605C-491B-AAFC-BBCABBE9572F}" type="presParOf" srcId="{690A73CD-C993-4D83-9223-44C228B51D8E}" destId="{BA145849-5A9A-4458-BBC4-82B2C285866B}" srcOrd="0" destOrd="0" presId="urn:microsoft.com/office/officeart/2008/layout/VerticalCurvedList"/>
    <dgm:cxn modelId="{53E2643B-975C-4201-A180-F94A4FFF7DCA}" type="presParOf" srcId="{606342B4-1619-4815-8CBC-18E67EF33767}" destId="{9F15F32A-B78B-4B5A-9C08-26333C6FD2F4}" srcOrd="3" destOrd="0" presId="urn:microsoft.com/office/officeart/2008/layout/VerticalCurvedList"/>
    <dgm:cxn modelId="{F06B1188-C713-4769-9BD6-9B157FBDB4B9}" type="presParOf" srcId="{606342B4-1619-4815-8CBC-18E67EF33767}" destId="{8CF03F1B-2B22-4265-800E-49724DD5EAFD}" srcOrd="4" destOrd="0" presId="urn:microsoft.com/office/officeart/2008/layout/VerticalCurvedList"/>
    <dgm:cxn modelId="{FBB399ED-FD78-443D-844D-C968C52581CC}" type="presParOf" srcId="{8CF03F1B-2B22-4265-800E-49724DD5EAFD}" destId="{A1A51806-60FF-4E82-9054-8913421A8A08}" srcOrd="0" destOrd="0" presId="urn:microsoft.com/office/officeart/2008/layout/VerticalCurvedList"/>
    <dgm:cxn modelId="{53841352-155C-48EF-A5CA-7AA58C0EE0C3}" type="presParOf" srcId="{606342B4-1619-4815-8CBC-18E67EF33767}" destId="{27BF35CD-03C1-4330-8CBE-1802FBED0F5E}" srcOrd="5" destOrd="0" presId="urn:microsoft.com/office/officeart/2008/layout/VerticalCurvedList"/>
    <dgm:cxn modelId="{E4588F69-9D97-4115-8402-5EF64EC41A5F}" type="presParOf" srcId="{606342B4-1619-4815-8CBC-18E67EF33767}" destId="{72EEE764-F062-4338-80FE-AB09BECA3713}" srcOrd="6" destOrd="0" presId="urn:microsoft.com/office/officeart/2008/layout/VerticalCurvedList"/>
    <dgm:cxn modelId="{39A01113-CBD3-4A54-928C-9E75F1F4C51A}" type="presParOf" srcId="{72EEE764-F062-4338-80FE-AB09BECA3713}" destId="{85924135-EF80-40C3-A8BE-51FEAC658F25}" srcOrd="0" destOrd="0" presId="urn:microsoft.com/office/officeart/2008/layout/VerticalCurvedList"/>
    <dgm:cxn modelId="{771BB02E-3F3F-4233-8D71-752BA8CD4011}" type="presParOf" srcId="{606342B4-1619-4815-8CBC-18E67EF33767}" destId="{A0D86119-D30B-4163-8F26-BDA81FF40AD3}" srcOrd="7" destOrd="0" presId="urn:microsoft.com/office/officeart/2008/layout/VerticalCurvedList"/>
    <dgm:cxn modelId="{03E28750-4052-41C9-B5F2-A9108857EEDB}" type="presParOf" srcId="{606342B4-1619-4815-8CBC-18E67EF33767}" destId="{60244058-DBBE-492F-B884-95DB94E3A3B1}" srcOrd="8" destOrd="0" presId="urn:microsoft.com/office/officeart/2008/layout/VerticalCurvedList"/>
    <dgm:cxn modelId="{D9C1A20A-D5B6-4AE0-A0B8-780AF7ED9FAD}" type="presParOf" srcId="{60244058-DBBE-492F-B884-95DB94E3A3B1}" destId="{F59D5249-08D0-4372-894D-89BA44054D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B12B4F-FC88-42D6-81FB-310FF349DC6B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810770B1-D4E4-478F-A267-0FCFC8E66BD5}">
      <dgm:prSet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Profesores consultantes: 23</a:t>
          </a:r>
        </a:p>
        <a:p>
          <a:r>
            <a:rPr lang="es-ES" sz="2800" b="0" dirty="0" smtClean="0">
              <a:solidFill>
                <a:schemeClr val="tx1"/>
              </a:solidFill>
            </a:rPr>
            <a:t>Profesores Eméritos: 20</a:t>
          </a:r>
          <a:endParaRPr lang="es-ES" sz="2800" b="0" dirty="0">
            <a:solidFill>
              <a:schemeClr val="tx1"/>
            </a:solidFill>
          </a:endParaRPr>
        </a:p>
      </dgm:t>
    </dgm:pt>
    <dgm:pt modelId="{0CE7C8EE-2222-4C23-A065-677180586307}" type="parTrans" cxnId="{7C8AAD84-B6F9-4D9C-994A-1C5515B7DBD1}">
      <dgm:prSet/>
      <dgm:spPr/>
      <dgm:t>
        <a:bodyPr/>
        <a:lstStyle/>
        <a:p>
          <a:endParaRPr lang="es-ES"/>
        </a:p>
      </dgm:t>
    </dgm:pt>
    <dgm:pt modelId="{C282DE5B-6A27-4430-94C4-606CB0FDEF2D}" type="sibTrans" cxnId="{7C8AAD84-B6F9-4D9C-994A-1C5515B7DBD1}">
      <dgm:prSet/>
      <dgm:spPr/>
      <dgm:t>
        <a:bodyPr/>
        <a:lstStyle/>
        <a:p>
          <a:endParaRPr lang="es-ES"/>
        </a:p>
      </dgm:t>
    </dgm:pt>
    <dgm:pt modelId="{6C304893-45F9-4EFD-8BF3-1B305ED156A1}">
      <dgm:prSet phldrT="[Texto]" custT="1"/>
      <dgm:spPr>
        <a:noFill/>
        <a:effectLst/>
      </dgm:spPr>
      <dgm:t>
        <a:bodyPr/>
        <a:lstStyle/>
        <a:p>
          <a:r>
            <a:rPr lang="es-ES" sz="2800" b="0" dirty="0" smtClean="0">
              <a:solidFill>
                <a:schemeClr val="tx1"/>
              </a:solidFill>
            </a:rPr>
            <a:t>Profesores Asistentes: 648 </a:t>
          </a:r>
        </a:p>
        <a:p>
          <a:r>
            <a:rPr lang="es-ES" sz="2800" b="0" dirty="0" smtClean="0">
              <a:solidFill>
                <a:schemeClr val="tx1"/>
              </a:solidFill>
            </a:rPr>
            <a:t>Profesores Instructores: 356</a:t>
          </a:r>
        </a:p>
        <a:p>
          <a:r>
            <a:rPr lang="es-ES" sz="2800" b="0" dirty="0" smtClean="0">
              <a:solidFill>
                <a:schemeClr val="tx1"/>
              </a:solidFill>
            </a:rPr>
            <a:t>Auxiliares Técnicos de la Docencia: 32</a:t>
          </a:r>
        </a:p>
      </dgm:t>
    </dgm:pt>
    <dgm:pt modelId="{0822C34F-C085-4D15-9E10-11E69C2F33D9}" type="parTrans" cxnId="{35E34C1F-FEFA-4EA8-B419-9FFD54D4D15C}">
      <dgm:prSet/>
      <dgm:spPr/>
      <dgm:t>
        <a:bodyPr/>
        <a:lstStyle/>
        <a:p>
          <a:endParaRPr lang="es-ES"/>
        </a:p>
      </dgm:t>
    </dgm:pt>
    <dgm:pt modelId="{2C222343-14A4-4265-9529-0A0483410E76}" type="sibTrans" cxnId="{35E34C1F-FEFA-4EA8-B419-9FFD54D4D15C}">
      <dgm:prSet/>
      <dgm:spPr/>
      <dgm:t>
        <a:bodyPr/>
        <a:lstStyle/>
        <a:p>
          <a:endParaRPr lang="es-ES"/>
        </a:p>
      </dgm:t>
    </dgm:pt>
    <dgm:pt modelId="{8B9E883B-AE3C-4897-8D6D-A7D6E4CF1D4F}">
      <dgm:prSet custT="1"/>
      <dgm:spPr>
        <a:noFill/>
        <a:effectLst/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En el año 2018, las bajas docentes ascendieron a 275</a:t>
          </a:r>
          <a:endParaRPr lang="es-ES" sz="2800" b="0" dirty="0">
            <a:solidFill>
              <a:schemeClr val="tx1"/>
            </a:solidFill>
          </a:endParaRPr>
        </a:p>
      </dgm:t>
    </dgm:pt>
    <dgm:pt modelId="{D48EB838-8127-40C5-9A33-DC44CADB54D6}" type="parTrans" cxnId="{2229AE84-1A86-439C-8F85-BD3044077317}">
      <dgm:prSet/>
      <dgm:spPr/>
      <dgm:t>
        <a:bodyPr/>
        <a:lstStyle/>
        <a:p>
          <a:endParaRPr lang="es-ES"/>
        </a:p>
      </dgm:t>
    </dgm:pt>
    <dgm:pt modelId="{2E194F0C-30D4-4978-96C3-7B117BE960AE}" type="sibTrans" cxnId="{2229AE84-1A86-439C-8F85-BD3044077317}">
      <dgm:prSet/>
      <dgm:spPr/>
      <dgm:t>
        <a:bodyPr/>
        <a:lstStyle/>
        <a:p>
          <a:endParaRPr lang="es-ES"/>
        </a:p>
      </dgm:t>
    </dgm:pt>
    <dgm:pt modelId="{D4A63848-9431-48B1-9DAA-81B56BB262FE}">
      <dgm:prSet custT="1"/>
      <dgm:spPr>
        <a:noFill/>
        <a:effectLst/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Plantilla de cuadros de dirección: 280</a:t>
          </a:r>
        </a:p>
        <a:p>
          <a:r>
            <a:rPr lang="es-ES" sz="2800" dirty="0" smtClean="0">
              <a:solidFill>
                <a:schemeClr val="tx1"/>
              </a:solidFill>
            </a:rPr>
            <a:t>Cubierta: 276</a:t>
          </a:r>
          <a:endParaRPr lang="es-ES" sz="2800" b="0" dirty="0">
            <a:solidFill>
              <a:schemeClr val="tx1"/>
            </a:solidFill>
          </a:endParaRPr>
        </a:p>
      </dgm:t>
    </dgm:pt>
    <dgm:pt modelId="{84572A95-8AE9-4E39-928C-376796BA161B}" type="parTrans" cxnId="{10804F66-50E4-461E-B923-D123F7B84A73}">
      <dgm:prSet/>
      <dgm:spPr/>
      <dgm:t>
        <a:bodyPr/>
        <a:lstStyle/>
        <a:p>
          <a:endParaRPr lang="es-ES"/>
        </a:p>
      </dgm:t>
    </dgm:pt>
    <dgm:pt modelId="{9ED8747D-BE97-454D-96E7-7825BC39F4B7}" type="sibTrans" cxnId="{10804F66-50E4-461E-B923-D123F7B84A73}">
      <dgm:prSet/>
      <dgm:spPr/>
      <dgm:t>
        <a:bodyPr/>
        <a:lstStyle/>
        <a:p>
          <a:endParaRPr lang="es-ES"/>
        </a:p>
      </dgm:t>
    </dgm:pt>
    <dgm:pt modelId="{7E09A63F-AF9B-4414-87D9-5105958BF6AD}" type="pres">
      <dgm:prSet presAssocID="{21B12B4F-FC88-42D6-81FB-310FF349DC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06342B4-1619-4815-8CBC-18E67EF33767}" type="pres">
      <dgm:prSet presAssocID="{21B12B4F-FC88-42D6-81FB-310FF349DC6B}" presName="Name1" presStyleCnt="0"/>
      <dgm:spPr/>
    </dgm:pt>
    <dgm:pt modelId="{E0406D99-9827-4986-A67C-7354D433CA60}" type="pres">
      <dgm:prSet presAssocID="{21B12B4F-FC88-42D6-81FB-310FF349DC6B}" presName="cycle" presStyleCnt="0"/>
      <dgm:spPr/>
    </dgm:pt>
    <dgm:pt modelId="{D7D48055-2F53-4B1A-A7F6-17D8C37F27E3}" type="pres">
      <dgm:prSet presAssocID="{21B12B4F-FC88-42D6-81FB-310FF349DC6B}" presName="srcNode" presStyleLbl="node1" presStyleIdx="0" presStyleCnt="4"/>
      <dgm:spPr/>
    </dgm:pt>
    <dgm:pt modelId="{E1FC7C66-1283-4D26-84CD-F62C8846D0F3}" type="pres">
      <dgm:prSet presAssocID="{21B12B4F-FC88-42D6-81FB-310FF349DC6B}" presName="conn" presStyleLbl="parChTrans1D2" presStyleIdx="0" presStyleCnt="1"/>
      <dgm:spPr/>
      <dgm:t>
        <a:bodyPr/>
        <a:lstStyle/>
        <a:p>
          <a:endParaRPr lang="es-ES"/>
        </a:p>
      </dgm:t>
    </dgm:pt>
    <dgm:pt modelId="{82020FF1-F23D-4BB1-B210-71236C3C9980}" type="pres">
      <dgm:prSet presAssocID="{21B12B4F-FC88-42D6-81FB-310FF349DC6B}" presName="extraNode" presStyleLbl="node1" presStyleIdx="0" presStyleCnt="4"/>
      <dgm:spPr/>
    </dgm:pt>
    <dgm:pt modelId="{1048DC49-2D2B-4ED0-B437-4302D50A3344}" type="pres">
      <dgm:prSet presAssocID="{21B12B4F-FC88-42D6-81FB-310FF349DC6B}" presName="dstNode" presStyleLbl="node1" presStyleIdx="0" presStyleCnt="4"/>
      <dgm:spPr/>
    </dgm:pt>
    <dgm:pt modelId="{BDC1785F-ABA6-4195-99BC-C3206E494647}" type="pres">
      <dgm:prSet presAssocID="{6C304893-45F9-4EFD-8BF3-1B305ED156A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31D9A-8FD5-4787-AA55-578EB7991558}" type="pres">
      <dgm:prSet presAssocID="{6C304893-45F9-4EFD-8BF3-1B305ED156A1}" presName="accent_1" presStyleCnt="0"/>
      <dgm:spPr/>
    </dgm:pt>
    <dgm:pt modelId="{8F4D69F2-2B30-49C8-9EE6-86E04B337A07}" type="pres">
      <dgm:prSet presAssocID="{6C304893-45F9-4EFD-8BF3-1B305ED156A1}" presName="accentRepeatNode" presStyleLbl="solidFgAcc1" presStyleIdx="0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7543C165-A8BA-4BAC-8CAF-A01AF0451796}" type="pres">
      <dgm:prSet presAssocID="{810770B1-D4E4-478F-A267-0FCFC8E66BD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A2DB94-D440-4938-B11E-49F632615482}" type="pres">
      <dgm:prSet presAssocID="{810770B1-D4E4-478F-A267-0FCFC8E66BD5}" presName="accent_2" presStyleCnt="0"/>
      <dgm:spPr/>
    </dgm:pt>
    <dgm:pt modelId="{976B49D0-9CE8-42F4-99A4-54ABD0E7D1D4}" type="pres">
      <dgm:prSet presAssocID="{810770B1-D4E4-478F-A267-0FCFC8E66BD5}" presName="accentRepeatNode" presStyleLbl="solidFgAcc1" presStyleIdx="1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20C72119-7163-43F0-A76C-DF949A29F863}" type="pres">
      <dgm:prSet presAssocID="{8B9E883B-AE3C-4897-8D6D-A7D6E4CF1D4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EF7F67-A4A6-45B1-86D4-09E02EFE56F3}" type="pres">
      <dgm:prSet presAssocID="{8B9E883B-AE3C-4897-8D6D-A7D6E4CF1D4F}" presName="accent_3" presStyleCnt="0"/>
      <dgm:spPr/>
    </dgm:pt>
    <dgm:pt modelId="{A460AC92-693E-466D-939D-90FC24B20EA2}" type="pres">
      <dgm:prSet presAssocID="{8B9E883B-AE3C-4897-8D6D-A7D6E4CF1D4F}" presName="accentRepeatNode" presStyleLbl="solidFgAcc1" presStyleIdx="2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  <dgm:pt modelId="{47711430-4C7F-44AD-BD8F-D398FCDD3AF5}" type="pres">
      <dgm:prSet presAssocID="{D4A63848-9431-48B1-9DAA-81B56BB262F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CA0DB-DB3A-48DF-81C6-4054E1138E78}" type="pres">
      <dgm:prSet presAssocID="{D4A63848-9431-48B1-9DAA-81B56BB262FE}" presName="accent_4" presStyleCnt="0"/>
      <dgm:spPr/>
    </dgm:pt>
    <dgm:pt modelId="{61F0201D-C2E3-45FA-A750-EC75158520BC}" type="pres">
      <dgm:prSet presAssocID="{D4A63848-9431-48B1-9DAA-81B56BB262FE}" presName="accentRepeatNode" presStyleLbl="solidFgAcc1" presStyleIdx="3" presStyleCnt="4"/>
      <dgm:spPr>
        <a:solidFill>
          <a:srgbClr val="06579C"/>
        </a:solidFill>
      </dgm:spPr>
      <dgm:t>
        <a:bodyPr/>
        <a:lstStyle/>
        <a:p>
          <a:endParaRPr lang="es-ES"/>
        </a:p>
      </dgm:t>
    </dgm:pt>
  </dgm:ptLst>
  <dgm:cxnLst>
    <dgm:cxn modelId="{6EAD0118-FEEC-49CF-AA42-7EDCFB039632}" type="presOf" srcId="{2C222343-14A4-4265-9529-0A0483410E76}" destId="{E1FC7C66-1283-4D26-84CD-F62C8846D0F3}" srcOrd="0" destOrd="0" presId="urn:microsoft.com/office/officeart/2008/layout/VerticalCurvedList"/>
    <dgm:cxn modelId="{ABF6D429-D3DB-4FD5-8055-A63339211BB6}" type="presOf" srcId="{810770B1-D4E4-478F-A267-0FCFC8E66BD5}" destId="{7543C165-A8BA-4BAC-8CAF-A01AF0451796}" srcOrd="0" destOrd="0" presId="urn:microsoft.com/office/officeart/2008/layout/VerticalCurvedList"/>
    <dgm:cxn modelId="{CEED56A0-52A9-44FF-B629-4B82998AE774}" type="presOf" srcId="{8B9E883B-AE3C-4897-8D6D-A7D6E4CF1D4F}" destId="{20C72119-7163-43F0-A76C-DF949A29F863}" srcOrd="0" destOrd="0" presId="urn:microsoft.com/office/officeart/2008/layout/VerticalCurvedList"/>
    <dgm:cxn modelId="{35E34C1F-FEFA-4EA8-B419-9FFD54D4D15C}" srcId="{21B12B4F-FC88-42D6-81FB-310FF349DC6B}" destId="{6C304893-45F9-4EFD-8BF3-1B305ED156A1}" srcOrd="0" destOrd="0" parTransId="{0822C34F-C085-4D15-9E10-11E69C2F33D9}" sibTransId="{2C222343-14A4-4265-9529-0A0483410E76}"/>
    <dgm:cxn modelId="{2229AE84-1A86-439C-8F85-BD3044077317}" srcId="{21B12B4F-FC88-42D6-81FB-310FF349DC6B}" destId="{8B9E883B-AE3C-4897-8D6D-A7D6E4CF1D4F}" srcOrd="2" destOrd="0" parTransId="{D48EB838-8127-40C5-9A33-DC44CADB54D6}" sibTransId="{2E194F0C-30D4-4978-96C3-7B117BE960AE}"/>
    <dgm:cxn modelId="{F26669A9-140F-47E3-AA1C-7B0FDE493F3C}" type="presOf" srcId="{6C304893-45F9-4EFD-8BF3-1B305ED156A1}" destId="{BDC1785F-ABA6-4195-99BC-C3206E494647}" srcOrd="0" destOrd="0" presId="urn:microsoft.com/office/officeart/2008/layout/VerticalCurvedList"/>
    <dgm:cxn modelId="{10804F66-50E4-461E-B923-D123F7B84A73}" srcId="{21B12B4F-FC88-42D6-81FB-310FF349DC6B}" destId="{D4A63848-9431-48B1-9DAA-81B56BB262FE}" srcOrd="3" destOrd="0" parTransId="{84572A95-8AE9-4E39-928C-376796BA161B}" sibTransId="{9ED8747D-BE97-454D-96E7-7825BC39F4B7}"/>
    <dgm:cxn modelId="{38997206-2C98-4344-B2C9-5EADCA34EB34}" type="presOf" srcId="{D4A63848-9431-48B1-9DAA-81B56BB262FE}" destId="{47711430-4C7F-44AD-BD8F-D398FCDD3AF5}" srcOrd="0" destOrd="0" presId="urn:microsoft.com/office/officeart/2008/layout/VerticalCurvedList"/>
    <dgm:cxn modelId="{7C8AAD84-B6F9-4D9C-994A-1C5515B7DBD1}" srcId="{21B12B4F-FC88-42D6-81FB-310FF349DC6B}" destId="{810770B1-D4E4-478F-A267-0FCFC8E66BD5}" srcOrd="1" destOrd="0" parTransId="{0CE7C8EE-2222-4C23-A065-677180586307}" sibTransId="{C282DE5B-6A27-4430-94C4-606CB0FDEF2D}"/>
    <dgm:cxn modelId="{98E8EBF0-DA3E-434F-90D3-07663EB6281B}" type="presOf" srcId="{21B12B4F-FC88-42D6-81FB-310FF349DC6B}" destId="{7E09A63F-AF9B-4414-87D9-5105958BF6AD}" srcOrd="0" destOrd="0" presId="urn:microsoft.com/office/officeart/2008/layout/VerticalCurvedList"/>
    <dgm:cxn modelId="{18FBF9CA-11EC-457B-A540-D569ED207FC0}" type="presParOf" srcId="{7E09A63F-AF9B-4414-87D9-5105958BF6AD}" destId="{606342B4-1619-4815-8CBC-18E67EF33767}" srcOrd="0" destOrd="0" presId="urn:microsoft.com/office/officeart/2008/layout/VerticalCurvedList"/>
    <dgm:cxn modelId="{F3DF4B78-174F-43EB-B4F6-483D78888F1C}" type="presParOf" srcId="{606342B4-1619-4815-8CBC-18E67EF33767}" destId="{E0406D99-9827-4986-A67C-7354D433CA60}" srcOrd="0" destOrd="0" presId="urn:microsoft.com/office/officeart/2008/layout/VerticalCurvedList"/>
    <dgm:cxn modelId="{DB485CCF-1953-4C1C-BAF8-475E13156641}" type="presParOf" srcId="{E0406D99-9827-4986-A67C-7354D433CA60}" destId="{D7D48055-2F53-4B1A-A7F6-17D8C37F27E3}" srcOrd="0" destOrd="0" presId="urn:microsoft.com/office/officeart/2008/layout/VerticalCurvedList"/>
    <dgm:cxn modelId="{E5959630-7D42-4FA9-A4D7-7ECD4B236F75}" type="presParOf" srcId="{E0406D99-9827-4986-A67C-7354D433CA60}" destId="{E1FC7C66-1283-4D26-84CD-F62C8846D0F3}" srcOrd="1" destOrd="0" presId="urn:microsoft.com/office/officeart/2008/layout/VerticalCurvedList"/>
    <dgm:cxn modelId="{C5D1C652-C9F9-4600-B6DE-3DC1DFB38DF9}" type="presParOf" srcId="{E0406D99-9827-4986-A67C-7354D433CA60}" destId="{82020FF1-F23D-4BB1-B210-71236C3C9980}" srcOrd="2" destOrd="0" presId="urn:microsoft.com/office/officeart/2008/layout/VerticalCurvedList"/>
    <dgm:cxn modelId="{40A95F73-F18B-464B-A1D2-023CEC411B0E}" type="presParOf" srcId="{E0406D99-9827-4986-A67C-7354D433CA60}" destId="{1048DC49-2D2B-4ED0-B437-4302D50A3344}" srcOrd="3" destOrd="0" presId="urn:microsoft.com/office/officeart/2008/layout/VerticalCurvedList"/>
    <dgm:cxn modelId="{5975C284-A54F-4699-9C32-5C4CEA160245}" type="presParOf" srcId="{606342B4-1619-4815-8CBC-18E67EF33767}" destId="{BDC1785F-ABA6-4195-99BC-C3206E494647}" srcOrd="1" destOrd="0" presId="urn:microsoft.com/office/officeart/2008/layout/VerticalCurvedList"/>
    <dgm:cxn modelId="{C314D755-FD87-4E51-8DEC-4CC820478A95}" type="presParOf" srcId="{606342B4-1619-4815-8CBC-18E67EF33767}" destId="{D2531D9A-8FD5-4787-AA55-578EB7991558}" srcOrd="2" destOrd="0" presId="urn:microsoft.com/office/officeart/2008/layout/VerticalCurvedList"/>
    <dgm:cxn modelId="{70FAB303-06E3-40AA-B3B4-7CE356F39540}" type="presParOf" srcId="{D2531D9A-8FD5-4787-AA55-578EB7991558}" destId="{8F4D69F2-2B30-49C8-9EE6-86E04B337A07}" srcOrd="0" destOrd="0" presId="urn:microsoft.com/office/officeart/2008/layout/VerticalCurvedList"/>
    <dgm:cxn modelId="{D7EF6D7A-403F-41B5-88B0-45A1F9326013}" type="presParOf" srcId="{606342B4-1619-4815-8CBC-18E67EF33767}" destId="{7543C165-A8BA-4BAC-8CAF-A01AF0451796}" srcOrd="3" destOrd="0" presId="urn:microsoft.com/office/officeart/2008/layout/VerticalCurvedList"/>
    <dgm:cxn modelId="{FBA2A486-725C-41BF-8C51-A1790605C658}" type="presParOf" srcId="{606342B4-1619-4815-8CBC-18E67EF33767}" destId="{71A2DB94-D440-4938-B11E-49F632615482}" srcOrd="4" destOrd="0" presId="urn:microsoft.com/office/officeart/2008/layout/VerticalCurvedList"/>
    <dgm:cxn modelId="{24341C1A-234B-4BD1-81D6-87210EFED2B5}" type="presParOf" srcId="{71A2DB94-D440-4938-B11E-49F632615482}" destId="{976B49D0-9CE8-42F4-99A4-54ABD0E7D1D4}" srcOrd="0" destOrd="0" presId="urn:microsoft.com/office/officeart/2008/layout/VerticalCurvedList"/>
    <dgm:cxn modelId="{BD44E902-71AE-42E6-A68B-BDC47D2A7596}" type="presParOf" srcId="{606342B4-1619-4815-8CBC-18E67EF33767}" destId="{20C72119-7163-43F0-A76C-DF949A29F863}" srcOrd="5" destOrd="0" presId="urn:microsoft.com/office/officeart/2008/layout/VerticalCurvedList"/>
    <dgm:cxn modelId="{CA632899-A538-44B1-A733-557462A60019}" type="presParOf" srcId="{606342B4-1619-4815-8CBC-18E67EF33767}" destId="{F7EF7F67-A4A6-45B1-86D4-09E02EFE56F3}" srcOrd="6" destOrd="0" presId="urn:microsoft.com/office/officeart/2008/layout/VerticalCurvedList"/>
    <dgm:cxn modelId="{EF94CB60-A6C4-47BD-8990-D86BF378D54E}" type="presParOf" srcId="{F7EF7F67-A4A6-45B1-86D4-09E02EFE56F3}" destId="{A460AC92-693E-466D-939D-90FC24B20EA2}" srcOrd="0" destOrd="0" presId="urn:microsoft.com/office/officeart/2008/layout/VerticalCurvedList"/>
    <dgm:cxn modelId="{5CFA110C-FC65-4B23-ACC7-812D51E8B32D}" type="presParOf" srcId="{606342B4-1619-4815-8CBC-18E67EF33767}" destId="{47711430-4C7F-44AD-BD8F-D398FCDD3AF5}" srcOrd="7" destOrd="0" presId="urn:microsoft.com/office/officeart/2008/layout/VerticalCurvedList"/>
    <dgm:cxn modelId="{C9DCF6FE-6BC3-4129-B71F-5768B6753935}" type="presParOf" srcId="{606342B4-1619-4815-8CBC-18E67EF33767}" destId="{EF6CA0DB-DB3A-48DF-81C6-4054E1138E78}" srcOrd="8" destOrd="0" presId="urn:microsoft.com/office/officeart/2008/layout/VerticalCurvedList"/>
    <dgm:cxn modelId="{1695107C-2F0A-461A-8272-B928D6C96710}" type="presParOf" srcId="{EF6CA0DB-DB3A-48DF-81C6-4054E1138E78}" destId="{61F0201D-C2E3-45FA-A750-EC75158520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C7C66-1283-4D26-84CD-F62C8846D0F3}">
      <dsp:nvSpPr>
        <dsp:cNvPr id="0" name=""/>
        <dsp:cNvSpPr/>
      </dsp:nvSpPr>
      <dsp:spPr>
        <a:xfrm>
          <a:off x="-6689212" y="-1022884"/>
          <a:ext cx="7961378" cy="7961378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554E2-A841-44C4-8E17-033F05613FEB}">
      <dsp:nvSpPr>
        <dsp:cNvPr id="0" name=""/>
        <dsp:cNvSpPr/>
      </dsp:nvSpPr>
      <dsp:spPr>
        <a:xfrm>
          <a:off x="665668" y="265308"/>
          <a:ext cx="7318607" cy="1289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Plantilla aprobada: 4769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Plantilla cubierta: 3771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665668" y="265308"/>
        <a:ext cx="7318607" cy="1289023"/>
      </dsp:txXfrm>
    </dsp:sp>
    <dsp:sp modelId="{BA145849-5A9A-4458-BBC4-82B2C285866B}">
      <dsp:nvSpPr>
        <dsp:cNvPr id="0" name=""/>
        <dsp:cNvSpPr/>
      </dsp:nvSpPr>
      <dsp:spPr>
        <a:xfrm>
          <a:off x="96882" y="341034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15F32A-B78B-4B5A-9C08-26333C6FD2F4}">
      <dsp:nvSpPr>
        <dsp:cNvPr id="0" name=""/>
        <dsp:cNvSpPr/>
      </dsp:nvSpPr>
      <dsp:spPr>
        <a:xfrm>
          <a:off x="1187425" y="1630631"/>
          <a:ext cx="6796851" cy="1289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Docentes: 1749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Trabajadores no docentes: 2022 </a:t>
          </a:r>
        </a:p>
      </dsp:txBody>
      <dsp:txXfrm>
        <a:off x="1187425" y="1630631"/>
        <a:ext cx="6796851" cy="1289023"/>
      </dsp:txXfrm>
    </dsp:sp>
    <dsp:sp modelId="{A1A51806-60FF-4E82-9054-8913421A8A08}">
      <dsp:nvSpPr>
        <dsp:cNvPr id="0" name=""/>
        <dsp:cNvSpPr/>
      </dsp:nvSpPr>
      <dsp:spPr>
        <a:xfrm>
          <a:off x="618639" y="1706357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BF35CD-03C1-4330-8CBE-1802FBED0F5E}">
      <dsp:nvSpPr>
        <dsp:cNvPr id="0" name=""/>
        <dsp:cNvSpPr/>
      </dsp:nvSpPr>
      <dsp:spPr>
        <a:xfrm>
          <a:off x="1187425" y="2995954"/>
          <a:ext cx="6796851" cy="1289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Doctores: 495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Máster y especialistas: 1118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1187425" y="2995954"/>
        <a:ext cx="6796851" cy="1289023"/>
      </dsp:txXfrm>
    </dsp:sp>
    <dsp:sp modelId="{85924135-EF80-40C3-A8BE-51FEAC658F25}">
      <dsp:nvSpPr>
        <dsp:cNvPr id="0" name=""/>
        <dsp:cNvSpPr/>
      </dsp:nvSpPr>
      <dsp:spPr>
        <a:xfrm>
          <a:off x="618639" y="3071679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D86119-D30B-4163-8F26-BDA81FF40AD3}">
      <dsp:nvSpPr>
        <dsp:cNvPr id="0" name=""/>
        <dsp:cNvSpPr/>
      </dsp:nvSpPr>
      <dsp:spPr>
        <a:xfrm>
          <a:off x="665668" y="4550759"/>
          <a:ext cx="7318607" cy="91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Titulares: 334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Auxiliares: 612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665668" y="4550759"/>
        <a:ext cx="7318607" cy="910057"/>
      </dsp:txXfrm>
    </dsp:sp>
    <dsp:sp modelId="{F59D5249-08D0-4372-894D-89BA44054D4C}">
      <dsp:nvSpPr>
        <dsp:cNvPr id="0" name=""/>
        <dsp:cNvSpPr/>
      </dsp:nvSpPr>
      <dsp:spPr>
        <a:xfrm>
          <a:off x="96882" y="4437002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C7C66-1283-4D26-84CD-F62C8846D0F3}">
      <dsp:nvSpPr>
        <dsp:cNvPr id="0" name=""/>
        <dsp:cNvSpPr/>
      </dsp:nvSpPr>
      <dsp:spPr>
        <a:xfrm>
          <a:off x="-6689212" y="-1022884"/>
          <a:ext cx="7961378" cy="7961378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1785F-ABA6-4195-99BC-C3206E494647}">
      <dsp:nvSpPr>
        <dsp:cNvPr id="0" name=""/>
        <dsp:cNvSpPr/>
      </dsp:nvSpPr>
      <dsp:spPr>
        <a:xfrm>
          <a:off x="665668" y="454792"/>
          <a:ext cx="7318607" cy="91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Asistentes: 648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Instructores: 356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Auxiliares Técnicos de la Docencia: 32</a:t>
          </a:r>
        </a:p>
      </dsp:txBody>
      <dsp:txXfrm>
        <a:off x="665668" y="454792"/>
        <a:ext cx="7318607" cy="910057"/>
      </dsp:txXfrm>
    </dsp:sp>
    <dsp:sp modelId="{8F4D69F2-2B30-49C8-9EE6-86E04B337A07}">
      <dsp:nvSpPr>
        <dsp:cNvPr id="0" name=""/>
        <dsp:cNvSpPr/>
      </dsp:nvSpPr>
      <dsp:spPr>
        <a:xfrm>
          <a:off x="96882" y="341034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43C165-A8BA-4BAC-8CAF-A01AF0451796}">
      <dsp:nvSpPr>
        <dsp:cNvPr id="0" name=""/>
        <dsp:cNvSpPr/>
      </dsp:nvSpPr>
      <dsp:spPr>
        <a:xfrm>
          <a:off x="1187425" y="1820114"/>
          <a:ext cx="6796851" cy="91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consultantes: 23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>
              <a:solidFill>
                <a:schemeClr val="tx1"/>
              </a:solidFill>
            </a:rPr>
            <a:t>Profesores Eméritos: 20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1187425" y="1820114"/>
        <a:ext cx="6796851" cy="910057"/>
      </dsp:txXfrm>
    </dsp:sp>
    <dsp:sp modelId="{976B49D0-9CE8-42F4-99A4-54ABD0E7D1D4}">
      <dsp:nvSpPr>
        <dsp:cNvPr id="0" name=""/>
        <dsp:cNvSpPr/>
      </dsp:nvSpPr>
      <dsp:spPr>
        <a:xfrm>
          <a:off x="618639" y="1706357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72119-7163-43F0-A76C-DF949A29F863}">
      <dsp:nvSpPr>
        <dsp:cNvPr id="0" name=""/>
        <dsp:cNvSpPr/>
      </dsp:nvSpPr>
      <dsp:spPr>
        <a:xfrm>
          <a:off x="1187425" y="3185437"/>
          <a:ext cx="6796851" cy="91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En el año 2018, las bajas docentes ascendieron a 275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1187425" y="3185437"/>
        <a:ext cx="6796851" cy="910057"/>
      </dsp:txXfrm>
    </dsp:sp>
    <dsp:sp modelId="{A460AC92-693E-466D-939D-90FC24B20EA2}">
      <dsp:nvSpPr>
        <dsp:cNvPr id="0" name=""/>
        <dsp:cNvSpPr/>
      </dsp:nvSpPr>
      <dsp:spPr>
        <a:xfrm>
          <a:off x="618639" y="3071679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711430-4C7F-44AD-BD8F-D398FCDD3AF5}">
      <dsp:nvSpPr>
        <dsp:cNvPr id="0" name=""/>
        <dsp:cNvSpPr/>
      </dsp:nvSpPr>
      <dsp:spPr>
        <a:xfrm>
          <a:off x="665668" y="4550759"/>
          <a:ext cx="7318607" cy="91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235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Plantilla de cuadros de dirección: 280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Cubierta: 276</a:t>
          </a:r>
          <a:endParaRPr lang="es-ES" sz="2800" b="0" kern="1200" dirty="0">
            <a:solidFill>
              <a:schemeClr val="tx1"/>
            </a:solidFill>
          </a:endParaRPr>
        </a:p>
      </dsp:txBody>
      <dsp:txXfrm>
        <a:off x="665668" y="4550759"/>
        <a:ext cx="7318607" cy="910057"/>
      </dsp:txXfrm>
    </dsp:sp>
    <dsp:sp modelId="{61F0201D-C2E3-45FA-A750-EC75158520BC}">
      <dsp:nvSpPr>
        <dsp:cNvPr id="0" name=""/>
        <dsp:cNvSpPr/>
      </dsp:nvSpPr>
      <dsp:spPr>
        <a:xfrm>
          <a:off x="96882" y="4437002"/>
          <a:ext cx="1137571" cy="1137571"/>
        </a:xfrm>
        <a:prstGeom prst="ellipse">
          <a:avLst/>
        </a:prstGeom>
        <a:solidFill>
          <a:srgbClr val="06579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20286-0553-46A3-88CB-FED482E68134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F9EAF-DBB7-487C-99BC-C8215BD87F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6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</a:rPr>
              <a:t>El 10 de octubre de 1947</a:t>
            </a:r>
            <a:r>
              <a:rPr lang="es-ES" sz="1200" dirty="0" smtClean="0">
                <a:solidFill>
                  <a:schemeClr val="bg1"/>
                </a:solidFill>
              </a:rPr>
              <a:t>, en acto solemne realizado en el Gobierno Provincial de Oriente, en la ciudad de Santiago de Cuba, con la presencia de la campana de La </a:t>
            </a:r>
            <a:r>
              <a:rPr lang="es-ES" sz="1200" dirty="0" err="1" smtClean="0">
                <a:solidFill>
                  <a:schemeClr val="bg1"/>
                </a:solidFill>
              </a:rPr>
              <a:t>Demajagua</a:t>
            </a:r>
            <a:r>
              <a:rPr lang="es-ES" sz="1200" dirty="0" smtClean="0">
                <a:solidFill>
                  <a:schemeClr val="bg1"/>
                </a:solidFill>
              </a:rPr>
              <a:t> y las autoridades de la provincia, se fundó la Universidad de Oriente.</a:t>
            </a:r>
          </a:p>
          <a:p>
            <a:pPr algn="just"/>
            <a:r>
              <a:rPr lang="es-ES" sz="1200" b="1" dirty="0" smtClean="0">
                <a:solidFill>
                  <a:schemeClr val="bg1"/>
                </a:solidFill>
              </a:rPr>
              <a:t>Las </a:t>
            </a:r>
            <a:r>
              <a:rPr lang="es-ES" sz="1200" b="1" dirty="0" smtClean="0">
                <a:solidFill>
                  <a:srgbClr val="C00000"/>
                </a:solidFill>
              </a:rPr>
              <a:t>carreras fundadoras </a:t>
            </a:r>
            <a:r>
              <a:rPr lang="es-ES" sz="1200" b="1" dirty="0" smtClean="0">
                <a:solidFill>
                  <a:schemeClr val="bg1"/>
                </a:solidFill>
              </a:rPr>
              <a:t>de este centro fueron: Pedagogía, Filosofía y Letras, Derecho, Ciencias Comerciales,  Ingeniería Química Industrial y los </a:t>
            </a:r>
            <a:r>
              <a:rPr lang="es-ES" sz="1200" b="1" dirty="0" smtClean="0">
                <a:solidFill>
                  <a:srgbClr val="C00000"/>
                </a:solidFill>
              </a:rPr>
              <a:t>departamentos</a:t>
            </a:r>
            <a:r>
              <a:rPr lang="es-ES" sz="1200" b="1" dirty="0" smtClean="0">
                <a:solidFill>
                  <a:schemeClr val="bg1"/>
                </a:solidFill>
              </a:rPr>
              <a:t> de Relaciones Culturales y Educación Física. </a:t>
            </a:r>
          </a:p>
          <a:p>
            <a:pPr algn="just"/>
            <a:r>
              <a:rPr lang="es-ES" sz="1200" b="1" dirty="0" smtClean="0">
                <a:solidFill>
                  <a:schemeClr val="bg1"/>
                </a:solidFill>
              </a:rPr>
              <a:t>Matrícula fue de 1947 de 147 estudiantes. Su primera sede fue la Escuela de Comercio.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F9EAF-DBB7-487C-99BC-C8215BD87F5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92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F9EAF-DBB7-487C-99BC-C8215BD87F5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31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F9EAF-DBB7-487C-99BC-C8215BD87F5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65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F9EAF-DBB7-487C-99BC-C8215BD87F5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65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32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58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20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71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12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42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69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30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87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92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08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2E8A0-BA5B-4FBE-B801-194B4CB7D0A5}" type="datetimeFigureOut">
              <a:rPr lang="es-ES" smtClean="0"/>
              <a:t>11/06/2019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E1FC-A896-4A9C-BD87-C70AB7D13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51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9040" y="2834639"/>
            <a:ext cx="4465320" cy="2112115"/>
          </a:xfrm>
          <a:prstGeom prst="rect">
            <a:avLst/>
          </a:prstGeom>
          <a:solidFill>
            <a:srgbClr val="0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 smtClean="0"/>
          </a:p>
          <a:p>
            <a:pPr lvl="0"/>
            <a:r>
              <a:rPr lang="es-MX" sz="3200" b="1" dirty="0">
                <a:solidFill>
                  <a:prstClr val="white"/>
                </a:solidFill>
              </a:rPr>
              <a:t>VISITA </a:t>
            </a:r>
            <a:r>
              <a:rPr lang="es-MX" sz="3200" b="1" dirty="0" smtClean="0">
                <a:solidFill>
                  <a:prstClr val="white"/>
                </a:solidFill>
              </a:rPr>
              <a:t>DEL COMITÉ CENTRAL DEL PARTIDO COMUNISTA DE CUBA A </a:t>
            </a:r>
            <a:r>
              <a:rPr lang="es-MX" sz="3200" b="1" dirty="0">
                <a:solidFill>
                  <a:prstClr val="white"/>
                </a:solidFill>
              </a:rPr>
              <a:t>LA INSTITUCIÓN</a:t>
            </a:r>
            <a:endParaRPr lang="es-MX" sz="2400" b="1" dirty="0">
              <a:solidFill>
                <a:prstClr val="white"/>
              </a:solidFill>
            </a:endParaRPr>
          </a:p>
          <a:p>
            <a:pPr algn="ctr"/>
            <a:endParaRPr lang="es-MX" sz="2400" b="1" dirty="0"/>
          </a:p>
          <a:p>
            <a:pPr algn="ctr"/>
            <a:endParaRPr lang="es-MX" sz="2400" b="1" dirty="0" smtClean="0"/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Santiago de Cuba</a:t>
            </a:r>
            <a:endParaRPr lang="es-MX" sz="2400" b="1" dirty="0"/>
          </a:p>
          <a:p>
            <a:pPr algn="ctr"/>
            <a:r>
              <a:rPr lang="es-MX" sz="2400" b="1" dirty="0" smtClean="0"/>
              <a:t>12 Junio 2019</a:t>
            </a:r>
          </a:p>
          <a:p>
            <a:pPr algn="ctr"/>
            <a:r>
              <a:rPr lang="es-MX" sz="2400" b="1" dirty="0" smtClean="0"/>
              <a:t>“Año 61 de la Revolución”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5583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414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Partido Comunista de Cuba</a:t>
            </a:r>
            <a:endParaRPr lang="es-ES" sz="2800" dirty="0"/>
          </a:p>
        </p:txBody>
      </p:sp>
      <p:sp>
        <p:nvSpPr>
          <p:cNvPr id="7" name="Rectángulo 6"/>
          <p:cNvSpPr/>
          <p:nvPr/>
        </p:nvSpPr>
        <p:spPr>
          <a:xfrm>
            <a:off x="5839478" y="228504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Comité del centro: 1 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Comités Primarios. 7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Núcleos: 50 en las Sedes centrales y 8 en los CUM.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Militantes: 805 en la Sedes centrales y 127 en los CUM.</a:t>
            </a:r>
            <a:endParaRPr lang="en-US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57" y="2376096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4515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Unión de Jóvenes Comunistas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12" y="2441910"/>
            <a:ext cx="2990850" cy="24860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83977" y="2227630"/>
            <a:ext cx="53997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Comité del centro: 1                    </a:t>
            </a:r>
            <a:endParaRPr lang="es-ES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 smtClean="0"/>
              <a:t>Comités </a:t>
            </a:r>
            <a:r>
              <a:rPr lang="es-ES" sz="2800" dirty="0"/>
              <a:t>Primarios: 13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Comités de Bases: 172 (152 de estudiantes y 20 de trabajadores)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Militantes: 2098 (1960 estudiantes y 138 trabajadores) en las Sedes centrales y 10 en los CUM.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589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5333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Federación Estudiantil Universitaria</a:t>
            </a: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5971057" y="272242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Consejo de la FEU del centro: 1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Consejos de la FEU de Facultades: 13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Consejos de Residencias: 2                   </a:t>
            </a:r>
            <a:endParaRPr lang="es-ES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 smtClean="0"/>
              <a:t>Brigadas</a:t>
            </a:r>
            <a:r>
              <a:rPr lang="es-ES" sz="2800" dirty="0"/>
              <a:t>: 261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/>
              <a:t>Estudiantes miembros de la FEU: 5800</a:t>
            </a:r>
            <a:endParaRPr lang="en-U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7"/>
          <a:stretch/>
        </p:blipFill>
        <p:spPr>
          <a:xfrm>
            <a:off x="3525120" y="3334383"/>
            <a:ext cx="2320995" cy="6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4013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Buró Universitario Sindical</a:t>
            </a:r>
            <a:endParaRPr lang="es-E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22" y="2619611"/>
            <a:ext cx="2558244" cy="228895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561351" y="2444345"/>
            <a:ext cx="6360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800" dirty="0"/>
              <a:t>Buró Especial Sindical: 1            </a:t>
            </a:r>
            <a:endParaRPr lang="es-ES" sz="28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800" dirty="0" err="1" smtClean="0"/>
              <a:t>Buroes</a:t>
            </a:r>
            <a:r>
              <a:rPr lang="es-ES" sz="2800" dirty="0" smtClean="0"/>
              <a:t> </a:t>
            </a:r>
            <a:r>
              <a:rPr lang="es-ES" sz="2800" dirty="0"/>
              <a:t>Intermedios Sindical: 18</a:t>
            </a:r>
            <a:endParaRPr lang="en-US" sz="28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800" dirty="0"/>
              <a:t>Sesiones Sindicales: 113 en las Sedes centrales y 13 en los CUM.</a:t>
            </a:r>
            <a:endParaRPr lang="en-US" sz="28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800" dirty="0"/>
              <a:t>Trabajadores afiliados: 3276 en las Sedes centrales y 431 en los CUM</a:t>
            </a:r>
            <a:r>
              <a:rPr lang="es-ES" sz="2800" dirty="0" smtClean="0"/>
              <a:t>.</a:t>
            </a:r>
            <a:endParaRPr lang="es-MX" sz="3600" dirty="0" smtClean="0"/>
          </a:p>
        </p:txBody>
      </p:sp>
    </p:spTree>
    <p:extLst>
      <p:ext uri="{BB962C8B-B14F-4D97-AF65-F5344CB8AC3E}">
        <p14:creationId xmlns:p14="http://schemas.microsoft.com/office/powerpoint/2010/main" val="31926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74706" y="240720"/>
            <a:ext cx="3138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PRESUPUESTO 2019</a:t>
            </a:r>
            <a:endParaRPr lang="es-ES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832344" y="2964479"/>
            <a:ext cx="8459239" cy="1832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s-ES" sz="6600" b="1" dirty="0" smtClean="0">
                <a:solidFill>
                  <a:srgbClr val="06579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$ 71.915.300.00 CUP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GASTOS CORRIENTES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5" name="Rectángulo 4"/>
          <p:cNvSpPr/>
          <p:nvPr/>
        </p:nvSpPr>
        <p:spPr>
          <a:xfrm>
            <a:off x="3677957" y="225979"/>
            <a:ext cx="3598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PLANTILLA Y CUADROS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1 Diagrama"/>
          <p:cNvGraphicFramePr/>
          <p:nvPr>
            <p:extLst>
              <p:ext uri="{D42A27DB-BD31-4B8C-83A1-F6EECF244321}">
                <p14:modId xmlns:p14="http://schemas.microsoft.com/office/powerpoint/2010/main" val="2796556105"/>
              </p:ext>
            </p:extLst>
          </p:nvPr>
        </p:nvGraphicFramePr>
        <p:xfrm>
          <a:off x="4123290" y="1101011"/>
          <a:ext cx="8068707" cy="591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7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5" name="Rectángulo 4"/>
          <p:cNvSpPr/>
          <p:nvPr/>
        </p:nvSpPr>
        <p:spPr>
          <a:xfrm>
            <a:off x="3677957" y="225979"/>
            <a:ext cx="3598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PLANTILLA Y CUADROS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1 Diagrama"/>
          <p:cNvGraphicFramePr/>
          <p:nvPr>
            <p:extLst>
              <p:ext uri="{D42A27DB-BD31-4B8C-83A1-F6EECF244321}">
                <p14:modId xmlns:p14="http://schemas.microsoft.com/office/powerpoint/2010/main" val="3110398790"/>
              </p:ext>
            </p:extLst>
          </p:nvPr>
        </p:nvGraphicFramePr>
        <p:xfrm>
          <a:off x="4123290" y="1101011"/>
          <a:ext cx="8068707" cy="591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7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93197" y="225979"/>
            <a:ext cx="6273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MATRÍCULA DE PREGRADO Y POSGRADO</a:t>
            </a:r>
            <a:endParaRPr lang="es-ES" sz="28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32629771"/>
              </p:ext>
            </p:extLst>
          </p:nvPr>
        </p:nvGraphicFramePr>
        <p:xfrm>
          <a:off x="4019028" y="1948721"/>
          <a:ext cx="5277372" cy="410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051269" y="1379017"/>
            <a:ext cx="341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PREGRADO: 15751</a:t>
            </a:r>
            <a:endParaRPr lang="es-ES" sz="2400" b="1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777382242"/>
              </p:ext>
            </p:extLst>
          </p:nvPr>
        </p:nvGraphicFramePr>
        <p:xfrm>
          <a:off x="9578340" y="1948721"/>
          <a:ext cx="2331720" cy="410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5727075" y="6160073"/>
            <a:ext cx="413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/>
              <a:t>TOTAL DE GRADUADOS: 65 000</a:t>
            </a:r>
            <a:endParaRPr lang="es-ES" sz="2400" b="1" dirty="0"/>
          </a:p>
        </p:txBody>
      </p:sp>
      <p:sp>
        <p:nvSpPr>
          <p:cNvPr id="15" name="Rectángulo 14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4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693197" y="225979"/>
            <a:ext cx="6273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MATRÍCULA DE PREGRADO Y POSGRADO</a:t>
            </a:r>
            <a:endParaRPr lang="es-ES" sz="2800" b="1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03550773"/>
              </p:ext>
            </p:extLst>
          </p:nvPr>
        </p:nvGraphicFramePr>
        <p:xfrm>
          <a:off x="4051269" y="2201286"/>
          <a:ext cx="7563372" cy="410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051269" y="1379017"/>
            <a:ext cx="344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POSGRADO: 11161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9891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08437" y="225979"/>
            <a:ext cx="4158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LÍNEAS DE INVESTIGACIÓN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5003663" y="1933893"/>
            <a:ext cx="689727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MX" sz="2400" dirty="0"/>
              <a:t>Desarrollo y aplicación de tecnologías y servicios para el mejoramiento de la salud humana.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MX" sz="2400" dirty="0"/>
              <a:t>Producción de materiales y tecnologías para la construcción de obras de arquitectura e ingeniería.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MX" sz="2400" dirty="0"/>
              <a:t>Perfeccionamiento de los procesos formativos educacionales.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dirty="0"/>
              <a:t>Manejo integrado de recursos naturales para la mitigación de impactos medioambientales.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dirty="0" smtClean="0"/>
              <a:t>Conservación </a:t>
            </a:r>
            <a:r>
              <a:rPr lang="es-ES" sz="2400" dirty="0"/>
              <a:t>y recuperación del patrimonio cultural y la memoria histórica de la nación.</a:t>
            </a:r>
            <a:endParaRPr lang="en-US" sz="2400" dirty="0"/>
          </a:p>
          <a:p>
            <a:pPr marL="457200" indent="-457200" algn="just">
              <a:buFont typeface="+mj-lt"/>
              <a:buAutoNum type="arabicPeriod"/>
            </a:pPr>
            <a:endParaRPr lang="es-ES" sz="32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8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Rectángulo"/>
          <p:cNvSpPr/>
          <p:nvPr/>
        </p:nvSpPr>
        <p:spPr>
          <a:xfrm>
            <a:off x="1436914" y="526456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NUESTRA HISTORIA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2" name="4 Rectángulo"/>
          <p:cNvSpPr/>
          <p:nvPr/>
        </p:nvSpPr>
        <p:spPr>
          <a:xfrm>
            <a:off x="1427325" y="6078134"/>
            <a:ext cx="9153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err="1" smtClean="0">
                <a:solidFill>
                  <a:schemeClr val="bg1"/>
                </a:solidFill>
              </a:rPr>
              <a:t>escrita</a:t>
            </a:r>
            <a:r>
              <a:rPr lang="en-US" sz="3200" dirty="0" smtClean="0">
                <a:solidFill>
                  <a:schemeClr val="bg1"/>
                </a:solidFill>
              </a:rPr>
              <a:t> por miles de </a:t>
            </a:r>
            <a:r>
              <a:rPr lang="en-US" sz="3200" dirty="0" err="1" smtClean="0">
                <a:solidFill>
                  <a:schemeClr val="bg1"/>
                </a:solidFill>
              </a:rPr>
              <a:t>manos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6"/>
          <a:stretch/>
        </p:blipFill>
        <p:spPr>
          <a:xfrm>
            <a:off x="5590386" y="43542"/>
            <a:ext cx="6601614" cy="2583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0"/>
          <a:stretch/>
        </p:blipFill>
        <p:spPr>
          <a:xfrm>
            <a:off x="5590386" y="2728686"/>
            <a:ext cx="6601614" cy="2380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42"/>
            <a:ext cx="5590386" cy="5065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66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ángulo 5"/>
          <p:cNvSpPr/>
          <p:nvPr/>
        </p:nvSpPr>
        <p:spPr>
          <a:xfrm>
            <a:off x="4913722" y="1863153"/>
            <a:ext cx="6988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 startAt="6"/>
            </a:pPr>
            <a:r>
              <a:rPr lang="es-ES" sz="2400" dirty="0"/>
              <a:t>Tecnologías energéticas </a:t>
            </a:r>
            <a:r>
              <a:rPr lang="es-ES" sz="2400" dirty="0" smtClean="0"/>
              <a:t>avanzadas.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 startAt="6"/>
            </a:pPr>
            <a:r>
              <a:rPr lang="es-ES" sz="2400" dirty="0"/>
              <a:t>Perfeccionamiento e institucionalización de la sociedad cubana en respuesta a la política socioeconómica del país.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 startAt="6"/>
            </a:pPr>
            <a:r>
              <a:rPr lang="es-ES" sz="2400" dirty="0"/>
              <a:t>Desarrollo de productos, bienes y servicios de base biotecnológica.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 startAt="6"/>
            </a:pPr>
            <a:r>
              <a:rPr lang="es-ES" sz="2400" dirty="0"/>
              <a:t> Gestión para el desarrollo local con enfoque sostenible.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 startAt="6"/>
            </a:pPr>
            <a:r>
              <a:rPr lang="es-ES" sz="2400" dirty="0"/>
              <a:t>Obtención y caracterización de nuevos materiales.</a:t>
            </a:r>
            <a:endParaRPr lang="en-US" sz="2400" dirty="0"/>
          </a:p>
          <a:p>
            <a:pPr marL="342900" lvl="0" indent="-342900" algn="just">
              <a:buFont typeface="+mj-lt"/>
              <a:buAutoNum type="arabicPeriod" startAt="6"/>
            </a:pPr>
            <a:r>
              <a:rPr lang="es-ES" sz="2400" dirty="0"/>
              <a:t>Manejo integral de recursos para el incremento de la producción de alimentos</a:t>
            </a:r>
            <a:r>
              <a:rPr lang="es-ES" sz="2400" dirty="0" smtClean="0"/>
              <a:t>.</a:t>
            </a:r>
            <a:endParaRPr lang="es-ES" sz="2400" dirty="0"/>
          </a:p>
          <a:p>
            <a:pPr marL="457200" indent="-457200" algn="just">
              <a:buFont typeface="+mj-lt"/>
              <a:buAutoNum type="arabicPeriod" startAt="6"/>
            </a:pPr>
            <a:endParaRPr lang="es-ES" sz="24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3708437" y="225979"/>
            <a:ext cx="4158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LÍNEAS DE INVESTIGACIÓN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9312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Especialidades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5073282" y="2055813"/>
            <a:ext cx="72782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x-none" sz="2400" dirty="0" smtClean="0"/>
              <a:t>Docencia en psicopedagogía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Museología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Derecho Penal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Derecho </a:t>
            </a:r>
            <a:r>
              <a:rPr lang="es-MX" sz="2400" dirty="0"/>
              <a:t>Civil y </a:t>
            </a:r>
            <a:r>
              <a:rPr lang="es-MX" sz="2400" dirty="0" smtClean="0"/>
              <a:t>Familia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Comercialización Turística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Docencia </a:t>
            </a:r>
            <a:r>
              <a:rPr lang="es-MX" sz="2400" dirty="0"/>
              <a:t>de la Biología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x-none" sz="2400" dirty="0"/>
          </a:p>
          <a:p>
            <a:pPr marL="457200" indent="-457200" algn="just">
              <a:buFont typeface="+mj-lt"/>
              <a:buAutoNum type="arabicPeriod" startAt="8"/>
            </a:pPr>
            <a:endParaRPr lang="es-ES" sz="2400" dirty="0"/>
          </a:p>
          <a:p>
            <a:pPr marL="457200" indent="-457200" algn="just">
              <a:buFont typeface="+mj-lt"/>
              <a:buAutoNum type="arabicPeriod" startAt="8"/>
            </a:pPr>
            <a:endParaRPr lang="es-ES" sz="24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08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3679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Programas de maestrías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5073282" y="1456210"/>
            <a:ext cx="727827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Automática</a:t>
            </a:r>
            <a:r>
              <a:rPr lang="es-MX" sz="2000" dirty="0"/>
              <a:t>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Sistema </a:t>
            </a:r>
            <a:r>
              <a:rPr lang="es-MX" sz="2000" dirty="0"/>
              <a:t>en Telecomunicaciones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Ingeniería </a:t>
            </a:r>
            <a:r>
              <a:rPr lang="es-MX" sz="2000" dirty="0"/>
              <a:t>Eléctrica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Estudios </a:t>
            </a:r>
            <a:r>
              <a:rPr lang="es-MX" sz="2000" dirty="0"/>
              <a:t>Cubanos y del </a:t>
            </a:r>
            <a:r>
              <a:rPr lang="es-MX" sz="2000" dirty="0" smtClean="0"/>
              <a:t>Caribe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Desarrollo </a:t>
            </a:r>
            <a:r>
              <a:rPr lang="es-MX" sz="2000" dirty="0"/>
              <a:t>Cultural </a:t>
            </a:r>
            <a:r>
              <a:rPr lang="es-MX" sz="2000" dirty="0" smtClean="0"/>
              <a:t>Comunitario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Ciencias </a:t>
            </a:r>
            <a:r>
              <a:rPr lang="es-MX" sz="2000" dirty="0"/>
              <a:t>Sociales y </a:t>
            </a:r>
            <a:r>
              <a:rPr lang="es-MX" sz="2000" dirty="0" smtClean="0"/>
              <a:t>Pensamiento martiano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Administración </a:t>
            </a:r>
            <a:r>
              <a:rPr lang="es-MX" sz="2000" dirty="0"/>
              <a:t>de </a:t>
            </a:r>
            <a:r>
              <a:rPr lang="es-MX" sz="2000" dirty="0" smtClean="0"/>
              <a:t>negocios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Biotecnología</a:t>
            </a:r>
            <a:r>
              <a:rPr lang="es-MX" sz="2000" dirty="0"/>
              <a:t>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Servicios </a:t>
            </a:r>
            <a:r>
              <a:rPr lang="es-MX" sz="2000" dirty="0"/>
              <a:t>Farmacéuticos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Ciencias </a:t>
            </a:r>
            <a:r>
              <a:rPr lang="es-MX" sz="2000" dirty="0"/>
              <a:t>de la Computación  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Investigación educativa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Hábitat </a:t>
            </a:r>
            <a:r>
              <a:rPr lang="es-MX" sz="2000" dirty="0"/>
              <a:t>y Medio Ambiente en Zonas Sísmicas 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Manejo </a:t>
            </a:r>
            <a:r>
              <a:rPr lang="es-MX" sz="2000" dirty="0"/>
              <a:t>integrado de zonas costeras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Eficiencia </a:t>
            </a:r>
            <a:r>
              <a:rPr lang="es-MX" sz="2000" dirty="0"/>
              <a:t>energética 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Diseño </a:t>
            </a:r>
            <a:r>
              <a:rPr lang="es-MX" sz="2000" dirty="0"/>
              <a:t>Mecánico  </a:t>
            </a:r>
            <a:endParaRPr lang="es-MX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Ingeniería Biomédica</a:t>
            </a:r>
            <a:endParaRPr lang="es-MX" sz="20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x-none" sz="2000" dirty="0"/>
          </a:p>
          <a:p>
            <a:pPr marL="457200" indent="-457200" algn="just">
              <a:buFont typeface="+mj-lt"/>
              <a:buAutoNum type="arabicPeriod" startAt="8"/>
            </a:pPr>
            <a:endParaRPr lang="es-ES" sz="2000" dirty="0"/>
          </a:p>
          <a:p>
            <a:pPr marL="457200" indent="-457200" algn="just">
              <a:buFont typeface="+mj-lt"/>
              <a:buAutoNum type="arabicPeriod" startAt="8"/>
            </a:pPr>
            <a:endParaRPr lang="es-ES" sz="20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19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3679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Programas de maestrías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5073282" y="2115776"/>
            <a:ext cx="72782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Ingeniería de procesos químicos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Ingeniería civil en zonas sísmicas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Intervención psicosocial para el desarrollo humano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Derecho Constitucional y administrativo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Química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Dirección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Gestión de procesos formativos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Virtualización de procesos formativos universitarios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Pedagogía del deporte y la Cultura Física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Cultura Física terapéutica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Orientación Educativa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Atención </a:t>
            </a:r>
            <a:r>
              <a:rPr lang="es-MX" sz="2000" dirty="0" err="1" smtClean="0"/>
              <a:t>logopédica</a:t>
            </a:r>
            <a:r>
              <a:rPr lang="es-MX" sz="2000" dirty="0" smtClean="0"/>
              <a:t> integral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Ciencias agrícolas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s-MX" sz="2000" dirty="0" smtClean="0"/>
              <a:t>Educación</a:t>
            </a:r>
            <a:endParaRPr lang="x-none" sz="2000" dirty="0"/>
          </a:p>
          <a:p>
            <a:pPr marL="457200" indent="-457200" algn="just">
              <a:buFont typeface="+mj-lt"/>
              <a:buAutoNum type="arabicPeriod" startAt="8"/>
            </a:pPr>
            <a:endParaRPr lang="es-ES" sz="2000" dirty="0"/>
          </a:p>
          <a:p>
            <a:pPr marL="457200" indent="-457200" algn="just">
              <a:buFont typeface="+mj-lt"/>
              <a:buAutoNum type="arabicPeriod" startAt="8"/>
            </a:pPr>
            <a:endParaRPr lang="es-ES" sz="20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27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391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Programas de doctorados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4913722" y="1624313"/>
            <a:ext cx="7278278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Ciencias de la Educación </a:t>
            </a:r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Ciencias Sociológicas 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Ciencias Jurídicas 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Automática 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Ingeniería Biomédica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Ciencias Económicas y Contables-Financieras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Ciencias Básicas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Ciencias Históricas y Filosóficas.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Ciencias Lingüísticas y Literarias 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Ciencias Ambientales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Biotecnología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 smtClean="0"/>
              <a:t>Patrimonio cultural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Construcciones e Hidráulica en zonas sísmicas.</a:t>
            </a:r>
            <a:endParaRPr lang="en-US" sz="2000" dirty="0"/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/>
              <a:t>Ingeniería </a:t>
            </a:r>
            <a:r>
              <a:rPr lang="es-ES" sz="2000" dirty="0" smtClean="0"/>
              <a:t>Mecánica</a:t>
            </a:r>
          </a:p>
          <a:p>
            <a:pPr marL="571500" lvl="0" indent="-4572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s-ES" sz="2000" dirty="0" smtClean="0"/>
              <a:t>Ingeniería </a:t>
            </a:r>
            <a:r>
              <a:rPr lang="es-ES" sz="2000" dirty="0"/>
              <a:t>Química</a:t>
            </a:r>
            <a:endParaRPr lang="en-US" sz="2000" dirty="0"/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es-ES" sz="2400" dirty="0"/>
          </a:p>
          <a:p>
            <a:pPr marL="457200" indent="-457200" algn="just">
              <a:lnSpc>
                <a:spcPct val="200000"/>
              </a:lnSpc>
              <a:buFont typeface="+mj-lt"/>
              <a:buAutoNum type="arabicPeriod" startAt="8"/>
            </a:pPr>
            <a:endParaRPr lang="es-ES" sz="20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59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4668557" y="225979"/>
            <a:ext cx="40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Proyectos de Investigación</a:t>
            </a:r>
            <a:endParaRPr lang="es-ES" sz="2800" dirty="0"/>
          </a:p>
        </p:txBody>
      </p:sp>
      <p:graphicFrame>
        <p:nvGraphicFramePr>
          <p:cNvPr id="12" name="Gráfico 11"/>
          <p:cNvGraphicFramePr/>
          <p:nvPr>
            <p:extLst/>
          </p:nvPr>
        </p:nvGraphicFramePr>
        <p:xfrm>
          <a:off x="4174435" y="1550504"/>
          <a:ext cx="7772400" cy="530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25979"/>
            <a:ext cx="8535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SUPERACIÓN DE CUADROS Y RESERVAS DEL TERRITORIO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4143188" y="2055813"/>
            <a:ext cx="757428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Se sobre cumplen las acciones de preparación y superación de los cuadros y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reservas.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realizaron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el 100% de las acciones de superación planificadas (8), con un total de 350 cuadros y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reservas.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superaron 626 cuadros de las 23 empresas de subordinación local y las UEB correspondientes. </a:t>
            </a: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25979"/>
            <a:ext cx="8535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SUPERACIÓN DE CUADROS Y RESERVAS DEL TERRITORIO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992880" y="2055813"/>
            <a:ext cx="7574280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realizó la preparación sobre las normas jurídicas a 16 cuadros del Gobierno, de ellos 7 vicepresidentes del CAP y los 9 presidentes de los CAM. </a:t>
            </a: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realizó la actualización sobre el sistema de Dirección empresarial a 745 directivos de 26 empresas de subordinación local y 13 de subordinación nacional en los 9 municipios.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05186" y="255960"/>
            <a:ext cx="3621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ATENCIÓN AL GOBIERNO</a:t>
            </a:r>
            <a:endParaRPr lang="es-ES" sz="2600" b="1" dirty="0"/>
          </a:p>
        </p:txBody>
      </p:sp>
      <p:sp>
        <p:nvSpPr>
          <p:cNvPr id="3" name="Rectángulo 2"/>
          <p:cNvSpPr/>
          <p:nvPr/>
        </p:nvSpPr>
        <p:spPr>
          <a:xfrm>
            <a:off x="3628368" y="1933893"/>
            <a:ext cx="810643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Los CAM y 8 organismos de subordinación local han recibido asesoría sobre las estrategias de desarrollo local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ha participado en las reuniones de los CAM de II Frente, Songo La Maya, Palma Soriano y San Luis con el grupo multidisciplinario de desarrollo local. </a:t>
            </a: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impartieron 6 diplomados, 33 entrenamientos y 88 cursos a 1086 participantes de estas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estructuras.</a:t>
            </a:r>
            <a:endParaRPr lang="es-E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9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ángulo 2"/>
          <p:cNvSpPr/>
          <p:nvPr/>
        </p:nvSpPr>
        <p:spPr>
          <a:xfrm>
            <a:off x="3705186" y="2093864"/>
            <a:ext cx="792293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capacitó a las estructuras de las organizaciones estatales y gobiernos locales en las normas sobre el perfeccionamiento de los Centros de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Capacitación.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Formamos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parte de la Coordinación Técnica de PADIT (Plataforma articulada para el desarrollo integral territorial), fundamentalmente en el efecto 1 (Capacitación de los gobiernos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05186" y="255960"/>
            <a:ext cx="3621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ATENCIÓN AL GOBIERNO</a:t>
            </a:r>
            <a:endParaRPr lang="es-ES" sz="2600" b="1" dirty="0"/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5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Biblioteca\Imágenes\Fotos\Fotos UO 2\Universidad de Oriente Antiguas\Album a Facebook\Toma área de la Sede Antonio Mace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 r="25" b="41951"/>
          <a:stretch/>
        </p:blipFill>
        <p:spPr bwMode="auto">
          <a:xfrm>
            <a:off x="-38638" y="-7826"/>
            <a:ext cx="12250426" cy="5172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3 CuadroTexto"/>
          <p:cNvSpPr txBox="1"/>
          <p:nvPr/>
        </p:nvSpPr>
        <p:spPr>
          <a:xfrm>
            <a:off x="1613050" y="545596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Desde </a:t>
            </a:r>
            <a:r>
              <a:rPr lang="en-US" sz="3200" dirty="0" err="1" smtClean="0">
                <a:solidFill>
                  <a:schemeClr val="bg1"/>
                </a:solidFill>
              </a:rPr>
              <a:t>estas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instalaciones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surgieron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todas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</a:t>
            </a:r>
            <a:r>
              <a:rPr lang="en-US" sz="3200" dirty="0" err="1" smtClean="0">
                <a:solidFill>
                  <a:schemeClr val="bg1"/>
                </a:solidFill>
              </a:rPr>
              <a:t>niversidades</a:t>
            </a:r>
            <a:r>
              <a:rPr lang="en-US" sz="3200" dirty="0" smtClean="0">
                <a:solidFill>
                  <a:schemeClr val="bg1"/>
                </a:solidFill>
              </a:rPr>
              <a:t> del </a:t>
            </a:r>
            <a:r>
              <a:rPr lang="en-US" sz="3200" dirty="0" err="1">
                <a:solidFill>
                  <a:schemeClr val="bg1"/>
                </a:solidFill>
              </a:rPr>
              <a:t>O</a:t>
            </a:r>
            <a:r>
              <a:rPr lang="en-US" sz="3200" dirty="0" err="1" smtClean="0">
                <a:solidFill>
                  <a:schemeClr val="bg1"/>
                </a:solidFill>
              </a:rPr>
              <a:t>riente</a:t>
            </a:r>
            <a:r>
              <a:rPr lang="en-US" sz="3200" dirty="0" smtClean="0">
                <a:solidFill>
                  <a:schemeClr val="bg1"/>
                </a:solidFill>
              </a:rPr>
              <a:t> de Cuba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41219"/>
            <a:ext cx="390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CÁTEDRAS HONORÍFICAS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4392119" y="1444107"/>
            <a:ext cx="79054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Martiana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de Estudios “Ernesto Che Guevara”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Género y Sociedad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de lectura “Dora Alonso”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“Antonio Guiteras Holmes”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0" i="0" u="none" strike="noStrike" baseline="0" dirty="0" smtClean="0">
                <a:solidFill>
                  <a:srgbClr val="000000"/>
                </a:solidFill>
              </a:rPr>
              <a:t>Cátedra de estudios franco-cubanos y caribeños “Montaigne y Montesquieu”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“Max Henríquez Ureña”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0" i="0" u="none" strike="noStrike" baseline="0" dirty="0" smtClean="0">
                <a:solidFill>
                  <a:srgbClr val="000000"/>
                </a:solidFill>
              </a:rPr>
              <a:t>Cátedra de Estudios Canadienses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Universo y </a:t>
            </a:r>
            <a:r>
              <a:rPr lang="es-ES" b="0" i="0" u="none" strike="noStrike" baseline="0" dirty="0" err="1" smtClean="0">
                <a:solidFill>
                  <a:srgbClr val="000000"/>
                </a:solidFill>
              </a:rPr>
              <a:t>Francofonía</a:t>
            </a:r>
            <a:r>
              <a:rPr lang="es-ES" b="0" i="0" u="none" strike="noStrike" baseline="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0" i="0" u="none" strike="noStrike" baseline="0" dirty="0" smtClean="0">
                <a:solidFill>
                  <a:srgbClr val="000000"/>
                </a:solidFill>
              </a:rPr>
              <a:t>Cátedra de Estudios Históricos del Estado y del Derecho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</a:t>
            </a:r>
            <a:r>
              <a:rPr lang="es-ES" b="0" i="0" u="none" strike="noStrike" baseline="0" dirty="0" err="1" smtClean="0">
                <a:solidFill>
                  <a:srgbClr val="000000"/>
                </a:solidFill>
              </a:rPr>
              <a:t>Piti</a:t>
            </a:r>
            <a:r>
              <a:rPr lang="es-ES" b="0" i="0" u="none" strike="noStrike" baseline="0" dirty="0" smtClean="0">
                <a:solidFill>
                  <a:srgbClr val="000000"/>
                </a:solidFill>
              </a:rPr>
              <a:t> Fajardo”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de Olimpismo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“Frank País García”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Agroecológica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“Santiago Álvarez”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“Álvaro Reynoso” </a:t>
            </a:r>
          </a:p>
          <a:p>
            <a:pPr marL="342900" indent="-342900">
              <a:buFont typeface="+mj-lt"/>
              <a:buAutoNum type="arabicPeriod"/>
            </a:pPr>
            <a:r>
              <a:rPr lang="es-ES" b="0" i="0" u="none" strike="noStrike" baseline="0" dirty="0" smtClean="0">
                <a:solidFill>
                  <a:srgbClr val="000000"/>
                </a:solidFill>
              </a:rPr>
              <a:t>Cátedra “Juan Almeida Bosque”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0" i="0" u="none" strike="noStrike" baseline="0" dirty="0" smtClean="0">
                <a:solidFill>
                  <a:srgbClr val="000000"/>
                </a:solidFill>
              </a:rPr>
              <a:t>Cátedra de Estudio del pensamiento y obra de “Fidel Castro Ruz”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5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59466" y="271200"/>
            <a:ext cx="55013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CALIDAD DE LA EDUCACIÓN SUPERIOR</a:t>
            </a:r>
            <a:endParaRPr lang="es-ES" sz="2600" b="1" dirty="0"/>
          </a:p>
        </p:txBody>
      </p:sp>
      <p:sp>
        <p:nvSpPr>
          <p:cNvPr id="8" name="Rectángulo 7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4038600" y="1915861"/>
            <a:ext cx="7528560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La IES está acreditada con la condición de</a:t>
            </a:r>
            <a:r>
              <a:rPr lang="es-E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“Institución de Excelencia”</a:t>
            </a:r>
            <a:r>
              <a:rPr lang="es-E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desde el mes de febrero del año 2018, por la Junta de Acreditación Nacional (JAN) del </a:t>
            </a:r>
            <a:r>
              <a:rPr lang="es-E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E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estudian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63 carreras: 52 en el Curso Diurno, 46 en Curso por Encuentro y 4 en Curso a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Distancia.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Cuenta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con 30 programas de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Maestrías, 6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programas de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Especialidad y 9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programas de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Doctorados.</a:t>
            </a:r>
          </a:p>
        </p:txBody>
      </p:sp>
    </p:spTree>
    <p:extLst>
      <p:ext uri="{BB962C8B-B14F-4D97-AF65-F5344CB8AC3E}">
        <p14:creationId xmlns:p14="http://schemas.microsoft.com/office/powerpoint/2010/main" val="37903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59466" y="271200"/>
            <a:ext cx="55013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CALIDAD DE LA EDUCACIÓN SUPERIOR</a:t>
            </a:r>
            <a:endParaRPr lang="es-ES" sz="2600" b="1" dirty="0"/>
          </a:p>
        </p:txBody>
      </p:sp>
      <p:graphicFrame>
        <p:nvGraphicFramePr>
          <p:cNvPr id="17" name="1 Gráfico"/>
          <p:cNvGraphicFramePr/>
          <p:nvPr>
            <p:extLst>
              <p:ext uri="{D42A27DB-BD31-4B8C-83A1-F6EECF244321}">
                <p14:modId xmlns:p14="http://schemas.microsoft.com/office/powerpoint/2010/main" val="91227599"/>
              </p:ext>
            </p:extLst>
          </p:nvPr>
        </p:nvGraphicFramePr>
        <p:xfrm>
          <a:off x="4295333" y="1343608"/>
          <a:ext cx="7629190" cy="5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1"/>
          <p:cNvSpPr txBox="1"/>
          <p:nvPr/>
        </p:nvSpPr>
        <p:spPr>
          <a:xfrm>
            <a:off x="4941758" y="1233448"/>
            <a:ext cx="389744" cy="3651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800" dirty="0" smtClean="0"/>
              <a:t>38</a:t>
            </a:r>
            <a:endParaRPr lang="es-ES" sz="1100" dirty="0"/>
          </a:p>
        </p:txBody>
      </p:sp>
      <p:sp>
        <p:nvSpPr>
          <p:cNvPr id="8" name="Rectángulo 7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1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59466" y="271200"/>
            <a:ext cx="55013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chemeClr val="bg1"/>
                </a:solidFill>
              </a:rPr>
              <a:t>CALIDAD DE LA EDUCACIÓN SUPERIOR</a:t>
            </a:r>
            <a:endParaRPr lang="es-ES" sz="2600" b="1" dirty="0"/>
          </a:p>
        </p:txBody>
      </p:sp>
      <p:sp>
        <p:nvSpPr>
          <p:cNvPr id="8" name="Rectángulo 7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4114800" y="2413516"/>
            <a:ext cx="7528560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18 áreas del conocimiento se posee la condición de institución autorizada para la formación </a:t>
            </a: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doctoral. 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estos momentos 6 programas están pendientes de aprobación según las nuevas normas jurídicas de la Comisión Nacional de Grados Científicos (CNGC).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84637" y="225979"/>
            <a:ext cx="7669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INVERSIONES Y MANTENIMIENTO CONSTRUCTIVO</a:t>
            </a:r>
            <a:endParaRPr lang="es-ES" sz="2800" b="1" dirty="0"/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4099560" y="1690688"/>
            <a:ext cx="7665720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es-ES" sz="2400" b="1" dirty="0">
                <a:ea typeface="Times New Roman" panose="02020603050405020304" pitchFamily="18" charset="0"/>
              </a:rPr>
              <a:t>Dentro de los Planes de la Economía y el Presupuesto de los últimos 5 años se han aprobado como Inversiones:</a:t>
            </a:r>
            <a:endParaRPr lang="en-US" sz="2400" b="1" dirty="0"/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ea typeface="Times New Roman" panose="02020603050405020304" pitchFamily="18" charset="0"/>
              </a:rPr>
              <a:t>La Red de Datos y Telefonía de los dos campus del municipio cabecera, y en el campus Antonio </a:t>
            </a:r>
            <a:r>
              <a:rPr lang="es-ES" sz="2400" dirty="0" smtClean="0">
                <a:ea typeface="Times New Roman" panose="02020603050405020304" pitchFamily="18" charset="0"/>
              </a:rPr>
              <a:t>Maceo.</a:t>
            </a: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Times New Roman" panose="02020603050405020304" pitchFamily="18" charset="0"/>
              </a:rPr>
              <a:t>La </a:t>
            </a:r>
            <a:r>
              <a:rPr lang="es-ES" sz="2400" dirty="0">
                <a:ea typeface="Times New Roman" panose="02020603050405020304" pitchFamily="18" charset="0"/>
              </a:rPr>
              <a:t>reparación capital del conjunto de edificios G-H – I-J de la Residencia </a:t>
            </a:r>
            <a:r>
              <a:rPr lang="es-ES" sz="2400" dirty="0" smtClean="0">
                <a:ea typeface="Times New Roman" panose="02020603050405020304" pitchFamily="18" charset="0"/>
              </a:rPr>
              <a:t>estudiantil.</a:t>
            </a: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Times New Roman" panose="02020603050405020304" pitchFamily="18" charset="0"/>
              </a:rPr>
              <a:t>El </a:t>
            </a:r>
            <a:r>
              <a:rPr lang="es-ES" sz="2400" dirty="0">
                <a:ea typeface="Times New Roman" panose="02020603050405020304" pitchFamily="18" charset="0"/>
              </a:rPr>
              <a:t>Cercado perimetral </a:t>
            </a:r>
            <a:r>
              <a:rPr lang="es-ES" sz="2400" dirty="0" smtClean="0">
                <a:ea typeface="Times New Roman" panose="02020603050405020304" pitchFamily="18" charset="0"/>
              </a:rPr>
              <a:t>total.</a:t>
            </a:r>
          </a:p>
        </p:txBody>
      </p:sp>
    </p:spTree>
    <p:extLst>
      <p:ext uri="{BB962C8B-B14F-4D97-AF65-F5344CB8AC3E}">
        <p14:creationId xmlns:p14="http://schemas.microsoft.com/office/powerpoint/2010/main" val="25726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84637" y="225979"/>
            <a:ext cx="7669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INVERSIONES Y MANTENIMIENTO CONSTRUCTIVO</a:t>
            </a:r>
            <a:endParaRPr lang="es-ES" sz="2800" b="1" dirty="0"/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4038600" y="2259587"/>
            <a:ext cx="7665720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Times New Roman" panose="02020603050405020304" pitchFamily="18" charset="0"/>
              </a:rPr>
              <a:t>El </a:t>
            </a:r>
            <a:r>
              <a:rPr lang="es-ES" sz="2400" dirty="0">
                <a:ea typeface="Times New Roman" panose="02020603050405020304" pitchFamily="18" charset="0"/>
              </a:rPr>
              <a:t>montaje del ascensor del edificio </a:t>
            </a:r>
            <a:r>
              <a:rPr lang="es-ES" sz="2400" dirty="0" smtClean="0">
                <a:ea typeface="Times New Roman" panose="02020603050405020304" pitchFamily="18" charset="0"/>
              </a:rPr>
              <a:t>socio-administrativo (presente año).</a:t>
            </a:r>
            <a:endParaRPr lang="en-US" sz="2400" dirty="0"/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s-ES" sz="2400" dirty="0" smtClean="0"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ES" sz="2400" dirty="0" smtClean="0">
                <a:ea typeface="Times New Roman" panose="02020603050405020304" pitchFamily="18" charset="0"/>
              </a:rPr>
              <a:t>Los </a:t>
            </a:r>
            <a:r>
              <a:rPr lang="es-ES" sz="2400" dirty="0">
                <a:ea typeface="Times New Roman" panose="02020603050405020304" pitchFamily="18" charset="0"/>
              </a:rPr>
              <a:t>Planes de Mantenimiento constructivo aprobados durante el mismo período, se cumplen con un resultado positivo en el mejoramiento de las condiciones de vida, trabajo y estudio de la comunidad universitaria.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39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25979"/>
            <a:ext cx="2037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FORTALEZAS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662717" y="1692674"/>
            <a:ext cx="798576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Institución 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evaluada de Excelencia, que goza de reconocido prestigio a nivel nacional e internacional a partir de su </a:t>
            </a:r>
            <a:r>
              <a:rPr lang="es-ES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multidisciplinariedad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en las diferentes ramas del conocimiento</a:t>
            </a: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_tradnl" sz="2000" dirty="0" smtClean="0">
                <a:ea typeface="Times New Roman" panose="02020603050405020304" pitchFamily="18" charset="0"/>
              </a:rPr>
              <a:t>Apoyo </a:t>
            </a:r>
            <a:r>
              <a:rPr lang="es-ES_tradnl" sz="2000" dirty="0">
                <a:ea typeface="Times New Roman" panose="02020603050405020304" pitchFamily="18" charset="0"/>
              </a:rPr>
              <a:t>y acompañamiento permanente de la máxima dirección del PCC y el Gobierno en la provincia para todas las tareas que se ejecutan, lo que posibilitó que en el año 2014, se firmarán los Convenios de Colaboración Docente - Científico – Técnico - Extensionista</a:t>
            </a:r>
            <a:r>
              <a:rPr lang="es-ES_trad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ea typeface="Times New Roman" panose="02020603050405020304" pitchFamily="18" charset="0"/>
              </a:rPr>
              <a:t>con todas las Direcciones</a:t>
            </a:r>
            <a:r>
              <a:rPr lang="es-ES_trad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ea typeface="Times New Roman" panose="02020603050405020304" pitchFamily="18" charset="0"/>
              </a:rPr>
              <a:t>y Delegaciones provinciales de Santiago de Cuba, acción que renovaremos en el presente año 2019.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_tradnl" sz="2000" dirty="0" smtClean="0">
              <a:ea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_tradnl" sz="2000" dirty="0" smtClean="0">
                <a:ea typeface="Times New Roman" panose="02020603050405020304" pitchFamily="18" charset="0"/>
              </a:rPr>
              <a:t>Existencia </a:t>
            </a:r>
            <a:r>
              <a:rPr lang="es-ES_tradnl" sz="2000" dirty="0">
                <a:ea typeface="Times New Roman" panose="02020603050405020304" pitchFamily="18" charset="0"/>
              </a:rPr>
              <a:t>de un Plan general de Ordenamiento de los espacios físicos de la IES a corto, mediano y largo plazo hasta el año 2021.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25979"/>
            <a:ext cx="2037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FORTALEZAS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3662717" y="2043194"/>
            <a:ext cx="7985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/>
              <a:t>Compromiso del claustro y los estudiantes con el proyecto social de desarrollo socialista de la nación cubana.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 smtClean="0"/>
              <a:t>Organización </a:t>
            </a:r>
            <a:r>
              <a:rPr lang="es-ES" sz="2400" dirty="0"/>
              <a:t>y diseño de la ciencia, la tecnología y la innovación, en función del desarrollo integral del territorio. 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 smtClean="0"/>
              <a:t>A </a:t>
            </a:r>
            <a:r>
              <a:rPr lang="es-ES" sz="2400" dirty="0"/>
              <a:t>partir del proceso de Integración de la educación superior en la provincia, existe total identificación de todas las carreras pedagógicas con sus perfiles afines en las 13 Facultades.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49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62717" y="241219"/>
            <a:ext cx="2134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DEBILIDADES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3444240" y="1707015"/>
            <a:ext cx="8534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Serios problemas en la infraestructura de los diferentes espacios físicos de la UO</a:t>
            </a:r>
            <a:r>
              <a:rPr lang="es-MX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especialmente en las Residencias estudiantiles, en las redes hidrosanitarias, la carpintería exterior e interior y la electricidad.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terminación de las obras de mantenimiento constructivo de los 6 CUM pendientes de inaugurar (Songo La Maya, Palma Soriano, San Luis, Contramaestre, Mella, III Frente), debido a causas objetivas y subjetivas.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E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Presencia </a:t>
            </a:r>
            <a:r>
              <a:rPr lang="es-E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en los dos campus del municipio cabecera, de instalaciones ajenas a la función de la UO: la Empresa DATYS del Ministerio del Interior (MININT) y la Escuela de Profesores de Educación Física –EPEF del (INDER), las mismas ocupan espacios, que imposibilitan la total reorganización interna de la IES.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62717" y="241219"/>
            <a:ext cx="2134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DEBILIDADES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4404360" y="1707015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400" dirty="0"/>
              <a:t>Lento avance del cercado perimetral en la sede Antonio Maceo, debido a las limitaciones en la asignación y entrega de los recursos materiales para ejecutar la inversión aprobada desde el año 2015, lo que complejiza la seguridad y protección de las instalaciones de este campus, debido al tránsito de las personas de la comunidad aledaña, la que está caracterizada de alta complejidad social.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400" dirty="0" smtClean="0"/>
              <a:t>Baja </a:t>
            </a:r>
            <a:r>
              <a:rPr lang="es-ES" sz="2400" dirty="0"/>
              <a:t>disponibilidad técnica del parque automotor de la institución, determinada por su obsolescencia y la falta de piezas de repuestos.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2" name="Grupo 51"/>
          <p:cNvGrpSpPr/>
          <p:nvPr/>
        </p:nvGrpSpPr>
        <p:grpSpPr>
          <a:xfrm>
            <a:off x="227194" y="1366100"/>
            <a:ext cx="11818727" cy="4192754"/>
            <a:chOff x="-2049281" y="-481750"/>
            <a:chExt cx="11818727" cy="4192754"/>
          </a:xfrm>
        </p:grpSpPr>
        <p:cxnSp>
          <p:nvCxnSpPr>
            <p:cNvPr id="14" name="Conector recto 13"/>
            <p:cNvCxnSpPr/>
            <p:nvPr/>
          </p:nvCxnSpPr>
          <p:spPr>
            <a:xfrm flipH="1" flipV="1">
              <a:off x="8348867" y="3566095"/>
              <a:ext cx="1265745" cy="144909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7811905" y="1059406"/>
              <a:ext cx="522441" cy="2506689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H="1">
              <a:off x="7842733" y="416344"/>
              <a:ext cx="746777" cy="643062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H="1" flipV="1">
              <a:off x="8608084" y="416344"/>
              <a:ext cx="852739" cy="643062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 flipH="1">
              <a:off x="9034453" y="1059408"/>
              <a:ext cx="426370" cy="521742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H="1" flipV="1">
              <a:off x="9052562" y="1581151"/>
              <a:ext cx="678084" cy="31854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 flipV="1">
              <a:off x="9614162" y="1899691"/>
              <a:ext cx="155284" cy="1811313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/>
            <p:cNvSpPr txBox="1"/>
            <p:nvPr/>
          </p:nvSpPr>
          <p:spPr>
            <a:xfrm>
              <a:off x="5740204" y="-481750"/>
              <a:ext cx="2849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Campus Julio Antonio Mella</a:t>
              </a:r>
              <a:endPara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Conector recto 30"/>
            <p:cNvCxnSpPr/>
            <p:nvPr/>
          </p:nvCxnSpPr>
          <p:spPr>
            <a:xfrm>
              <a:off x="1306174" y="891047"/>
              <a:ext cx="833421" cy="2602593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 flipH="1" flipV="1">
              <a:off x="-102901" y="861067"/>
              <a:ext cx="1409075" cy="6004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899846" y="3143250"/>
              <a:ext cx="1239749" cy="35039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-1944507" y="1370873"/>
              <a:ext cx="2844353" cy="1772377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 flipH="1">
              <a:off x="-545814" y="856910"/>
              <a:ext cx="424720" cy="72424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 flipV="1">
              <a:off x="-2031090" y="130852"/>
              <a:ext cx="1467084" cy="145029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-2049281" y="134869"/>
              <a:ext cx="104774" cy="123600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adroTexto 49"/>
            <p:cNvSpPr txBox="1"/>
            <p:nvPr/>
          </p:nvSpPr>
          <p:spPr>
            <a:xfrm>
              <a:off x="295046" y="504484"/>
              <a:ext cx="3294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Campus Antonio Maceo Grajales</a:t>
              </a:r>
              <a:endPara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" name="Rectángulo 52"/>
          <p:cNvSpPr/>
          <p:nvPr/>
        </p:nvSpPr>
        <p:spPr>
          <a:xfrm>
            <a:off x="3815117" y="225979"/>
            <a:ext cx="6845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SEDES EN EL MUNICIPIO SANTIAGO DE CUBA</a:t>
            </a:r>
            <a:endParaRPr lang="es-ES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0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77"/>
          <a:stretch/>
        </p:blipFill>
        <p:spPr>
          <a:xfrm>
            <a:off x="0" y="0"/>
            <a:ext cx="12192000" cy="1071418"/>
          </a:xfrm>
        </p:spPr>
      </p:pic>
      <p:sp>
        <p:nvSpPr>
          <p:cNvPr id="5" name="Rectángulo 4"/>
          <p:cNvSpPr/>
          <p:nvPr/>
        </p:nvSpPr>
        <p:spPr>
          <a:xfrm>
            <a:off x="3662717" y="241219"/>
            <a:ext cx="7355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Proceso de Ingreso a la Educación Superior 2019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77418"/>
              </p:ext>
            </p:extLst>
          </p:nvPr>
        </p:nvGraphicFramePr>
        <p:xfrm>
          <a:off x="914400" y="1864971"/>
          <a:ext cx="1055716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716"/>
                <a:gridCol w="1207193"/>
                <a:gridCol w="1191491"/>
                <a:gridCol w="711200"/>
                <a:gridCol w="1136073"/>
                <a:gridCol w="1191491"/>
                <a:gridCol w="729672"/>
                <a:gridCol w="1200728"/>
                <a:gridCol w="1191491"/>
                <a:gridCol w="9421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Curso</a:t>
                      </a:r>
                      <a:endParaRPr lang="es-E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/>
                        <a:t>Matemática</a:t>
                      </a:r>
                      <a:endParaRPr lang="es-ES" dirty="0" smtClean="0"/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/>
                        <a:t>Español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Historia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Examinan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Aprueban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Examinan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Aprueban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Examinan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Aprueban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2019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3147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2372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00B050"/>
                          </a:solidFill>
                        </a:rPr>
                        <a:t>75.37</a:t>
                      </a:r>
                      <a:endParaRPr lang="es-E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3135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3111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FF0000"/>
                          </a:solidFill>
                        </a:rPr>
                        <a:t>99.23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3132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2963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00B050"/>
                          </a:solidFill>
                        </a:rPr>
                        <a:t>94.6</a:t>
                      </a:r>
                      <a:endParaRPr lang="es-E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2018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3763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2688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FF0000"/>
                          </a:solidFill>
                        </a:rPr>
                        <a:t>71.43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3759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3738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00B050"/>
                          </a:solidFill>
                        </a:rPr>
                        <a:t>99.44</a:t>
                      </a:r>
                      <a:endParaRPr lang="es-E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3757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3542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FF0000"/>
                          </a:solidFill>
                        </a:rPr>
                        <a:t>94.28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79757"/>
              </p:ext>
            </p:extLst>
          </p:nvPr>
        </p:nvGraphicFramePr>
        <p:xfrm>
          <a:off x="900545" y="4298758"/>
          <a:ext cx="1055716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716"/>
                <a:gridCol w="1207193"/>
                <a:gridCol w="1191491"/>
                <a:gridCol w="711200"/>
                <a:gridCol w="1136073"/>
                <a:gridCol w="1191491"/>
                <a:gridCol w="729672"/>
                <a:gridCol w="1200728"/>
                <a:gridCol w="1191491"/>
                <a:gridCol w="94210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Curso</a:t>
                      </a:r>
                      <a:endParaRPr lang="es-E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/>
                        <a:t>Matemática</a:t>
                      </a:r>
                      <a:endParaRPr lang="es-ES" dirty="0" smtClean="0"/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/>
                        <a:t>Español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Historia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Examinan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Aprueban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Examinan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Aprueban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Examinan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Aprueban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2019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2847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2207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00B050"/>
                          </a:solidFill>
                        </a:rPr>
                        <a:t>77.52</a:t>
                      </a:r>
                      <a:endParaRPr lang="es-E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2847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2839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FF0000"/>
                          </a:solidFill>
                        </a:rPr>
                        <a:t>99.72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2874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2725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00B050"/>
                          </a:solidFill>
                        </a:rPr>
                        <a:t>95.71</a:t>
                      </a:r>
                      <a:endParaRPr lang="es-E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2018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3695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2505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FF0000"/>
                          </a:solidFill>
                        </a:rPr>
                        <a:t>73.78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3395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3387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00B050"/>
                          </a:solidFill>
                        </a:rPr>
                        <a:t>99.76</a:t>
                      </a:r>
                      <a:endParaRPr lang="es-E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3395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3215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>
                          <a:solidFill>
                            <a:srgbClr val="FF0000"/>
                          </a:solidFill>
                        </a:rPr>
                        <a:t>94.7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12801" y="3805381"/>
            <a:ext cx="867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/>
              <a:t>Resultados comparativos de los Institutos Pre Universitarios </a:t>
            </a:r>
            <a:r>
              <a:rPr lang="x-none" b="1" dirty="0" smtClean="0"/>
              <a:t>con </a:t>
            </a:r>
            <a:r>
              <a:rPr lang="x-none" b="1" dirty="0" smtClean="0"/>
              <a:t>respecto al año anterior 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12801" y="1349520"/>
            <a:ext cx="770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/>
              <a:t>Resultados comparativos de todos los examinados con respecto al año anterior 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962703" y="6261242"/>
            <a:ext cx="449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/>
              <a:t>662 </a:t>
            </a:r>
            <a:r>
              <a:rPr lang="es-ES" b="1" dirty="0" smtClean="0"/>
              <a:t>INGRESAN DEL COLEGIO UNIVERSITARIO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24187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662717" y="241219"/>
            <a:ext cx="7355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Proceso de Ingreso a la Educación Superior 2019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398188057"/>
              </p:ext>
            </p:extLst>
          </p:nvPr>
        </p:nvGraphicFramePr>
        <p:xfrm>
          <a:off x="4152275" y="1259174"/>
          <a:ext cx="6645909" cy="400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7004969" y="296092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/>
              <a:t>4020</a:t>
            </a:r>
            <a:endParaRPr lang="es-ES" sz="3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555603" y="5520631"/>
            <a:ext cx="744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/>
              <a:t>Las 993 plazas sin cubrir quedan para el 2do. </a:t>
            </a:r>
            <a:r>
              <a:rPr lang="es-ES" dirty="0" smtClean="0"/>
              <a:t>p</a:t>
            </a:r>
            <a:r>
              <a:rPr lang="x-none" dirty="0" smtClean="0"/>
              <a:t>rocesamiento.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/>
              <a:t>Se incluyen todas las fuentes de ingreso desde las que se examinaron y los que no examinan.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/>
              <a:t>2200 plazas fueron otorgadas a estudiantes de preuniversitario.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618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9040" y="2834639"/>
            <a:ext cx="4465320" cy="2112115"/>
          </a:xfrm>
          <a:prstGeom prst="rect">
            <a:avLst/>
          </a:prstGeom>
          <a:solidFill>
            <a:srgbClr val="0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 smtClean="0"/>
          </a:p>
          <a:p>
            <a:pPr lvl="0"/>
            <a:r>
              <a:rPr lang="es-MX" sz="3200" b="1" dirty="0">
                <a:solidFill>
                  <a:prstClr val="white"/>
                </a:solidFill>
              </a:rPr>
              <a:t>VISITA </a:t>
            </a:r>
            <a:r>
              <a:rPr lang="es-MX" sz="3200" b="1" dirty="0" smtClean="0">
                <a:solidFill>
                  <a:prstClr val="white"/>
                </a:solidFill>
              </a:rPr>
              <a:t>DEL COMITÉ CENTRAL DEL PARTIDO COMUNISTA DE CUBA A </a:t>
            </a:r>
            <a:r>
              <a:rPr lang="es-MX" sz="3200" b="1" dirty="0">
                <a:solidFill>
                  <a:prstClr val="white"/>
                </a:solidFill>
              </a:rPr>
              <a:t>LA INSTITUCIÓN</a:t>
            </a:r>
            <a:endParaRPr lang="es-MX" sz="2400" b="1" dirty="0">
              <a:solidFill>
                <a:prstClr val="white"/>
              </a:solidFill>
            </a:endParaRPr>
          </a:p>
          <a:p>
            <a:pPr algn="ctr"/>
            <a:endParaRPr lang="es-MX" sz="2400" b="1" dirty="0"/>
          </a:p>
          <a:p>
            <a:pPr algn="ctr"/>
            <a:endParaRPr lang="es-MX" sz="2400" b="1" dirty="0" smtClean="0"/>
          </a:p>
          <a:p>
            <a:pPr algn="ctr"/>
            <a:endParaRPr lang="es-MX" sz="2400" b="1" dirty="0" smtClean="0"/>
          </a:p>
          <a:p>
            <a:pPr algn="ctr"/>
            <a:r>
              <a:rPr lang="es-MX" sz="2400" b="1" dirty="0" smtClean="0"/>
              <a:t>Santiago de Cuba</a:t>
            </a:r>
            <a:endParaRPr lang="es-MX" sz="2400" b="1" dirty="0"/>
          </a:p>
          <a:p>
            <a:pPr algn="ctr"/>
            <a:r>
              <a:rPr lang="es-MX" sz="2400" b="1" dirty="0" smtClean="0"/>
              <a:t>12 Junio 2019</a:t>
            </a:r>
          </a:p>
          <a:p>
            <a:pPr algn="ctr"/>
            <a:r>
              <a:rPr lang="es-MX" sz="2400" b="1" dirty="0" smtClean="0"/>
              <a:t>“Año 61 de la Revolución”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1024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84637" y="225979"/>
            <a:ext cx="2028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FACULTADES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4512365" y="1392514"/>
            <a:ext cx="68414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+mj-lt"/>
              <a:buAutoNum type="arabicPeriod"/>
            </a:pP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Derecho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Ciencias Sociales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Humanidades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Lenguas Extranjeras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Construcciones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Cultura Física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Ciencias Naturales y Exactas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Ciencias Económicas y Empresariales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Ingeniería Química y Agronomía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Ingeniería Mecánica e Industrial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Ingeniería Eléctrica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Ciencias de la Educación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Facultad de Ingeniería en Telecomunicaciones, Informática y Biomédica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7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4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32915" y="235087"/>
            <a:ext cx="6281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CENTROS UNIVERSITARIOS MUNICIPALES</a:t>
            </a:r>
            <a:endParaRPr lang="es-ES" sz="2800" b="1" dirty="0"/>
          </a:p>
        </p:txBody>
      </p:sp>
      <p:pic>
        <p:nvPicPr>
          <p:cNvPr id="8" name="Picture 9" descr="mapastgomo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86" y="1888758"/>
            <a:ext cx="7452914" cy="3459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8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ángulo 4"/>
          <p:cNvSpPr/>
          <p:nvPr/>
        </p:nvSpPr>
        <p:spPr>
          <a:xfrm>
            <a:off x="3708437" y="225979"/>
            <a:ext cx="8086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ENTIDADES DE CIENCIA, TECNOLOGÍA E INNOVACIÓN</a:t>
            </a:r>
            <a:endParaRPr lang="es-ES" sz="2800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512695" y="3123540"/>
            <a:ext cx="3939195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just">
              <a:buClrTx/>
            </a:pP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Desarrolla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tecnologías y métodos terapéuticos y de diagnóstico no invasivos y precoces, en particular la RM; utilizando los adelantos de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la Biofísica,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la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Bioingeniería y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otras ramas de la ciencia y la técnica. </a:t>
            </a:r>
            <a:endParaRPr lang="es-ES_tradnl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934314" y="3149534"/>
            <a:ext cx="3775261" cy="397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just">
              <a:buClrTx/>
            </a:pP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Investiga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y aplica el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electromagnetismo en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la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industria,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la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medicina,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la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agricultura y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el </a:t>
            </a:r>
            <a:r>
              <a:rPr lang="es-MX" sz="2400" dirty="0" smtClean="0">
                <a:solidFill>
                  <a:schemeClr val="tx1"/>
                </a:solidFill>
                <a:latin typeface="+mn-lt"/>
              </a:rPr>
              <a:t>medio ambiente, </a:t>
            </a:r>
            <a:r>
              <a:rPr lang="es-MX" sz="2400" dirty="0">
                <a:solidFill>
                  <a:schemeClr val="tx1"/>
                </a:solidFill>
                <a:latin typeface="+mn-lt"/>
              </a:rPr>
              <a:t>con calidad y profesionalidad, para lograr impactos sociales de referencia nacional e internacional. </a:t>
            </a:r>
            <a:endParaRPr lang="es-ES_tradnl" sz="2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49" y="1864329"/>
            <a:ext cx="2877394" cy="8715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82" y="1465025"/>
            <a:ext cx="2724620" cy="129275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3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" y="4176"/>
            <a:ext cx="12184576" cy="6853824"/>
          </a:xfrm>
        </p:spPr>
      </p:pic>
      <p:sp>
        <p:nvSpPr>
          <p:cNvPr id="5" name="Rectángulo 4"/>
          <p:cNvSpPr/>
          <p:nvPr/>
        </p:nvSpPr>
        <p:spPr>
          <a:xfrm>
            <a:off x="3723677" y="225979"/>
            <a:ext cx="3623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CENTROS DE ESTUDIOS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4141302" y="1491902"/>
            <a:ext cx="7943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Pedagógicos “Manuel F. Gran” (CEPED)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de Biotecnología Industrial (CEBI)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de Ciencias de la Cultura Física y Deporte (CECFD)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de Neurociencias y Procesamiento de Imágenes y Señales (CENPIS)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</a:t>
            </a:r>
            <a:r>
              <a:rPr lang="pt-BR" sz="2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Estudios</a:t>
            </a:r>
            <a:r>
              <a:rPr lang="pt-BR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pt-BR" sz="2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Energía</a:t>
            </a:r>
            <a:r>
              <a:rPr lang="pt-BR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“</a:t>
            </a:r>
            <a:r>
              <a:rPr lang="pt-BR" sz="2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Luis</a:t>
            </a:r>
            <a:r>
              <a:rPr lang="pt-BR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Fernando Brossard Pérez” (CEE)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Sociales Cubanos y Caribeños “José Antonio </a:t>
            </a:r>
            <a:r>
              <a:rPr lang="es-MX" sz="22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Portuondo</a:t>
            </a:r>
            <a:r>
              <a:rPr lang="es-MX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” (CESCA)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 de Investigaciones Económicas Aplicadas (CEIA)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Centro de Estudios Multidisciplinarios de Zonas Costeras(CEMZOC)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5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94912" y="225979"/>
            <a:ext cx="5051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RESOLUCIÓN 815/2013 DEL MEP 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4123731" y="3229889"/>
            <a:ext cx="75658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</a:p>
          <a:p>
            <a:pPr algn="just"/>
            <a:r>
              <a:rPr lang="es-ES" sz="2400" dirty="0" smtClean="0"/>
              <a:t>Prestar </a:t>
            </a:r>
            <a:r>
              <a:rPr lang="es-ES" sz="2400" dirty="0"/>
              <a:t>servicios académicos de pregrado, postgrado, cursos especializados, inscripción de eventos, consultorías, proyectos, valoraciones, aplicaciones, servicios científico-técnicos y profesionales, de transferencia de tecnologías y asistencia técnica, así como comercializar los resultados de la ciencia, la técnica e innovación.</a:t>
            </a:r>
            <a:endParaRPr lang="en-US" sz="3200" dirty="0"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0" y="1102435"/>
            <a:ext cx="2127454" cy="212745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582649" y="121920"/>
            <a:ext cx="45719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5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</TotalTime>
  <Words>2121</Words>
  <Application>Microsoft Office PowerPoint</Application>
  <PresentationFormat>Panorámica</PresentationFormat>
  <Paragraphs>349</Paragraphs>
  <Slides>42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Times New Roman</vt:lpstr>
      <vt:lpstr>WenQuanYi Zen Hei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Rector</cp:lastModifiedBy>
  <cp:revision>143</cp:revision>
  <cp:lastPrinted>2019-03-14T03:10:03Z</cp:lastPrinted>
  <dcterms:created xsi:type="dcterms:W3CDTF">2018-05-25T15:19:01Z</dcterms:created>
  <dcterms:modified xsi:type="dcterms:W3CDTF">2019-06-12T00:22:23Z</dcterms:modified>
</cp:coreProperties>
</file>